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8" r:id="rId3"/>
    <p:sldId id="290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79" r:id="rId13"/>
    <p:sldId id="280" r:id="rId14"/>
    <p:sldId id="281" r:id="rId15"/>
    <p:sldId id="282" r:id="rId16"/>
    <p:sldId id="292" r:id="rId17"/>
    <p:sldId id="293" r:id="rId1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4" autoAdjust="0"/>
    <p:restoredTop sz="93813" autoAdjust="0"/>
  </p:normalViewPr>
  <p:slideViewPr>
    <p:cSldViewPr>
      <p:cViewPr varScale="1">
        <p:scale>
          <a:sx n="60" d="100"/>
          <a:sy n="60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712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ata1\fad\DATA\AI\HWang\Global%20Health_London_DEC%202013\London_Dec2013\Revenue%20Chart_London%20PPT_11271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ata1\fad\DATA\AI\HWang\Global%20Health_London_DEC%202013\London_Dec2013\Revenue%20Chart_London%20PPT_11271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Data1\fad\DATA\AI\HWang\Global%20Health_London_DEC%202013\London_Dec2013\Revenue%20Chart_London%20PPT_11271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72727272727273"/>
          <c:y val="3.10766877031937E-2"/>
          <c:w val="0.48787878787878802"/>
          <c:h val="0.90908101848714695"/>
        </c:manualLayout>
      </c:layout>
      <c:areaChart>
        <c:grouping val="stacked"/>
        <c:varyColors val="0"/>
        <c:ser>
          <c:idx val="2"/>
          <c:order val="1"/>
          <c:tx>
            <c:strRef>
              <c:f>'Summary Sheet'!$G$20</c:f>
              <c:strCache>
                <c:ptCount val="1"/>
                <c:pt idx="0">
                  <c:v>Social Security Contributions</c:v>
                </c:pt>
              </c:strCache>
            </c:strRef>
          </c:tx>
          <c:spPr>
            <a:solidFill>
              <a:srgbClr val="F97C2F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Sheet'!$B$20:$F$20</c:f>
              <c:numCache>
                <c:formatCode>0.00</c:formatCode>
                <c:ptCount val="5"/>
                <c:pt idx="0">
                  <c:v>0.4</c:v>
                </c:pt>
                <c:pt idx="1">
                  <c:v>0.34203494734981399</c:v>
                </c:pt>
                <c:pt idx="2">
                  <c:v>0.44076639927897698</c:v>
                </c:pt>
                <c:pt idx="3">
                  <c:v>0.36312713849761502</c:v>
                </c:pt>
                <c:pt idx="4">
                  <c:v>1.0893858944733841</c:v>
                </c:pt>
              </c:numCache>
            </c:numRef>
          </c:val>
        </c:ser>
        <c:ser>
          <c:idx val="3"/>
          <c:order val="2"/>
          <c:tx>
            <c:strRef>
              <c:f>'Summary Sheet'!$G$21</c:f>
              <c:strCache>
                <c:ptCount val="1"/>
                <c:pt idx="0">
                  <c:v>Corporate Income Tax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Sheet'!$B$21:$F$21</c:f>
              <c:numCache>
                <c:formatCode>0.00</c:formatCode>
                <c:ptCount val="5"/>
                <c:pt idx="0">
                  <c:v>1.5749614823269269</c:v>
                </c:pt>
                <c:pt idx="1">
                  <c:v>1.466195057871295</c:v>
                </c:pt>
                <c:pt idx="2">
                  <c:v>1.1219521164113531</c:v>
                </c:pt>
                <c:pt idx="3">
                  <c:v>1.1873126638392679</c:v>
                </c:pt>
                <c:pt idx="4">
                  <c:v>1.8627360789619101</c:v>
                </c:pt>
              </c:numCache>
            </c:numRef>
          </c:val>
        </c:ser>
        <c:ser>
          <c:idx val="4"/>
          <c:order val="3"/>
          <c:tx>
            <c:strRef>
              <c:f>'Summary Sheet'!$G$22</c:f>
              <c:strCache>
                <c:ptCount val="1"/>
                <c:pt idx="0">
                  <c:v>Individual Income Tax</c:v>
                </c:pt>
              </c:strCache>
            </c:strRef>
          </c:tx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Sheet'!$B$22:$F$22</c:f>
              <c:numCache>
                <c:formatCode>0.00</c:formatCode>
                <c:ptCount val="5"/>
                <c:pt idx="0">
                  <c:v>0.96414103403168605</c:v>
                </c:pt>
                <c:pt idx="1">
                  <c:v>0.80302601466571899</c:v>
                </c:pt>
                <c:pt idx="2">
                  <c:v>1.209810593629868</c:v>
                </c:pt>
                <c:pt idx="3">
                  <c:v>1.317256306345961</c:v>
                </c:pt>
                <c:pt idx="4">
                  <c:v>1.861828807897002</c:v>
                </c:pt>
              </c:numCache>
            </c:numRef>
          </c:val>
        </c:ser>
        <c:ser>
          <c:idx val="5"/>
          <c:order val="4"/>
          <c:tx>
            <c:strRef>
              <c:f>'Summary Sheet'!$G$23</c:f>
              <c:strCache>
                <c:ptCount val="1"/>
                <c:pt idx="0">
                  <c:v>General Revenue from Goods and Services Taxes</c:v>
                </c:pt>
              </c:strCache>
            </c:strRef>
          </c:tx>
          <c:spPr>
            <a:solidFill>
              <a:srgbClr val="007E39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Sheet'!$B$23:$F$23</c:f>
              <c:numCache>
                <c:formatCode>0.00</c:formatCode>
                <c:ptCount val="5"/>
                <c:pt idx="0">
                  <c:v>1.2637033979363519</c:v>
                </c:pt>
                <c:pt idx="1">
                  <c:v>3.7736243106431</c:v>
                </c:pt>
                <c:pt idx="2">
                  <c:v>3.002087495232197</c:v>
                </c:pt>
                <c:pt idx="3">
                  <c:v>3.1371070262854199</c:v>
                </c:pt>
                <c:pt idx="4">
                  <c:v>4.1267961482206816</c:v>
                </c:pt>
              </c:numCache>
            </c:numRef>
          </c:val>
        </c:ser>
        <c:ser>
          <c:idx val="6"/>
          <c:order val="5"/>
          <c:tx>
            <c:strRef>
              <c:f>'Summary Sheet'!$G$24</c:f>
              <c:strCache>
                <c:ptCount val="1"/>
                <c:pt idx="0">
                  <c:v> Excise Tax</c:v>
                </c:pt>
              </c:strCache>
            </c:strRef>
          </c:tx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Sheet'!$B$24:$F$24</c:f>
              <c:numCache>
                <c:formatCode>0.00</c:formatCode>
                <c:ptCount val="5"/>
                <c:pt idx="0">
                  <c:v>2.1805797613516509</c:v>
                </c:pt>
                <c:pt idx="1">
                  <c:v>1.8150782066873969</c:v>
                </c:pt>
                <c:pt idx="2">
                  <c:v>1.6945704954390659</c:v>
                </c:pt>
                <c:pt idx="3">
                  <c:v>0.93416145430722297</c:v>
                </c:pt>
                <c:pt idx="4">
                  <c:v>1.8620272480396309</c:v>
                </c:pt>
              </c:numCache>
            </c:numRef>
          </c:val>
        </c:ser>
        <c:ser>
          <c:idx val="7"/>
          <c:order val="6"/>
          <c:tx>
            <c:strRef>
              <c:f>'Summary Sheet'!$G$25</c:f>
              <c:strCache>
                <c:ptCount val="1"/>
                <c:pt idx="0">
                  <c:v>Tax Revenue from International Trade and Transactions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Sheet'!$B$25:$F$25</c:f>
              <c:numCache>
                <c:formatCode>0.00</c:formatCode>
                <c:ptCount val="5"/>
                <c:pt idx="0">
                  <c:v>2.732010791089404</c:v>
                </c:pt>
                <c:pt idx="1">
                  <c:v>3.2234256411581401</c:v>
                </c:pt>
                <c:pt idx="2">
                  <c:v>2.4343074352233591</c:v>
                </c:pt>
                <c:pt idx="3">
                  <c:v>2.7018527243339121</c:v>
                </c:pt>
                <c:pt idx="4">
                  <c:v>2.9006094462125249</c:v>
                </c:pt>
              </c:numCache>
            </c:numRef>
          </c:val>
        </c:ser>
        <c:ser>
          <c:idx val="8"/>
          <c:order val="7"/>
          <c:tx>
            <c:strRef>
              <c:f>'Summary Sheet'!$G$26</c:f>
              <c:strCache>
                <c:ptCount val="1"/>
                <c:pt idx="0">
                  <c:v>Property Tax Revenue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Sheet'!$B$26:$F$26</c:f>
              <c:numCache>
                <c:formatCode>0.00</c:formatCode>
                <c:ptCount val="5"/>
                <c:pt idx="0">
                  <c:v>0.18948534758098301</c:v>
                </c:pt>
                <c:pt idx="1">
                  <c:v>0.17238565086600399</c:v>
                </c:pt>
                <c:pt idx="2">
                  <c:v>0.149453724446095</c:v>
                </c:pt>
                <c:pt idx="3">
                  <c:v>9.7788941766457194E-2</c:v>
                </c:pt>
                <c:pt idx="4">
                  <c:v>0.15476359273865001</c:v>
                </c:pt>
              </c:numCache>
            </c:numRef>
          </c:val>
        </c:ser>
        <c:ser>
          <c:idx val="9"/>
          <c:order val="8"/>
          <c:tx>
            <c:strRef>
              <c:f>'Summary Sheet'!$A$27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Sheet'!$B$27:$F$27</c:f>
              <c:numCache>
                <c:formatCode>0.00</c:formatCode>
                <c:ptCount val="5"/>
                <c:pt idx="0">
                  <c:v>0.87814869383996097</c:v>
                </c:pt>
                <c:pt idx="1">
                  <c:v>0.60178228933938704</c:v>
                </c:pt>
                <c:pt idx="2">
                  <c:v>0.63095068990145198</c:v>
                </c:pt>
                <c:pt idx="3">
                  <c:v>2.9712932157170719</c:v>
                </c:pt>
                <c:pt idx="4">
                  <c:v>0.16170192500848299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89408"/>
        <c:axId val="95503872"/>
      </c:areaChart>
      <c:lineChart>
        <c:grouping val="standard"/>
        <c:varyColors val="0"/>
        <c:ser>
          <c:idx val="0"/>
          <c:order val="0"/>
          <c:tx>
            <c:strRef>
              <c:f>'Summary Sheet'!$G$18</c:f>
              <c:strCache>
                <c:ptCount val="1"/>
                <c:pt idx="0">
                  <c:v>Revenue without Grants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</c:spPr>
          </c:marke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Sheet'!$B$18:$F$18</c:f>
              <c:numCache>
                <c:formatCode>0.00</c:formatCode>
                <c:ptCount val="5"/>
                <c:pt idx="0">
                  <c:v>10.183030508156969</c:v>
                </c:pt>
                <c:pt idx="1">
                  <c:v>12.197552118580861</c:v>
                </c:pt>
                <c:pt idx="2">
                  <c:v>10.683898949562369</c:v>
                </c:pt>
                <c:pt idx="3">
                  <c:v>12.70989947109293</c:v>
                </c:pt>
                <c:pt idx="4">
                  <c:v>14.019849141552269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89408"/>
        <c:axId val="95503872"/>
      </c:lineChart>
      <c:catAx>
        <c:axId val="954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503872"/>
        <c:crosses val="autoZero"/>
        <c:auto val="1"/>
        <c:lblAlgn val="ctr"/>
        <c:lblOffset val="100"/>
        <c:noMultiLvlLbl val="0"/>
      </c:catAx>
      <c:valAx>
        <c:axId val="95503872"/>
        <c:scaling>
          <c:orientation val="minMax"/>
          <c:max val="30"/>
        </c:scaling>
        <c:delete val="1"/>
        <c:axPos val="l"/>
        <c:majorGridlines>
          <c:spPr>
            <a:ln>
              <a:solidFill>
                <a:schemeClr val="bg2">
                  <a:lumMod val="75000"/>
                  <a:alpha val="40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one"/>
        <c:crossAx val="95489408"/>
        <c:crosses val="autoZero"/>
        <c:crossBetween val="between"/>
      </c:valAx>
      <c:spPr>
        <a:solidFill>
          <a:srgbClr val="FF0000">
            <a:alpha val="10000"/>
          </a:srgbClr>
        </a:solidFill>
      </c:spPr>
    </c:plotArea>
    <c:legend>
      <c:legendPos val="l"/>
      <c:layout>
        <c:manualLayout>
          <c:xMode val="edge"/>
          <c:yMode val="edge"/>
          <c:x val="5.2693629205440198E-2"/>
          <c:y val="3.4190962845299898E-2"/>
          <c:w val="0.386725602481508"/>
          <c:h val="0.94569133858267695"/>
        </c:manualLayout>
      </c:layout>
      <c:overlay val="1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655142358141497E-2"/>
          <c:y val="2.44997613250151E-2"/>
          <c:w val="0.83140081280162603"/>
          <c:h val="0.91992906007231001"/>
        </c:manualLayout>
      </c:layout>
      <c:areaChart>
        <c:grouping val="stacked"/>
        <c:varyColors val="0"/>
        <c:ser>
          <c:idx val="2"/>
          <c:order val="1"/>
          <c:tx>
            <c:strRef>
              <c:f>'Summary Sheet'!$G$49</c:f>
              <c:strCache>
                <c:ptCount val="1"/>
                <c:pt idx="0">
                  <c:v>Socail Security Contributions</c:v>
                </c:pt>
              </c:strCache>
            </c:strRef>
          </c:tx>
          <c:spPr>
            <a:solidFill>
              <a:srgbClr val="F97C2F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Sheet'!$B$49:$F$49</c:f>
              <c:numCache>
                <c:formatCode>0.00</c:formatCode>
                <c:ptCount val="5"/>
                <c:pt idx="0">
                  <c:v>0.16965872108612901</c:v>
                </c:pt>
                <c:pt idx="1">
                  <c:v>0.55320708066590696</c:v>
                </c:pt>
                <c:pt idx="2">
                  <c:v>1.136405680038526</c:v>
                </c:pt>
                <c:pt idx="3">
                  <c:v>1.4531547638550499</c:v>
                </c:pt>
                <c:pt idx="4">
                  <c:v>1.407572667602405</c:v>
                </c:pt>
              </c:numCache>
            </c:numRef>
          </c:val>
        </c:ser>
        <c:ser>
          <c:idx val="3"/>
          <c:order val="2"/>
          <c:tx>
            <c:strRef>
              <c:f>'Summary Sheet'!$G$50</c:f>
              <c:strCache>
                <c:ptCount val="1"/>
                <c:pt idx="0">
                  <c:v>Corporate Income Tax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Sheet'!$B$50:$F$50</c:f>
              <c:numCache>
                <c:formatCode>0.00</c:formatCode>
                <c:ptCount val="5"/>
                <c:pt idx="0">
                  <c:v>1.303848255841443</c:v>
                </c:pt>
                <c:pt idx="1">
                  <c:v>2.3539452664169671</c:v>
                </c:pt>
                <c:pt idx="2">
                  <c:v>2.317389623215738</c:v>
                </c:pt>
                <c:pt idx="3">
                  <c:v>3.0631552285697672</c:v>
                </c:pt>
                <c:pt idx="4">
                  <c:v>4.2347678739825199</c:v>
                </c:pt>
              </c:numCache>
            </c:numRef>
          </c:val>
        </c:ser>
        <c:ser>
          <c:idx val="4"/>
          <c:order val="3"/>
          <c:tx>
            <c:strRef>
              <c:f>'Summary Sheet'!$G$51</c:f>
              <c:strCache>
                <c:ptCount val="1"/>
                <c:pt idx="0">
                  <c:v>Individual Income Tax</c:v>
                </c:pt>
              </c:strCache>
            </c:strRef>
          </c:tx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Sheet'!$B$51:$F$51</c:f>
              <c:numCache>
                <c:formatCode>0.00</c:formatCode>
                <c:ptCount val="5"/>
                <c:pt idx="0">
                  <c:v>1.1055116582620499</c:v>
                </c:pt>
                <c:pt idx="1">
                  <c:v>2.140484632796952</c:v>
                </c:pt>
                <c:pt idx="2">
                  <c:v>1.4501939882113799</c:v>
                </c:pt>
                <c:pt idx="3">
                  <c:v>1.787444628713162</c:v>
                </c:pt>
                <c:pt idx="4">
                  <c:v>1.6846055467773811</c:v>
                </c:pt>
              </c:numCache>
            </c:numRef>
          </c:val>
        </c:ser>
        <c:ser>
          <c:idx val="5"/>
          <c:order val="4"/>
          <c:tx>
            <c:strRef>
              <c:f>'Summary Sheet'!$G$52</c:f>
              <c:strCache>
                <c:ptCount val="1"/>
                <c:pt idx="0">
                  <c:v>General Revenue from Goods and Services Taxes</c:v>
                </c:pt>
              </c:strCache>
            </c:strRef>
          </c:tx>
          <c:spPr>
            <a:solidFill>
              <a:srgbClr val="007E39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Sheet'!$B$52:$F$52</c:f>
              <c:numCache>
                <c:formatCode>0.00</c:formatCode>
                <c:ptCount val="5"/>
                <c:pt idx="0">
                  <c:v>0.88209745938679796</c:v>
                </c:pt>
                <c:pt idx="1">
                  <c:v>2.429772428010716</c:v>
                </c:pt>
                <c:pt idx="2">
                  <c:v>2.2431838967037701</c:v>
                </c:pt>
                <c:pt idx="3">
                  <c:v>1.7418750159509531</c:v>
                </c:pt>
                <c:pt idx="4">
                  <c:v>2.3574538295210141</c:v>
                </c:pt>
              </c:numCache>
            </c:numRef>
          </c:val>
        </c:ser>
        <c:ser>
          <c:idx val="6"/>
          <c:order val="5"/>
          <c:tx>
            <c:strRef>
              <c:f>'Summary Sheet'!$G$53</c:f>
              <c:strCache>
                <c:ptCount val="1"/>
                <c:pt idx="0">
                  <c:v> Excise Tax</c:v>
                </c:pt>
              </c:strCache>
            </c:strRef>
          </c:tx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Sheet'!$B$53:$F$53</c:f>
              <c:numCache>
                <c:formatCode>0.00</c:formatCode>
                <c:ptCount val="5"/>
                <c:pt idx="0">
                  <c:v>3.7890133983081582</c:v>
                </c:pt>
                <c:pt idx="1">
                  <c:v>2.469754605121528</c:v>
                </c:pt>
                <c:pt idx="2">
                  <c:v>2.6530092856127232</c:v>
                </c:pt>
                <c:pt idx="3">
                  <c:v>4.57042908584015</c:v>
                </c:pt>
                <c:pt idx="4">
                  <c:v>1.5658909563118419</c:v>
                </c:pt>
              </c:numCache>
            </c:numRef>
          </c:val>
        </c:ser>
        <c:ser>
          <c:idx val="7"/>
          <c:order val="6"/>
          <c:tx>
            <c:strRef>
              <c:f>'Summary Sheet'!$G$54</c:f>
              <c:strCache>
                <c:ptCount val="1"/>
                <c:pt idx="0">
                  <c:v>Tax Revenue from International Trade and Transactions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Sheet'!$B$54:$F$54</c:f>
              <c:numCache>
                <c:formatCode>0.00</c:formatCode>
                <c:ptCount val="5"/>
                <c:pt idx="0">
                  <c:v>3.3314835818898132</c:v>
                </c:pt>
                <c:pt idx="1">
                  <c:v>2.7873594644785311</c:v>
                </c:pt>
                <c:pt idx="2">
                  <c:v>2.2083990911425739</c:v>
                </c:pt>
                <c:pt idx="3">
                  <c:v>1.7243975814163019</c:v>
                </c:pt>
                <c:pt idx="4">
                  <c:v>1.394634617746205</c:v>
                </c:pt>
              </c:numCache>
            </c:numRef>
          </c:val>
        </c:ser>
        <c:ser>
          <c:idx val="8"/>
          <c:order val="7"/>
          <c:tx>
            <c:strRef>
              <c:f>'Summary Sheet'!$G$55</c:f>
              <c:strCache>
                <c:ptCount val="1"/>
                <c:pt idx="0">
                  <c:v>Property Tax Revenue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Sheet'!$B$55:$F$55</c:f>
              <c:numCache>
                <c:formatCode>0.00</c:formatCode>
                <c:ptCount val="5"/>
                <c:pt idx="0">
                  <c:v>8.73483929916999E-2</c:v>
                </c:pt>
                <c:pt idx="1">
                  <c:v>0.146097194055578</c:v>
                </c:pt>
                <c:pt idx="2">
                  <c:v>0.168430823276257</c:v>
                </c:pt>
                <c:pt idx="3">
                  <c:v>0.27729176652711301</c:v>
                </c:pt>
                <c:pt idx="4">
                  <c:v>0.223258921375877</c:v>
                </c:pt>
              </c:numCache>
            </c:numRef>
          </c:val>
        </c:ser>
        <c:ser>
          <c:idx val="9"/>
          <c:order val="8"/>
          <c:tx>
            <c:strRef>
              <c:f>'Summary Sheet'!$A$56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  <a:ln>
              <a:noFill/>
            </a:ln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Sheet'!$B$56:$F$56</c:f>
              <c:numCache>
                <c:formatCode>0.00</c:formatCode>
                <c:ptCount val="5"/>
                <c:pt idx="0">
                  <c:v>5.3041274258613402</c:v>
                </c:pt>
                <c:pt idx="1">
                  <c:v>5.5295301341032221</c:v>
                </c:pt>
                <c:pt idx="2">
                  <c:v>6.2448731165939684</c:v>
                </c:pt>
                <c:pt idx="3">
                  <c:v>6.0151062353386564</c:v>
                </c:pt>
                <c:pt idx="4">
                  <c:v>7.141203153505387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38560"/>
        <c:axId val="95557120"/>
      </c:areaChart>
      <c:lineChart>
        <c:grouping val="standard"/>
        <c:varyColors val="0"/>
        <c:ser>
          <c:idx val="0"/>
          <c:order val="0"/>
          <c:tx>
            <c:strRef>
              <c:f>'Summary Sheet'!$G$47</c:f>
              <c:strCache>
                <c:ptCount val="1"/>
                <c:pt idx="0">
                  <c:v>Revnue without Grants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</c:spPr>
          </c:marke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Sheet'!$B$47:$F$47</c:f>
              <c:numCache>
                <c:formatCode>0.00</c:formatCode>
                <c:ptCount val="5"/>
                <c:pt idx="0">
                  <c:v>15.973088893627461</c:v>
                </c:pt>
                <c:pt idx="1">
                  <c:v>18.410150805649391</c:v>
                </c:pt>
                <c:pt idx="2">
                  <c:v>18.421885504794929</c:v>
                </c:pt>
                <c:pt idx="3">
                  <c:v>20.632854306211161</c:v>
                </c:pt>
                <c:pt idx="4">
                  <c:v>20.009387566822621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38560"/>
        <c:axId val="95557120"/>
      </c:lineChart>
      <c:catAx>
        <c:axId val="9553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557120"/>
        <c:crosses val="autoZero"/>
        <c:auto val="1"/>
        <c:lblAlgn val="ctr"/>
        <c:lblOffset val="100"/>
        <c:noMultiLvlLbl val="0"/>
      </c:catAx>
      <c:valAx>
        <c:axId val="95557120"/>
        <c:scaling>
          <c:orientation val="minMax"/>
          <c:max val="30"/>
        </c:scaling>
        <c:delete val="0"/>
        <c:axPos val="l"/>
        <c:majorGridlines>
          <c:spPr>
            <a:ln>
              <a:solidFill>
                <a:schemeClr val="bg2">
                  <a:lumMod val="75000"/>
                  <a:alpha val="40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95538560"/>
        <c:crosses val="autoZero"/>
        <c:crossBetween val="between"/>
      </c:valAx>
      <c:spPr>
        <a:solidFill>
          <a:srgbClr val="0070C0">
            <a:alpha val="10000"/>
          </a:srgbClr>
        </a:solidFill>
      </c:spPr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499223887337"/>
          <c:y val="2.1514629948364901E-2"/>
          <c:w val="0.83321762199079896"/>
          <c:h val="0.92102530858341602"/>
        </c:manualLayout>
      </c:layout>
      <c:areaChart>
        <c:grouping val="stacked"/>
        <c:varyColors val="0"/>
        <c:ser>
          <c:idx val="2"/>
          <c:order val="1"/>
          <c:tx>
            <c:strRef>
              <c:f>'Summary Sheet'!$G$78</c:f>
              <c:strCache>
                <c:ptCount val="1"/>
                <c:pt idx="0">
                  <c:v>Socail Security Contributions</c:v>
                </c:pt>
              </c:strCache>
            </c:strRef>
          </c:tx>
          <c:spPr>
            <a:solidFill>
              <a:srgbClr val="F97C2F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Sheet'!$B$78:$F$78</c:f>
              <c:numCache>
                <c:formatCode>0.00</c:formatCode>
                <c:ptCount val="5"/>
                <c:pt idx="0">
                  <c:v>1.8722455230753869</c:v>
                </c:pt>
                <c:pt idx="1">
                  <c:v>2.6905835368286302</c:v>
                </c:pt>
                <c:pt idx="2">
                  <c:v>3.3480993498168758</c:v>
                </c:pt>
                <c:pt idx="3">
                  <c:v>3.4876274809322472</c:v>
                </c:pt>
                <c:pt idx="4">
                  <c:v>4.5824129103304383</c:v>
                </c:pt>
              </c:numCache>
            </c:numRef>
          </c:val>
        </c:ser>
        <c:ser>
          <c:idx val="3"/>
          <c:order val="2"/>
          <c:tx>
            <c:strRef>
              <c:f>'Summary Sheet'!$G$79</c:f>
              <c:strCache>
                <c:ptCount val="1"/>
                <c:pt idx="0">
                  <c:v>Corporate Income Tax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Sheet'!$B$79:$F$79</c:f>
              <c:numCache>
                <c:formatCode>0.00</c:formatCode>
                <c:ptCount val="5"/>
                <c:pt idx="0">
                  <c:v>2.5930161014109641</c:v>
                </c:pt>
                <c:pt idx="1">
                  <c:v>1.5969008313118971</c:v>
                </c:pt>
                <c:pt idx="2">
                  <c:v>2.4628242875478472</c:v>
                </c:pt>
                <c:pt idx="3">
                  <c:v>3.494263059780526</c:v>
                </c:pt>
                <c:pt idx="4">
                  <c:v>3.9841116324649701</c:v>
                </c:pt>
              </c:numCache>
            </c:numRef>
          </c:val>
        </c:ser>
        <c:ser>
          <c:idx val="4"/>
          <c:order val="3"/>
          <c:tx>
            <c:strRef>
              <c:f>'Summary Sheet'!$G$80</c:f>
              <c:strCache>
                <c:ptCount val="1"/>
                <c:pt idx="0">
                  <c:v>Individual Income Tax</c:v>
                </c:pt>
              </c:strCache>
            </c:strRef>
          </c:tx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Sheet'!$B$80:$F$80</c:f>
              <c:numCache>
                <c:formatCode>0.00</c:formatCode>
                <c:ptCount val="5"/>
                <c:pt idx="0">
                  <c:v>2.7059949669832402</c:v>
                </c:pt>
                <c:pt idx="1">
                  <c:v>1.9029339622526411</c:v>
                </c:pt>
                <c:pt idx="2">
                  <c:v>2.102879763722175</c:v>
                </c:pt>
                <c:pt idx="3">
                  <c:v>2.1970698192567131</c:v>
                </c:pt>
                <c:pt idx="4">
                  <c:v>2.074381836772476</c:v>
                </c:pt>
              </c:numCache>
            </c:numRef>
          </c:val>
        </c:ser>
        <c:ser>
          <c:idx val="5"/>
          <c:order val="4"/>
          <c:tx>
            <c:strRef>
              <c:f>'Summary Sheet'!$G$81</c:f>
              <c:strCache>
                <c:ptCount val="1"/>
                <c:pt idx="0">
                  <c:v>General Revenue from Goods and Services Taxes</c:v>
                </c:pt>
              </c:strCache>
            </c:strRef>
          </c:tx>
          <c:spPr>
            <a:solidFill>
              <a:srgbClr val="007E39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Sheet'!$B$81:$F$81</c:f>
              <c:numCache>
                <c:formatCode>0.00</c:formatCode>
                <c:ptCount val="5"/>
                <c:pt idx="0">
                  <c:v>1.9099631229657501</c:v>
                </c:pt>
                <c:pt idx="1">
                  <c:v>3.2851462759782262</c:v>
                </c:pt>
                <c:pt idx="2">
                  <c:v>4.3263216733456842</c:v>
                </c:pt>
                <c:pt idx="3">
                  <c:v>7.5909625392334288</c:v>
                </c:pt>
                <c:pt idx="4">
                  <c:v>8.5559898698103698</c:v>
                </c:pt>
              </c:numCache>
            </c:numRef>
          </c:val>
        </c:ser>
        <c:ser>
          <c:idx val="6"/>
          <c:order val="5"/>
          <c:tx>
            <c:strRef>
              <c:f>'Summary Sheet'!$G$82</c:f>
              <c:strCache>
                <c:ptCount val="1"/>
                <c:pt idx="0">
                  <c:v> Excise Tax</c:v>
                </c:pt>
              </c:strCache>
            </c:strRef>
          </c:tx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Sheet'!$B$82:$F$82</c:f>
              <c:numCache>
                <c:formatCode>0.00</c:formatCode>
                <c:ptCount val="5"/>
                <c:pt idx="0">
                  <c:v>0.77888511784168302</c:v>
                </c:pt>
                <c:pt idx="1">
                  <c:v>1.3487785937271659</c:v>
                </c:pt>
                <c:pt idx="2">
                  <c:v>1.370135721280332</c:v>
                </c:pt>
                <c:pt idx="3">
                  <c:v>1.512624135245376</c:v>
                </c:pt>
                <c:pt idx="4">
                  <c:v>1.769162897636315</c:v>
                </c:pt>
              </c:numCache>
            </c:numRef>
          </c:val>
        </c:ser>
        <c:ser>
          <c:idx val="7"/>
          <c:order val="6"/>
          <c:tx>
            <c:strRef>
              <c:f>'Summary Sheet'!$G$83</c:f>
              <c:strCache>
                <c:ptCount val="1"/>
                <c:pt idx="0">
                  <c:v>Tax Revenue from International Trade and Transactions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Sheet'!$B$83:$F$83</c:f>
              <c:numCache>
                <c:formatCode>0.00</c:formatCode>
                <c:ptCount val="5"/>
                <c:pt idx="0">
                  <c:v>1.2320430718316111</c:v>
                </c:pt>
                <c:pt idx="1">
                  <c:v>1.288345908625983</c:v>
                </c:pt>
                <c:pt idx="2">
                  <c:v>1.136663369107431</c:v>
                </c:pt>
                <c:pt idx="3">
                  <c:v>0.85416852525229503</c:v>
                </c:pt>
                <c:pt idx="4">
                  <c:v>1.2292596274516641</c:v>
                </c:pt>
              </c:numCache>
            </c:numRef>
          </c:val>
        </c:ser>
        <c:ser>
          <c:idx val="8"/>
          <c:order val="7"/>
          <c:tx>
            <c:strRef>
              <c:f>'Summary Sheet'!$G$84</c:f>
              <c:strCache>
                <c:ptCount val="1"/>
                <c:pt idx="0">
                  <c:v>Property Tax Revenue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Sheet'!$B$84:$F$84</c:f>
              <c:numCache>
                <c:formatCode>0.00</c:formatCode>
                <c:ptCount val="5"/>
                <c:pt idx="0">
                  <c:v>0.26311223669455502</c:v>
                </c:pt>
                <c:pt idx="1">
                  <c:v>0.336359232217049</c:v>
                </c:pt>
                <c:pt idx="2">
                  <c:v>0.59940454908646601</c:v>
                </c:pt>
                <c:pt idx="3">
                  <c:v>0.74297128083058395</c:v>
                </c:pt>
                <c:pt idx="4">
                  <c:v>1.5768297335562029</c:v>
                </c:pt>
              </c:numCache>
            </c:numRef>
          </c:val>
        </c:ser>
        <c:ser>
          <c:idx val="9"/>
          <c:order val="8"/>
          <c:tx>
            <c:strRef>
              <c:f>'Summary Sheet'!$A$85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Sheet'!$B$85:$F$85</c:f>
              <c:numCache>
                <c:formatCode>0.00</c:formatCode>
                <c:ptCount val="5"/>
                <c:pt idx="0">
                  <c:v>8.3021375946127094</c:v>
                </c:pt>
                <c:pt idx="1">
                  <c:v>5.0595915189094676</c:v>
                </c:pt>
                <c:pt idx="2">
                  <c:v>6.2283465608615689</c:v>
                </c:pt>
                <c:pt idx="3">
                  <c:v>5.1401987250035184</c:v>
                </c:pt>
                <c:pt idx="4">
                  <c:v>3.5408737343306882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75168"/>
        <c:axId val="96785536"/>
      </c:areaChart>
      <c:lineChart>
        <c:grouping val="standard"/>
        <c:varyColors val="0"/>
        <c:ser>
          <c:idx val="0"/>
          <c:order val="0"/>
          <c:tx>
            <c:strRef>
              <c:f>'Summary Sheet'!$G$76</c:f>
              <c:strCache>
                <c:ptCount val="1"/>
                <c:pt idx="0">
                  <c:v>Revnue without Grants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</c:spPr>
          </c:marker>
          <c:cat>
            <c:numRef>
              <c:f>'Summary Sheet'!$B$1:$F$1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'Summary Sheet'!$B$76:$F$76</c:f>
              <c:numCache>
                <c:formatCode>0.00</c:formatCode>
                <c:ptCount val="5"/>
                <c:pt idx="0">
                  <c:v>19.657397735415898</c:v>
                </c:pt>
                <c:pt idx="1">
                  <c:v>17.508639859851009</c:v>
                </c:pt>
                <c:pt idx="2">
                  <c:v>21.574675274768349</c:v>
                </c:pt>
                <c:pt idx="3">
                  <c:v>25.019885565534739</c:v>
                </c:pt>
                <c:pt idx="4">
                  <c:v>27.313022242353089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775168"/>
        <c:axId val="96785536"/>
      </c:lineChart>
      <c:catAx>
        <c:axId val="9677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785536"/>
        <c:crosses val="autoZero"/>
        <c:auto val="1"/>
        <c:lblAlgn val="ctr"/>
        <c:lblOffset val="100"/>
        <c:noMultiLvlLbl val="0"/>
      </c:catAx>
      <c:valAx>
        <c:axId val="96785536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  <a:alpha val="40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96775168"/>
        <c:crossesAt val="1"/>
        <c:crossBetween val="between"/>
      </c:valAx>
      <c:spPr>
        <a:solidFill>
          <a:srgbClr val="007E39">
            <a:alpha val="10000"/>
          </a:srgbClr>
        </a:solidFill>
      </c:spPr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en-US" dirty="0" smtClean="0">
                <a:latin typeface="+mj-lt"/>
              </a:rPr>
              <a:t>Total </a:t>
            </a:r>
            <a:r>
              <a:rPr lang="en-US" dirty="0">
                <a:latin typeface="+mj-lt"/>
              </a:rPr>
              <a:t>Development Assistance for Health 2000-2015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en-US" dirty="0">
                <a:latin typeface="+mj-lt"/>
              </a:rPr>
              <a:t> (2015 US</a:t>
            </a:r>
            <a:r>
              <a:rPr lang="en-US" dirty="0" smtClean="0">
                <a:latin typeface="+mj-lt"/>
              </a:rPr>
              <a:t>$)</a:t>
            </a:r>
            <a:endParaRPr lang="en-US" dirty="0">
              <a:latin typeface="+mj-lt"/>
            </a:endParaRPr>
          </a:p>
        </c:rich>
      </c:tx>
      <c:layout>
        <c:manualLayout>
          <c:xMode val="edge"/>
          <c:yMode val="edge"/>
          <c:x val="0.24841782417647201"/>
          <c:y val="4.976072758347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'Totals by year all and Gavi'!$I$21</c:f>
              <c:strCache>
                <c:ptCount val="1"/>
                <c:pt idx="0">
                  <c:v>Total for Health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'Totals by year all and Gavi'!$F$22:$F$37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'Totals by year all and Gavi'!$I$22:$I$37</c:f>
              <c:numCache>
                <c:formatCode>0.00</c:formatCode>
                <c:ptCount val="16"/>
                <c:pt idx="0">
                  <c:v>11669110000</c:v>
                </c:pt>
                <c:pt idx="1">
                  <c:v>12209800000</c:v>
                </c:pt>
                <c:pt idx="2">
                  <c:v>13851270000</c:v>
                </c:pt>
                <c:pt idx="3">
                  <c:v>15864950000</c:v>
                </c:pt>
                <c:pt idx="4">
                  <c:v>18147940000</c:v>
                </c:pt>
                <c:pt idx="5">
                  <c:v>20397180000</c:v>
                </c:pt>
                <c:pt idx="6">
                  <c:v>22201250000</c:v>
                </c:pt>
                <c:pt idx="7">
                  <c:v>26007650000</c:v>
                </c:pt>
                <c:pt idx="8">
                  <c:v>30195640000</c:v>
                </c:pt>
                <c:pt idx="9">
                  <c:v>30554440000</c:v>
                </c:pt>
                <c:pt idx="10">
                  <c:v>34318390000</c:v>
                </c:pt>
                <c:pt idx="11">
                  <c:v>35154490000</c:v>
                </c:pt>
                <c:pt idx="12">
                  <c:v>34021520000</c:v>
                </c:pt>
                <c:pt idx="13">
                  <c:v>38019290000</c:v>
                </c:pt>
                <c:pt idx="14">
                  <c:v>36260780000</c:v>
                </c:pt>
                <c:pt idx="15">
                  <c:v>36367160000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75D-4C7E-92C2-4AC3CAE7F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63040"/>
        <c:axId val="34677120"/>
      </c:lineChart>
      <c:catAx>
        <c:axId val="3466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677120"/>
        <c:crosses val="autoZero"/>
        <c:auto val="1"/>
        <c:lblAlgn val="ctr"/>
        <c:lblOffset val="100"/>
        <c:noMultiLvlLbl val="0"/>
      </c:catAx>
      <c:valAx>
        <c:axId val="3467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663040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7197958317971999E-2"/>
                <c:y val="0.4463863519111470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ea typeface="+mn-ea"/>
                      <a:cs typeface="Times New Roman" panose="02020603050405020304" pitchFamily="18" charset="0"/>
                    </a:defRPr>
                  </a:pPr>
                  <a:r>
                    <a:rPr lang="en-US" sz="1200">
                      <a:latin typeface="+mj-lt"/>
                    </a:rPr>
                    <a:t>Billions US$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52A1D-C2AF-0645-9D6C-E646D4A52C9A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F32A78-0AF1-7247-A80B-A7AB6CC3AC9D}">
      <dgm:prSet phldrT="[Text]" custT="1"/>
      <dgm:spPr/>
      <dgm:t>
        <a:bodyPr/>
        <a:lstStyle/>
        <a:p>
          <a:r>
            <a:rPr lang="en-GB" sz="1800" b="1" dirty="0" smtClean="0"/>
            <a:t>Economic growth</a:t>
          </a:r>
          <a:endParaRPr lang="en-GB" sz="1800" b="1" dirty="0"/>
        </a:p>
      </dgm:t>
    </dgm:pt>
    <dgm:pt modelId="{620BC387-B82D-7C4D-A9BC-6CD9BE17D374}" type="parTrans" cxnId="{E5BDFCFF-8DBB-D447-B85B-8B3BB5700980}">
      <dgm:prSet/>
      <dgm:spPr/>
      <dgm:t>
        <a:bodyPr/>
        <a:lstStyle/>
        <a:p>
          <a:endParaRPr lang="en-GB" sz="1800"/>
        </a:p>
      </dgm:t>
    </dgm:pt>
    <dgm:pt modelId="{6297D413-7C26-D641-9B05-00A5833E47D9}" type="sibTrans" cxnId="{E5BDFCFF-8DBB-D447-B85B-8B3BB5700980}">
      <dgm:prSet/>
      <dgm:spPr/>
      <dgm:t>
        <a:bodyPr/>
        <a:lstStyle/>
        <a:p>
          <a:endParaRPr lang="en-GB" sz="1800"/>
        </a:p>
      </dgm:t>
    </dgm:pt>
    <dgm:pt modelId="{64C4DE24-46DB-F942-AD91-0F9229833041}">
      <dgm:prSet phldrT="[Text]" custT="1"/>
      <dgm:spPr/>
      <dgm:t>
        <a:bodyPr/>
        <a:lstStyle/>
        <a:p>
          <a:pPr rtl="0"/>
          <a:r>
            <a:rPr lang="en-US" sz="1800" b="0" baseline="0" dirty="0" smtClean="0"/>
            <a:t>Cost of convergence ($70 billion/y) </a:t>
          </a:r>
          <a:r>
            <a:rPr lang="en-US" sz="1800" b="0" dirty="0" smtClean="0"/>
            <a:t>is less than 1% of anticipated growth in low- and lower-middle income countries from 2015 - 2035</a:t>
          </a:r>
          <a:endParaRPr lang="en-GB" sz="1800" b="0" dirty="0"/>
        </a:p>
      </dgm:t>
    </dgm:pt>
    <dgm:pt modelId="{55117510-D482-1C41-A881-D38759B058B5}" type="parTrans" cxnId="{265B56A4-D877-C54F-8FAD-92786C815AD2}">
      <dgm:prSet/>
      <dgm:spPr/>
      <dgm:t>
        <a:bodyPr/>
        <a:lstStyle/>
        <a:p>
          <a:endParaRPr lang="en-GB" sz="1800"/>
        </a:p>
      </dgm:t>
    </dgm:pt>
    <dgm:pt modelId="{4895955B-8E35-8A4D-A9B8-E0C7D59CE96B}" type="sibTrans" cxnId="{265B56A4-D877-C54F-8FAD-92786C815AD2}">
      <dgm:prSet/>
      <dgm:spPr/>
      <dgm:t>
        <a:bodyPr/>
        <a:lstStyle/>
        <a:p>
          <a:endParaRPr lang="en-GB" sz="1800"/>
        </a:p>
      </dgm:t>
    </dgm:pt>
    <dgm:pt modelId="{8BDEF34A-CB08-9A4A-91DA-5EFE59AC5CC1}">
      <dgm:prSet phldrT="[Text]" custT="1"/>
      <dgm:spPr/>
      <dgm:t>
        <a:bodyPr/>
        <a:lstStyle/>
        <a:p>
          <a:r>
            <a:rPr lang="en-GB" sz="1800" b="1" dirty="0" smtClean="0"/>
            <a:t>Mobilization of domestic resources</a:t>
          </a:r>
          <a:endParaRPr lang="en-GB" sz="1800" b="1" dirty="0"/>
        </a:p>
      </dgm:t>
    </dgm:pt>
    <dgm:pt modelId="{2F8AC94E-B963-5A4F-88A1-31FCFA84B41E}" type="parTrans" cxnId="{22A81602-90F7-7742-9F83-4E2C2AA5FCEA}">
      <dgm:prSet/>
      <dgm:spPr/>
      <dgm:t>
        <a:bodyPr/>
        <a:lstStyle/>
        <a:p>
          <a:endParaRPr lang="en-GB" sz="1800"/>
        </a:p>
      </dgm:t>
    </dgm:pt>
    <dgm:pt modelId="{5B66B282-B3AD-E54C-A520-F7A188526932}" type="sibTrans" cxnId="{22A81602-90F7-7742-9F83-4E2C2AA5FCEA}">
      <dgm:prSet/>
      <dgm:spPr/>
      <dgm:t>
        <a:bodyPr/>
        <a:lstStyle/>
        <a:p>
          <a:endParaRPr lang="en-GB" sz="1800"/>
        </a:p>
      </dgm:t>
    </dgm:pt>
    <dgm:pt modelId="{C8C24214-B6D8-F641-B623-496280671E48}">
      <dgm:prSet phldrT="[Text]" custT="1"/>
      <dgm:spPr/>
      <dgm:t>
        <a:bodyPr/>
        <a:lstStyle/>
        <a:p>
          <a:pPr rtl="0"/>
          <a:r>
            <a:rPr lang="en-US" sz="1800" dirty="0" smtClean="0"/>
            <a:t>Taxation of tobacco, alcohol, sugar (win-wins)</a:t>
          </a:r>
          <a:endParaRPr lang="en-GB" sz="1800" dirty="0"/>
        </a:p>
      </dgm:t>
    </dgm:pt>
    <dgm:pt modelId="{B05D91F0-B13C-B94F-BEB3-12034AC215D8}" type="parTrans" cxnId="{D18EFBA8-2D6F-EC4F-A9ED-3015ED0A5031}">
      <dgm:prSet/>
      <dgm:spPr/>
      <dgm:t>
        <a:bodyPr/>
        <a:lstStyle/>
        <a:p>
          <a:endParaRPr lang="en-GB" sz="1800"/>
        </a:p>
      </dgm:t>
    </dgm:pt>
    <dgm:pt modelId="{2EB487BF-7901-E644-8B72-F6826261CA84}" type="sibTrans" cxnId="{D18EFBA8-2D6F-EC4F-A9ED-3015ED0A5031}">
      <dgm:prSet/>
      <dgm:spPr/>
      <dgm:t>
        <a:bodyPr/>
        <a:lstStyle/>
        <a:p>
          <a:endParaRPr lang="en-GB" sz="1800"/>
        </a:p>
      </dgm:t>
    </dgm:pt>
    <dgm:pt modelId="{7410A0F2-B85F-0F4D-9BA1-5FEEF78966A5}">
      <dgm:prSet phldrT="[Text]" custT="1"/>
      <dgm:spPr/>
      <dgm:t>
        <a:bodyPr/>
        <a:lstStyle/>
        <a:p>
          <a:r>
            <a:rPr lang="en-GB" sz="1800" b="1" dirty="0" smtClean="0"/>
            <a:t>Inter-sectoral reallocations and efficiency gains</a:t>
          </a:r>
          <a:endParaRPr lang="en-GB" sz="1800" b="1" dirty="0"/>
        </a:p>
      </dgm:t>
    </dgm:pt>
    <dgm:pt modelId="{2652C5EB-4ADE-E445-8BDE-EEF6E9A496E2}" type="parTrans" cxnId="{1EF11047-D93A-C547-9482-B4DB987FB1D8}">
      <dgm:prSet/>
      <dgm:spPr/>
      <dgm:t>
        <a:bodyPr/>
        <a:lstStyle/>
        <a:p>
          <a:endParaRPr lang="en-GB" sz="1800"/>
        </a:p>
      </dgm:t>
    </dgm:pt>
    <dgm:pt modelId="{4A8A8E9E-CA00-904D-AC9D-3E9D202A116D}" type="sibTrans" cxnId="{1EF11047-D93A-C547-9482-B4DB987FB1D8}">
      <dgm:prSet/>
      <dgm:spPr/>
      <dgm:t>
        <a:bodyPr/>
        <a:lstStyle/>
        <a:p>
          <a:endParaRPr lang="en-GB" sz="1800"/>
        </a:p>
      </dgm:t>
    </dgm:pt>
    <dgm:pt modelId="{7D686C18-38F6-FB43-BCF3-0CF7750DDA97}">
      <dgm:prSet phldrT="[Text]" custT="1"/>
      <dgm:spPr/>
      <dgm:t>
        <a:bodyPr/>
        <a:lstStyle/>
        <a:p>
          <a:r>
            <a:rPr lang="en-GB" sz="1800" b="1" dirty="0" smtClean="0"/>
            <a:t>Development assistance for health</a:t>
          </a:r>
          <a:endParaRPr lang="en-GB" sz="1800" b="1" dirty="0"/>
        </a:p>
      </dgm:t>
    </dgm:pt>
    <dgm:pt modelId="{375DB7F3-16A3-AB4B-9520-981F1C08320A}" type="parTrans" cxnId="{EDA766F8-F578-BA48-9570-A97A9C3FC7C7}">
      <dgm:prSet/>
      <dgm:spPr/>
      <dgm:t>
        <a:bodyPr/>
        <a:lstStyle/>
        <a:p>
          <a:endParaRPr lang="en-GB" sz="1800"/>
        </a:p>
      </dgm:t>
    </dgm:pt>
    <dgm:pt modelId="{DD8FA71F-584F-244B-9A89-1CA4EFE8BBB7}" type="sibTrans" cxnId="{EDA766F8-F578-BA48-9570-A97A9C3FC7C7}">
      <dgm:prSet/>
      <dgm:spPr/>
      <dgm:t>
        <a:bodyPr/>
        <a:lstStyle/>
        <a:p>
          <a:endParaRPr lang="en-GB" sz="1800"/>
        </a:p>
      </dgm:t>
    </dgm:pt>
    <dgm:pt modelId="{510C5EDC-D4B4-A943-B0CE-4BEA40DF9D27}">
      <dgm:prSet phldrT="[Text]" custT="1"/>
      <dgm:spPr/>
      <dgm:t>
        <a:bodyPr/>
        <a:lstStyle/>
        <a:p>
          <a:pPr rtl="0"/>
          <a:r>
            <a:rPr lang="en-US" sz="1800" dirty="0" smtClean="0"/>
            <a:t>E.g. Removal of fossil fuel subsidies and other reallocations</a:t>
          </a:r>
          <a:endParaRPr lang="en-GB" sz="1800" dirty="0"/>
        </a:p>
      </dgm:t>
    </dgm:pt>
    <dgm:pt modelId="{DC97162F-6681-BB4B-9C8A-7271C5784BFC}" type="parTrans" cxnId="{0DA8B8C7-27CD-A74B-B0D8-A147389376B4}">
      <dgm:prSet/>
      <dgm:spPr/>
      <dgm:t>
        <a:bodyPr/>
        <a:lstStyle/>
        <a:p>
          <a:endParaRPr lang="en-GB" sz="1800"/>
        </a:p>
      </dgm:t>
    </dgm:pt>
    <dgm:pt modelId="{0379E48D-364F-5A4A-B1BB-5AA6C355F2EA}" type="sibTrans" cxnId="{0DA8B8C7-27CD-A74B-B0D8-A147389376B4}">
      <dgm:prSet/>
      <dgm:spPr/>
      <dgm:t>
        <a:bodyPr/>
        <a:lstStyle/>
        <a:p>
          <a:endParaRPr lang="en-GB" sz="1800"/>
        </a:p>
      </dgm:t>
    </dgm:pt>
    <dgm:pt modelId="{85730854-BE76-754C-B92D-8A48EEF8B97A}">
      <dgm:prSet phldrT="[Text]" custT="1"/>
      <dgm:spPr/>
      <dgm:t>
        <a:bodyPr/>
        <a:lstStyle/>
        <a:p>
          <a:r>
            <a:rPr lang="en-GB" sz="1800" dirty="0" smtClean="0"/>
            <a:t>Will still be crucial for achieving convergence</a:t>
          </a:r>
          <a:endParaRPr lang="en-GB" sz="1800" dirty="0"/>
        </a:p>
      </dgm:t>
    </dgm:pt>
    <dgm:pt modelId="{B03164DE-E215-304E-BAD1-A187CDF76D53}" type="parTrans" cxnId="{667E41AA-14BB-FE45-8CD3-DBE5CE4AD0E3}">
      <dgm:prSet/>
      <dgm:spPr/>
      <dgm:t>
        <a:bodyPr/>
        <a:lstStyle/>
        <a:p>
          <a:endParaRPr lang="en-GB" sz="1800"/>
        </a:p>
      </dgm:t>
    </dgm:pt>
    <dgm:pt modelId="{335861C5-0862-EE43-880E-B1D0733AC1B0}" type="sibTrans" cxnId="{667E41AA-14BB-FE45-8CD3-DBE5CE4AD0E3}">
      <dgm:prSet/>
      <dgm:spPr/>
      <dgm:t>
        <a:bodyPr/>
        <a:lstStyle/>
        <a:p>
          <a:endParaRPr lang="en-GB" sz="1800"/>
        </a:p>
      </dgm:t>
    </dgm:pt>
    <dgm:pt modelId="{C0EC88DF-3CB9-6D48-9B9A-A0DF95C1A428}">
      <dgm:prSet phldrT="[Text]" custT="1"/>
      <dgm:spPr/>
      <dgm:t>
        <a:bodyPr/>
        <a:lstStyle/>
        <a:p>
          <a:pPr rtl="0"/>
          <a:r>
            <a:rPr lang="en-US" sz="1800" dirty="0" smtClean="0"/>
            <a:t>Health sector efficiency</a:t>
          </a:r>
          <a:endParaRPr lang="en-GB" sz="1800" dirty="0"/>
        </a:p>
      </dgm:t>
    </dgm:pt>
    <dgm:pt modelId="{BF8FCBCC-BBB7-484F-AC1F-1EEE966B660E}" type="parTrans" cxnId="{413917B9-3F7D-5445-8F90-793B7F3231E9}">
      <dgm:prSet/>
      <dgm:spPr/>
      <dgm:t>
        <a:bodyPr/>
        <a:lstStyle/>
        <a:p>
          <a:endParaRPr lang="en-US" sz="1800"/>
        </a:p>
      </dgm:t>
    </dgm:pt>
    <dgm:pt modelId="{312D118C-016F-C443-8F0C-4BD208014C20}" type="sibTrans" cxnId="{413917B9-3F7D-5445-8F90-793B7F3231E9}">
      <dgm:prSet/>
      <dgm:spPr/>
      <dgm:t>
        <a:bodyPr/>
        <a:lstStyle/>
        <a:p>
          <a:endParaRPr lang="en-US" sz="1800"/>
        </a:p>
      </dgm:t>
    </dgm:pt>
    <dgm:pt modelId="{D127CE23-32DD-4FAD-A060-4CAA1FEACE1B}">
      <dgm:prSet phldrT="[Text]" custT="1"/>
      <dgm:spPr/>
      <dgm:t>
        <a:bodyPr/>
        <a:lstStyle/>
        <a:p>
          <a:pPr rtl="0"/>
          <a:r>
            <a:rPr lang="en-GB" sz="1800" dirty="0" smtClean="0"/>
            <a:t> Broadening of tax base, strengthened administration</a:t>
          </a:r>
          <a:endParaRPr lang="en-GB" sz="1800" dirty="0"/>
        </a:p>
      </dgm:t>
    </dgm:pt>
    <dgm:pt modelId="{5FE99607-5078-4515-8AA2-C047EE1F11D9}" type="parTrans" cxnId="{78B08A95-A4F0-4B72-BC96-C0F51B61D96E}">
      <dgm:prSet/>
      <dgm:spPr/>
    </dgm:pt>
    <dgm:pt modelId="{F89975D5-E9D2-45FB-A9A9-409CFF8AACB4}" type="sibTrans" cxnId="{78B08A95-A4F0-4B72-BC96-C0F51B61D96E}">
      <dgm:prSet/>
      <dgm:spPr/>
    </dgm:pt>
    <dgm:pt modelId="{82047CFD-CF8B-7143-858D-4144797D41DA}" type="pres">
      <dgm:prSet presAssocID="{EBE52A1D-C2AF-0645-9D6C-E646D4A52C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DF5F1E-8B8C-9E42-AC75-A6A77A315B91}" type="pres">
      <dgm:prSet presAssocID="{8AF32A78-0AF1-7247-A80B-A7AB6CC3AC9D}" presName="composite" presStyleCnt="0"/>
      <dgm:spPr/>
    </dgm:pt>
    <dgm:pt modelId="{917C0F66-68C2-E74C-9C7A-BDDEEFA1B3D1}" type="pres">
      <dgm:prSet presAssocID="{8AF32A78-0AF1-7247-A80B-A7AB6CC3AC9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969BD-C70D-ED4B-A57F-EF0F3CD8A0BC}" type="pres">
      <dgm:prSet presAssocID="{8AF32A78-0AF1-7247-A80B-A7AB6CC3AC9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6024F-FD45-9C45-8856-B062A5B7DCDB}" type="pres">
      <dgm:prSet presAssocID="{6297D413-7C26-D641-9B05-00A5833E47D9}" presName="space" presStyleCnt="0"/>
      <dgm:spPr/>
    </dgm:pt>
    <dgm:pt modelId="{12A41C22-46CA-244C-B3D0-A8151D49C3D5}" type="pres">
      <dgm:prSet presAssocID="{8BDEF34A-CB08-9A4A-91DA-5EFE59AC5CC1}" presName="composite" presStyleCnt="0"/>
      <dgm:spPr/>
    </dgm:pt>
    <dgm:pt modelId="{FEC93A00-91E1-7643-BB94-E5B64A5D2385}" type="pres">
      <dgm:prSet presAssocID="{8BDEF34A-CB08-9A4A-91DA-5EFE59AC5CC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132B-632B-FF42-86F2-DE9BBD1066EF}" type="pres">
      <dgm:prSet presAssocID="{8BDEF34A-CB08-9A4A-91DA-5EFE59AC5CC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45105-C9EE-3E40-9604-51F7121D2768}" type="pres">
      <dgm:prSet presAssocID="{5B66B282-B3AD-E54C-A520-F7A188526932}" presName="space" presStyleCnt="0"/>
      <dgm:spPr/>
    </dgm:pt>
    <dgm:pt modelId="{80E30AA4-3CB8-8C4A-88F9-170657665F65}" type="pres">
      <dgm:prSet presAssocID="{7410A0F2-B85F-0F4D-9BA1-5FEEF78966A5}" presName="composite" presStyleCnt="0"/>
      <dgm:spPr/>
    </dgm:pt>
    <dgm:pt modelId="{6D987C10-58DA-2148-8D46-2B6366B4B224}" type="pres">
      <dgm:prSet presAssocID="{7410A0F2-B85F-0F4D-9BA1-5FEEF78966A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CAE1A-6E18-5A45-AFE0-4417F0382B84}" type="pres">
      <dgm:prSet presAssocID="{7410A0F2-B85F-0F4D-9BA1-5FEEF78966A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81276-4218-A240-9B0A-E112A690B30E}" type="pres">
      <dgm:prSet presAssocID="{4A8A8E9E-CA00-904D-AC9D-3E9D202A116D}" presName="space" presStyleCnt="0"/>
      <dgm:spPr/>
    </dgm:pt>
    <dgm:pt modelId="{1A63D794-F243-F549-872D-A11214986295}" type="pres">
      <dgm:prSet presAssocID="{7D686C18-38F6-FB43-BCF3-0CF7750DDA97}" presName="composite" presStyleCnt="0"/>
      <dgm:spPr/>
    </dgm:pt>
    <dgm:pt modelId="{3D826F80-8729-214F-A0A9-63BDF65231B4}" type="pres">
      <dgm:prSet presAssocID="{7D686C18-38F6-FB43-BCF3-0CF7750DDA9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1E887-2CB8-3C4D-812E-04A86FB7E6FF}" type="pres">
      <dgm:prSet presAssocID="{7D686C18-38F6-FB43-BCF3-0CF7750DDA9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08A95-A4F0-4B72-BC96-C0F51B61D96E}" srcId="{8BDEF34A-CB08-9A4A-91DA-5EFE59AC5CC1}" destId="{D127CE23-32DD-4FAD-A060-4CAA1FEACE1B}" srcOrd="0" destOrd="0" parTransId="{5FE99607-5078-4515-8AA2-C047EE1F11D9}" sibTransId="{F89975D5-E9D2-45FB-A9A9-409CFF8AACB4}"/>
    <dgm:cxn modelId="{F3B8736E-4165-D14A-8676-852F1D6C34A0}" type="presOf" srcId="{85730854-BE76-754C-B92D-8A48EEF8B97A}" destId="{9CC1E887-2CB8-3C4D-812E-04A86FB7E6FF}" srcOrd="0" destOrd="0" presId="urn:microsoft.com/office/officeart/2005/8/layout/hList1"/>
    <dgm:cxn modelId="{726FB7C2-1724-6040-AB04-03705CC8BC26}" type="presOf" srcId="{7D686C18-38F6-FB43-BCF3-0CF7750DDA97}" destId="{3D826F80-8729-214F-A0A9-63BDF65231B4}" srcOrd="0" destOrd="0" presId="urn:microsoft.com/office/officeart/2005/8/layout/hList1"/>
    <dgm:cxn modelId="{E5BDFCFF-8DBB-D447-B85B-8B3BB5700980}" srcId="{EBE52A1D-C2AF-0645-9D6C-E646D4A52C9A}" destId="{8AF32A78-0AF1-7247-A80B-A7AB6CC3AC9D}" srcOrd="0" destOrd="0" parTransId="{620BC387-B82D-7C4D-A9BC-6CD9BE17D374}" sibTransId="{6297D413-7C26-D641-9B05-00A5833E47D9}"/>
    <dgm:cxn modelId="{265B56A4-D877-C54F-8FAD-92786C815AD2}" srcId="{8AF32A78-0AF1-7247-A80B-A7AB6CC3AC9D}" destId="{64C4DE24-46DB-F942-AD91-0F9229833041}" srcOrd="0" destOrd="0" parTransId="{55117510-D482-1C41-A881-D38759B058B5}" sibTransId="{4895955B-8E35-8A4D-A9B8-E0C7D59CE96B}"/>
    <dgm:cxn modelId="{2ED8D195-C501-C145-AC51-7DFEADAAD42B}" type="presOf" srcId="{510C5EDC-D4B4-A943-B0CE-4BEA40DF9D27}" destId="{92DCAE1A-6E18-5A45-AFE0-4417F0382B84}" srcOrd="0" destOrd="0" presId="urn:microsoft.com/office/officeart/2005/8/layout/hList1"/>
    <dgm:cxn modelId="{0DA8B8C7-27CD-A74B-B0D8-A147389376B4}" srcId="{7410A0F2-B85F-0F4D-9BA1-5FEEF78966A5}" destId="{510C5EDC-D4B4-A943-B0CE-4BEA40DF9D27}" srcOrd="0" destOrd="0" parTransId="{DC97162F-6681-BB4B-9C8A-7271C5784BFC}" sibTransId="{0379E48D-364F-5A4A-B1BB-5AA6C355F2EA}"/>
    <dgm:cxn modelId="{D67F4D51-A425-3C49-B316-703992EC83FF}" type="presOf" srcId="{64C4DE24-46DB-F942-AD91-0F9229833041}" destId="{E2D969BD-C70D-ED4B-A57F-EF0F3CD8A0BC}" srcOrd="0" destOrd="0" presId="urn:microsoft.com/office/officeart/2005/8/layout/hList1"/>
    <dgm:cxn modelId="{1037DAE4-190E-6E4B-930D-2215B61D106F}" type="presOf" srcId="{C8C24214-B6D8-F641-B623-496280671E48}" destId="{0EA2132B-632B-FF42-86F2-DE9BBD1066EF}" srcOrd="0" destOrd="1" presId="urn:microsoft.com/office/officeart/2005/8/layout/hList1"/>
    <dgm:cxn modelId="{22A81602-90F7-7742-9F83-4E2C2AA5FCEA}" srcId="{EBE52A1D-C2AF-0645-9D6C-E646D4A52C9A}" destId="{8BDEF34A-CB08-9A4A-91DA-5EFE59AC5CC1}" srcOrd="1" destOrd="0" parTransId="{2F8AC94E-B963-5A4F-88A1-31FCFA84B41E}" sibTransId="{5B66B282-B3AD-E54C-A520-F7A188526932}"/>
    <dgm:cxn modelId="{E9A8CB41-FFB3-B847-893A-39189065CB84}" type="presOf" srcId="{EBE52A1D-C2AF-0645-9D6C-E646D4A52C9A}" destId="{82047CFD-CF8B-7143-858D-4144797D41DA}" srcOrd="0" destOrd="0" presId="urn:microsoft.com/office/officeart/2005/8/layout/hList1"/>
    <dgm:cxn modelId="{413917B9-3F7D-5445-8F90-793B7F3231E9}" srcId="{7410A0F2-B85F-0F4D-9BA1-5FEEF78966A5}" destId="{C0EC88DF-3CB9-6D48-9B9A-A0DF95C1A428}" srcOrd="1" destOrd="0" parTransId="{BF8FCBCC-BBB7-484F-AC1F-1EEE966B660E}" sibTransId="{312D118C-016F-C443-8F0C-4BD208014C20}"/>
    <dgm:cxn modelId="{EDA766F8-F578-BA48-9570-A97A9C3FC7C7}" srcId="{EBE52A1D-C2AF-0645-9D6C-E646D4A52C9A}" destId="{7D686C18-38F6-FB43-BCF3-0CF7750DDA97}" srcOrd="3" destOrd="0" parTransId="{375DB7F3-16A3-AB4B-9520-981F1C08320A}" sibTransId="{DD8FA71F-584F-244B-9A89-1CA4EFE8BBB7}"/>
    <dgm:cxn modelId="{ED59D638-20B1-9C4F-9E17-7A20E2E529A7}" type="presOf" srcId="{7410A0F2-B85F-0F4D-9BA1-5FEEF78966A5}" destId="{6D987C10-58DA-2148-8D46-2B6366B4B224}" srcOrd="0" destOrd="0" presId="urn:microsoft.com/office/officeart/2005/8/layout/hList1"/>
    <dgm:cxn modelId="{D18EFBA8-2D6F-EC4F-A9ED-3015ED0A5031}" srcId="{8BDEF34A-CB08-9A4A-91DA-5EFE59AC5CC1}" destId="{C8C24214-B6D8-F641-B623-496280671E48}" srcOrd="1" destOrd="0" parTransId="{B05D91F0-B13C-B94F-BEB3-12034AC215D8}" sibTransId="{2EB487BF-7901-E644-8B72-F6826261CA84}"/>
    <dgm:cxn modelId="{667E41AA-14BB-FE45-8CD3-DBE5CE4AD0E3}" srcId="{7D686C18-38F6-FB43-BCF3-0CF7750DDA97}" destId="{85730854-BE76-754C-B92D-8A48EEF8B97A}" srcOrd="0" destOrd="0" parTransId="{B03164DE-E215-304E-BAD1-A187CDF76D53}" sibTransId="{335861C5-0862-EE43-880E-B1D0733AC1B0}"/>
    <dgm:cxn modelId="{1EF11047-D93A-C547-9482-B4DB987FB1D8}" srcId="{EBE52A1D-C2AF-0645-9D6C-E646D4A52C9A}" destId="{7410A0F2-B85F-0F4D-9BA1-5FEEF78966A5}" srcOrd="2" destOrd="0" parTransId="{2652C5EB-4ADE-E445-8BDE-EEF6E9A496E2}" sibTransId="{4A8A8E9E-CA00-904D-AC9D-3E9D202A116D}"/>
    <dgm:cxn modelId="{E4B409FE-02A6-4946-8134-6A3ECFA13B3D}" type="presOf" srcId="{8BDEF34A-CB08-9A4A-91DA-5EFE59AC5CC1}" destId="{FEC93A00-91E1-7643-BB94-E5B64A5D2385}" srcOrd="0" destOrd="0" presId="urn:microsoft.com/office/officeart/2005/8/layout/hList1"/>
    <dgm:cxn modelId="{1E5D6DD3-9B94-455F-A37A-B0FEA7FE47F0}" type="presOf" srcId="{D127CE23-32DD-4FAD-A060-4CAA1FEACE1B}" destId="{0EA2132B-632B-FF42-86F2-DE9BBD1066EF}" srcOrd="0" destOrd="0" presId="urn:microsoft.com/office/officeart/2005/8/layout/hList1"/>
    <dgm:cxn modelId="{870507AA-10FF-0F4F-A4B5-C4067AEC87AC}" type="presOf" srcId="{8AF32A78-0AF1-7247-A80B-A7AB6CC3AC9D}" destId="{917C0F66-68C2-E74C-9C7A-BDDEEFA1B3D1}" srcOrd="0" destOrd="0" presId="urn:microsoft.com/office/officeart/2005/8/layout/hList1"/>
    <dgm:cxn modelId="{582AADC1-6F60-8143-B28A-13D18DCF0CF3}" type="presOf" srcId="{C0EC88DF-3CB9-6D48-9B9A-A0DF95C1A428}" destId="{92DCAE1A-6E18-5A45-AFE0-4417F0382B84}" srcOrd="0" destOrd="1" presId="urn:microsoft.com/office/officeart/2005/8/layout/hList1"/>
    <dgm:cxn modelId="{FB03C8DC-06CB-9544-92FF-1356FF18A607}" type="presParOf" srcId="{82047CFD-CF8B-7143-858D-4144797D41DA}" destId="{DADF5F1E-8B8C-9E42-AC75-A6A77A315B91}" srcOrd="0" destOrd="0" presId="urn:microsoft.com/office/officeart/2005/8/layout/hList1"/>
    <dgm:cxn modelId="{AC0749D0-21E3-984C-B807-62F1B7D71E66}" type="presParOf" srcId="{DADF5F1E-8B8C-9E42-AC75-A6A77A315B91}" destId="{917C0F66-68C2-E74C-9C7A-BDDEEFA1B3D1}" srcOrd="0" destOrd="0" presId="urn:microsoft.com/office/officeart/2005/8/layout/hList1"/>
    <dgm:cxn modelId="{D3327DF1-3BFE-7F4B-8AA4-32A6E0157B33}" type="presParOf" srcId="{DADF5F1E-8B8C-9E42-AC75-A6A77A315B91}" destId="{E2D969BD-C70D-ED4B-A57F-EF0F3CD8A0BC}" srcOrd="1" destOrd="0" presId="urn:microsoft.com/office/officeart/2005/8/layout/hList1"/>
    <dgm:cxn modelId="{5E41C92C-3AD2-544C-BD07-092C4CB8E433}" type="presParOf" srcId="{82047CFD-CF8B-7143-858D-4144797D41DA}" destId="{FA76024F-FD45-9C45-8856-B062A5B7DCDB}" srcOrd="1" destOrd="0" presId="urn:microsoft.com/office/officeart/2005/8/layout/hList1"/>
    <dgm:cxn modelId="{79E3DD67-1DC0-374E-8FB1-D97C2D5D273B}" type="presParOf" srcId="{82047CFD-CF8B-7143-858D-4144797D41DA}" destId="{12A41C22-46CA-244C-B3D0-A8151D49C3D5}" srcOrd="2" destOrd="0" presId="urn:microsoft.com/office/officeart/2005/8/layout/hList1"/>
    <dgm:cxn modelId="{FEFDB346-62C4-D046-912F-99EC3129BA13}" type="presParOf" srcId="{12A41C22-46CA-244C-B3D0-A8151D49C3D5}" destId="{FEC93A00-91E1-7643-BB94-E5B64A5D2385}" srcOrd="0" destOrd="0" presId="urn:microsoft.com/office/officeart/2005/8/layout/hList1"/>
    <dgm:cxn modelId="{6170DE3C-7198-C34D-ABC9-B2ED76FD61E8}" type="presParOf" srcId="{12A41C22-46CA-244C-B3D0-A8151D49C3D5}" destId="{0EA2132B-632B-FF42-86F2-DE9BBD1066EF}" srcOrd="1" destOrd="0" presId="urn:microsoft.com/office/officeart/2005/8/layout/hList1"/>
    <dgm:cxn modelId="{C483276D-704D-F44B-AEF3-D12DAD543C89}" type="presParOf" srcId="{82047CFD-CF8B-7143-858D-4144797D41DA}" destId="{63E45105-C9EE-3E40-9604-51F7121D2768}" srcOrd="3" destOrd="0" presId="urn:microsoft.com/office/officeart/2005/8/layout/hList1"/>
    <dgm:cxn modelId="{1FA9F6B1-F6DD-7847-BC34-A66FBC818968}" type="presParOf" srcId="{82047CFD-CF8B-7143-858D-4144797D41DA}" destId="{80E30AA4-3CB8-8C4A-88F9-170657665F65}" srcOrd="4" destOrd="0" presId="urn:microsoft.com/office/officeart/2005/8/layout/hList1"/>
    <dgm:cxn modelId="{9C334D1F-6930-7349-A759-B9E4BC1D48A0}" type="presParOf" srcId="{80E30AA4-3CB8-8C4A-88F9-170657665F65}" destId="{6D987C10-58DA-2148-8D46-2B6366B4B224}" srcOrd="0" destOrd="0" presId="urn:microsoft.com/office/officeart/2005/8/layout/hList1"/>
    <dgm:cxn modelId="{1E1DBC71-9A99-4E41-B2AD-4ADE9FF55B2F}" type="presParOf" srcId="{80E30AA4-3CB8-8C4A-88F9-170657665F65}" destId="{92DCAE1A-6E18-5A45-AFE0-4417F0382B84}" srcOrd="1" destOrd="0" presId="urn:microsoft.com/office/officeart/2005/8/layout/hList1"/>
    <dgm:cxn modelId="{74FA71B2-6E98-4949-869D-D01B7FC9AA6A}" type="presParOf" srcId="{82047CFD-CF8B-7143-858D-4144797D41DA}" destId="{7F981276-4218-A240-9B0A-E112A690B30E}" srcOrd="5" destOrd="0" presId="urn:microsoft.com/office/officeart/2005/8/layout/hList1"/>
    <dgm:cxn modelId="{8C6A76E1-D60E-D541-B145-4070443CCFE2}" type="presParOf" srcId="{82047CFD-CF8B-7143-858D-4144797D41DA}" destId="{1A63D794-F243-F549-872D-A11214986295}" srcOrd="6" destOrd="0" presId="urn:microsoft.com/office/officeart/2005/8/layout/hList1"/>
    <dgm:cxn modelId="{8200CECC-CEFE-314E-A214-9FB3B6D2B884}" type="presParOf" srcId="{1A63D794-F243-F549-872D-A11214986295}" destId="{3D826F80-8729-214F-A0A9-63BDF65231B4}" srcOrd="0" destOrd="0" presId="urn:microsoft.com/office/officeart/2005/8/layout/hList1"/>
    <dgm:cxn modelId="{3A07DB7A-0B72-5A45-B9D6-C27CB1CA8DF1}" type="presParOf" srcId="{1A63D794-F243-F549-872D-A11214986295}" destId="{9CC1E887-2CB8-3C4D-812E-04A86FB7E6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C0F66-68C2-E74C-9C7A-BDDEEFA1B3D1}">
      <dsp:nvSpPr>
        <dsp:cNvPr id="0" name=""/>
        <dsp:cNvSpPr/>
      </dsp:nvSpPr>
      <dsp:spPr>
        <a:xfrm>
          <a:off x="3437" y="484048"/>
          <a:ext cx="2067222" cy="826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Economic growth</a:t>
          </a:r>
          <a:endParaRPr lang="en-GB" sz="1800" b="1" kern="1200" dirty="0"/>
        </a:p>
      </dsp:txBody>
      <dsp:txXfrm>
        <a:off x="3437" y="484048"/>
        <a:ext cx="2067222" cy="826889"/>
      </dsp:txXfrm>
    </dsp:sp>
    <dsp:sp modelId="{E2D969BD-C70D-ED4B-A57F-EF0F3CD8A0BC}">
      <dsp:nvSpPr>
        <dsp:cNvPr id="0" name=""/>
        <dsp:cNvSpPr/>
      </dsp:nvSpPr>
      <dsp:spPr>
        <a:xfrm>
          <a:off x="3437" y="1310938"/>
          <a:ext cx="2067222" cy="2810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baseline="0" dirty="0" smtClean="0"/>
            <a:t>Cost of convergence ($70 billion/y) </a:t>
          </a:r>
          <a:r>
            <a:rPr lang="en-US" sz="1800" b="0" kern="1200" dirty="0" smtClean="0"/>
            <a:t>is less than 1% of anticipated growth in low- and lower-middle income countries from 2015 - 2035</a:t>
          </a:r>
          <a:endParaRPr lang="en-GB" sz="1800" b="0" kern="1200" dirty="0"/>
        </a:p>
      </dsp:txBody>
      <dsp:txXfrm>
        <a:off x="3437" y="1310938"/>
        <a:ext cx="2067222" cy="2810879"/>
      </dsp:txXfrm>
    </dsp:sp>
    <dsp:sp modelId="{FEC93A00-91E1-7643-BB94-E5B64A5D2385}">
      <dsp:nvSpPr>
        <dsp:cNvPr id="0" name=""/>
        <dsp:cNvSpPr/>
      </dsp:nvSpPr>
      <dsp:spPr>
        <a:xfrm>
          <a:off x="2360071" y="484048"/>
          <a:ext cx="2067222" cy="826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Mobilization of domestic resources</a:t>
          </a:r>
          <a:endParaRPr lang="en-GB" sz="1800" b="1" kern="1200" dirty="0"/>
        </a:p>
      </dsp:txBody>
      <dsp:txXfrm>
        <a:off x="2360071" y="484048"/>
        <a:ext cx="2067222" cy="826889"/>
      </dsp:txXfrm>
    </dsp:sp>
    <dsp:sp modelId="{0EA2132B-632B-FF42-86F2-DE9BBD1066EF}">
      <dsp:nvSpPr>
        <dsp:cNvPr id="0" name=""/>
        <dsp:cNvSpPr/>
      </dsp:nvSpPr>
      <dsp:spPr>
        <a:xfrm>
          <a:off x="2360071" y="1310938"/>
          <a:ext cx="2067222" cy="2810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Broadening of tax base, strengthened administration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Taxation of tobacco, alcohol, sugar (win-wins)</a:t>
          </a:r>
          <a:endParaRPr lang="en-GB" sz="1800" kern="1200" dirty="0"/>
        </a:p>
      </dsp:txBody>
      <dsp:txXfrm>
        <a:off x="2360071" y="1310938"/>
        <a:ext cx="2067222" cy="2810879"/>
      </dsp:txXfrm>
    </dsp:sp>
    <dsp:sp modelId="{6D987C10-58DA-2148-8D46-2B6366B4B224}">
      <dsp:nvSpPr>
        <dsp:cNvPr id="0" name=""/>
        <dsp:cNvSpPr/>
      </dsp:nvSpPr>
      <dsp:spPr>
        <a:xfrm>
          <a:off x="4716705" y="484048"/>
          <a:ext cx="2067222" cy="826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Inter-sectoral reallocations and efficiency gains</a:t>
          </a:r>
          <a:endParaRPr lang="en-GB" sz="1800" b="1" kern="1200" dirty="0"/>
        </a:p>
      </dsp:txBody>
      <dsp:txXfrm>
        <a:off x="4716705" y="484048"/>
        <a:ext cx="2067222" cy="826889"/>
      </dsp:txXfrm>
    </dsp:sp>
    <dsp:sp modelId="{92DCAE1A-6E18-5A45-AFE0-4417F0382B84}">
      <dsp:nvSpPr>
        <dsp:cNvPr id="0" name=""/>
        <dsp:cNvSpPr/>
      </dsp:nvSpPr>
      <dsp:spPr>
        <a:xfrm>
          <a:off x="4716705" y="1310938"/>
          <a:ext cx="2067222" cy="2810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E.g. Removal of fossil fuel subsidies and other reallocations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Health sector efficiency</a:t>
          </a:r>
          <a:endParaRPr lang="en-GB" sz="1800" kern="1200" dirty="0"/>
        </a:p>
      </dsp:txBody>
      <dsp:txXfrm>
        <a:off x="4716705" y="1310938"/>
        <a:ext cx="2067222" cy="2810879"/>
      </dsp:txXfrm>
    </dsp:sp>
    <dsp:sp modelId="{3D826F80-8729-214F-A0A9-63BDF65231B4}">
      <dsp:nvSpPr>
        <dsp:cNvPr id="0" name=""/>
        <dsp:cNvSpPr/>
      </dsp:nvSpPr>
      <dsp:spPr>
        <a:xfrm>
          <a:off x="7073339" y="484048"/>
          <a:ext cx="2067222" cy="826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Development assistance for health</a:t>
          </a:r>
          <a:endParaRPr lang="en-GB" sz="1800" b="1" kern="1200" dirty="0"/>
        </a:p>
      </dsp:txBody>
      <dsp:txXfrm>
        <a:off x="7073339" y="484048"/>
        <a:ext cx="2067222" cy="826889"/>
      </dsp:txXfrm>
    </dsp:sp>
    <dsp:sp modelId="{9CC1E887-2CB8-3C4D-812E-04A86FB7E6FF}">
      <dsp:nvSpPr>
        <dsp:cNvPr id="0" name=""/>
        <dsp:cNvSpPr/>
      </dsp:nvSpPr>
      <dsp:spPr>
        <a:xfrm>
          <a:off x="7073339" y="1310938"/>
          <a:ext cx="2067222" cy="2810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Will still be crucial for achieving convergence</a:t>
          </a:r>
          <a:endParaRPr lang="en-GB" sz="1800" kern="1200" dirty="0"/>
        </a:p>
      </dsp:txBody>
      <dsp:txXfrm>
        <a:off x="7073339" y="1310938"/>
        <a:ext cx="2067222" cy="2810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E2699-0EC6-D548-9B5C-B52133CDBD6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F25-E459-2045-A044-EA02F5F7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7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17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03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37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50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19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2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70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6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9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6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52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2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recommends that tobacco tax be at least 70% of consumer price.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6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F25-E459-2045-A044-EA02F5F795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28886"/>
            <a:ext cx="7772400" cy="314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11C2DD-F5E9-4943-965A-9C9CF775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5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213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Grand Convergence and Country </a:t>
            </a:r>
            <a:r>
              <a:rPr lang="en-US" dirty="0"/>
              <a:t>G</a:t>
            </a:r>
            <a:r>
              <a:rPr lang="en-US" dirty="0" smtClean="0"/>
              <a:t>raduation from International </a:t>
            </a:r>
            <a:r>
              <a:rPr lang="en-US" dirty="0"/>
              <a:t>F</a:t>
            </a:r>
            <a:r>
              <a:rPr lang="en-US" dirty="0" smtClean="0"/>
              <a:t>unding </a:t>
            </a:r>
            <a:r>
              <a:rPr lang="en-US" dirty="0"/>
              <a:t>M</a:t>
            </a:r>
            <a:r>
              <a:rPr lang="en-US" dirty="0" smtClean="0"/>
              <a:t>echanisms: </a:t>
            </a:r>
            <a:br>
              <a:rPr lang="en-US" dirty="0" smtClean="0"/>
            </a:br>
            <a:r>
              <a:rPr lang="en-US" dirty="0" smtClean="0"/>
              <a:t>fiscal implications for health in Africa with a focus on Ghana and Kenya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114800"/>
            <a:ext cx="5715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Helen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Saxenian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/>
              <a:t>September 27, 2016</a:t>
            </a:r>
          </a:p>
          <a:p>
            <a:pPr algn="ctr"/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err="1" smtClean="0"/>
              <a:t>AfHEA</a:t>
            </a:r>
            <a:r>
              <a:rPr lang="en-US" sz="2000" dirty="0" smtClean="0"/>
              <a:t> International Conference</a:t>
            </a:r>
          </a:p>
          <a:p>
            <a:pPr algn="ctr"/>
            <a:r>
              <a:rPr lang="en-US" sz="2000" dirty="0" smtClean="0"/>
              <a:t>Rabat Morocco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67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Assistance for Health (DAH)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DAH will be needed to achieve Grand Convergence in low-income, and many lower-middle income, countries</a:t>
            </a:r>
          </a:p>
          <a:p>
            <a:r>
              <a:rPr lang="en-US" dirty="0" smtClean="0"/>
              <a:t>After rapid growth, DAH, though, fairly flat in recent years 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87127047"/>
              </p:ext>
            </p:extLst>
          </p:nvPr>
        </p:nvGraphicFramePr>
        <p:xfrm>
          <a:off x="1143000" y="2819400"/>
          <a:ext cx="6781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3246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Institute for Health Metrics and Evaluation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20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SSA receives largest share of development assistance for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34% in 2013 ; rose 12% from 2012 to 2013 (Source:  IHME)</a:t>
            </a:r>
          </a:p>
          <a:p>
            <a:endParaRPr lang="en-US" dirty="0"/>
          </a:p>
          <a:p>
            <a:r>
              <a:rPr lang="en-US" dirty="0" smtClean="0"/>
              <a:t>Major channels of DAH:  NGOs &amp; foundations, Bilateral donors, Global Fund, Development Banks, WHO, Gavi, and others</a:t>
            </a:r>
          </a:p>
          <a:p>
            <a:r>
              <a:rPr lang="en-US" dirty="0" smtClean="0"/>
              <a:t>Some external donors have clear eligibility thresholds and transition arrangements, others more based on donor-country relationships and aid objectives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7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Country Income Classifications and Impact on DAH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History of World Bank Analytical Income Classification:</a:t>
            </a:r>
          </a:p>
          <a:p>
            <a:pPr lvl="1"/>
            <a:r>
              <a:rPr lang="en-US" dirty="0" smtClean="0"/>
              <a:t>In use since 1989</a:t>
            </a:r>
          </a:p>
          <a:p>
            <a:pPr lvl="1"/>
            <a:r>
              <a:rPr lang="en-US" dirty="0" smtClean="0"/>
              <a:t>Sets classification using GNI per capita valued annually, and 3 year average exchange rate </a:t>
            </a:r>
          </a:p>
          <a:p>
            <a:pPr lvl="1"/>
            <a:r>
              <a:rPr lang="en-US" dirty="0" smtClean="0"/>
              <a:t>Significant change in the number of countries in each of four income categories since the system was established: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 main purpose, for the World Bank, is </a:t>
            </a:r>
            <a:r>
              <a:rPr lang="en-US" i="1" dirty="0" smtClean="0"/>
              <a:t>analytical</a:t>
            </a:r>
          </a:p>
          <a:p>
            <a:r>
              <a:rPr lang="en-US" dirty="0" smtClean="0"/>
              <a:t>GNI per capita correlates well with many development outcomes, but it is not a perfect measure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31460"/>
              </p:ext>
            </p:extLst>
          </p:nvPr>
        </p:nvGraphicFramePr>
        <p:xfrm>
          <a:off x="1524000" y="3581400"/>
          <a:ext cx="6096000" cy="125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5777"/>
                          </a:solidFill>
                        </a:rPr>
                        <a:t>Low Income</a:t>
                      </a:r>
                      <a:endParaRPr lang="en-US" sz="1400" dirty="0">
                        <a:solidFill>
                          <a:srgbClr val="00577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5777"/>
                          </a:solidFill>
                        </a:rPr>
                        <a:t>Lower-middle Income</a:t>
                      </a:r>
                      <a:endParaRPr lang="en-US" sz="1400" dirty="0">
                        <a:solidFill>
                          <a:srgbClr val="00577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5777"/>
                          </a:solidFill>
                        </a:rPr>
                        <a:t>Upper-middle</a:t>
                      </a:r>
                      <a:r>
                        <a:rPr lang="en-US" sz="1400" baseline="0" dirty="0" smtClean="0">
                          <a:solidFill>
                            <a:srgbClr val="005777"/>
                          </a:solidFill>
                        </a:rPr>
                        <a:t> Income</a:t>
                      </a:r>
                      <a:endParaRPr lang="en-US" sz="1400" dirty="0">
                        <a:solidFill>
                          <a:srgbClr val="00577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5777"/>
                          </a:solidFill>
                        </a:rPr>
                        <a:t>High Income</a:t>
                      </a:r>
                      <a:endParaRPr lang="en-US" sz="1400" dirty="0">
                        <a:solidFill>
                          <a:srgbClr val="00577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2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Income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648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Income classification often confused with Bank’s operational guidelines that establish lending terms </a:t>
            </a:r>
            <a:r>
              <a:rPr lang="en-US" dirty="0" smtClean="0">
                <a:sym typeface="Wingdings"/>
              </a:rPr>
              <a:t> these are not the same</a:t>
            </a:r>
            <a:endParaRPr lang="en-US" dirty="0" smtClean="0"/>
          </a:p>
          <a:p>
            <a:pPr lvl="1"/>
            <a:r>
              <a:rPr lang="en-US" dirty="0" smtClean="0"/>
              <a:t>IDA only (highly concessional credits): LIC and some LMIC</a:t>
            </a:r>
          </a:p>
          <a:p>
            <a:pPr lvl="1"/>
            <a:r>
              <a:rPr lang="en-US" dirty="0" smtClean="0"/>
              <a:t>Blend (eligible for blend of IDA credits &amp; IBRD loans): LIC and LMIC</a:t>
            </a:r>
          </a:p>
          <a:p>
            <a:pPr lvl="1"/>
            <a:r>
              <a:rPr lang="en-US" dirty="0" smtClean="0"/>
              <a:t>IBRD loans (after successful IDA graduation): some LMIC and many UMIC countries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Few donors use exclusively World Bank Income Classification to guide resource allocation</a:t>
            </a:r>
          </a:p>
          <a:p>
            <a:pPr lvl="1"/>
            <a:r>
              <a:rPr lang="en-US" dirty="0" smtClean="0"/>
              <a:t>Global Fund: Income in conjunction with disease burden</a:t>
            </a:r>
          </a:p>
          <a:p>
            <a:pPr lvl="1"/>
            <a:r>
              <a:rPr lang="en-US" dirty="0" smtClean="0"/>
              <a:t>Gavi: uses low income category as part of its co-financing categories, and 3-year moving average of GNI per capita for eligibility threshold (currently $1580)</a:t>
            </a:r>
          </a:p>
        </p:txBody>
      </p:sp>
    </p:spTree>
    <p:extLst>
      <p:ext uri="{BB962C8B-B14F-4D97-AF65-F5344CB8AC3E}">
        <p14:creationId xmlns:p14="http://schemas.microsoft.com/office/powerpoint/2010/main" val="354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Critiques of GNI p.c. Income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Purchasing power parity GNI p.c. estimates better for comparing countries, </a:t>
            </a:r>
            <a:r>
              <a:rPr lang="en-US" i="1" dirty="0" smtClean="0"/>
              <a:t>but</a:t>
            </a:r>
            <a:r>
              <a:rPr lang="en-US" dirty="0" smtClean="0"/>
              <a:t> these are not updated every year</a:t>
            </a:r>
          </a:p>
          <a:p>
            <a:r>
              <a:rPr lang="en-US" dirty="0" smtClean="0"/>
              <a:t>Thresholds seem arbitrary</a:t>
            </a:r>
          </a:p>
          <a:p>
            <a:r>
              <a:rPr lang="en-US" dirty="0" smtClean="0"/>
              <a:t>GNI p.c. </a:t>
            </a:r>
            <a:r>
              <a:rPr lang="en-US" dirty="0"/>
              <a:t>w</a:t>
            </a:r>
            <a:r>
              <a:rPr lang="en-US" dirty="0" smtClean="0"/>
              <a:t>ell correlated with poverty headcount, but doesn’t </a:t>
            </a:r>
            <a:r>
              <a:rPr lang="en-US" i="1" dirty="0" smtClean="0"/>
              <a:t>explicitly </a:t>
            </a:r>
            <a:r>
              <a:rPr lang="en-US" dirty="0" smtClean="0"/>
              <a:t>take into account how well income is shared within a country</a:t>
            </a:r>
          </a:p>
          <a:p>
            <a:r>
              <a:rPr lang="en-US" dirty="0" smtClean="0"/>
              <a:t>Issues with data quality</a:t>
            </a:r>
          </a:p>
          <a:p>
            <a:r>
              <a:rPr lang="en-US" dirty="0" smtClean="0"/>
              <a:t>Rebasing can cause large jumps (and abrupt changes)</a:t>
            </a:r>
          </a:p>
          <a:p>
            <a:r>
              <a:rPr lang="en-US" dirty="0" smtClean="0"/>
              <a:t>Some volatility (countries can move in and out of income classifications)</a:t>
            </a:r>
          </a:p>
          <a:p>
            <a:r>
              <a:rPr lang="en-US" dirty="0" smtClean="0"/>
              <a:t>SDR deflator not representative of international inflation</a:t>
            </a:r>
          </a:p>
        </p:txBody>
      </p:sp>
    </p:spTree>
    <p:extLst>
      <p:ext uri="{BB962C8B-B14F-4D97-AF65-F5344CB8AC3E}">
        <p14:creationId xmlns:p14="http://schemas.microsoft.com/office/powerpoint/2010/main" val="20994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Ghana and Kenya Income Classification</a:t>
            </a:r>
            <a:r>
              <a:rPr lang="en-US" sz="2800" baseline="30000" dirty="0" smtClean="0"/>
              <a:t>1</a:t>
            </a:r>
            <a:r>
              <a:rPr lang="en-US" dirty="0" smtClean="0"/>
              <a:t> </a:t>
            </a:r>
            <a:r>
              <a:rPr lang="en-US" sz="2700" dirty="0" smtClean="0"/>
              <a:t>(current USD)</a:t>
            </a:r>
            <a:endParaRPr lang="en-US" sz="27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302442"/>
              </p:ext>
            </p:extLst>
          </p:nvPr>
        </p:nvGraphicFramePr>
        <p:xfrm>
          <a:off x="685800" y="1828800"/>
          <a:ext cx="7772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600200"/>
                <a:gridCol w="1600200"/>
                <a:gridCol w="16764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Ghana GNI p.c.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Kenya GNI p.c.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Low-Income</a:t>
                      </a:r>
                      <a:r>
                        <a:rPr lang="en-US" baseline="0" dirty="0" smtClean="0"/>
                        <a:t> Category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Lower-middle</a:t>
                      </a:r>
                      <a:r>
                        <a:rPr lang="en-US" baseline="0" dirty="0" smtClean="0"/>
                        <a:t> income Category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≤$995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$996-$3945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$1240*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≤$1005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$1006-$3975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≤$1025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$1026-$4035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≤$1035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$1036-$4085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$1760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≤$1045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$1046-$4125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$1280*</a:t>
                      </a:r>
                      <a:endParaRPr lang="en-US" b="1" dirty="0"/>
                    </a:p>
                  </a:txBody>
                  <a:tcPr>
                    <a:solidFill>
                      <a:srgbClr val="FBD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≤$1045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$1046-$4125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≤$1025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$1026-$4035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*Rebasing of national</a:t>
                      </a:r>
                      <a:r>
                        <a:rPr lang="en-US" baseline="0" dirty="0" smtClean="0"/>
                        <a:t> income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1" y="5715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 </a:t>
            </a:r>
            <a:r>
              <a:rPr lang="en-US" sz="1400" dirty="0" smtClean="0"/>
              <a:t>Based on release the following July by the World Bank. For example, GNI p.c. estimate for 2015 is released on July 1, 2016.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18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all of this mean for Ghana and Kenya?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growth in and of itself will raise health budget, all things equal</a:t>
            </a:r>
          </a:p>
          <a:p>
            <a:r>
              <a:rPr lang="en-US" dirty="0" smtClean="0"/>
              <a:t>Broaden </a:t>
            </a:r>
            <a:r>
              <a:rPr lang="en-US" dirty="0"/>
              <a:t>and strengthen tax </a:t>
            </a:r>
            <a:r>
              <a:rPr lang="en-US" dirty="0" smtClean="0"/>
              <a:t>base and consider </a:t>
            </a:r>
            <a:r>
              <a:rPr lang="en-US" dirty="0"/>
              <a:t>new/larger taxes that are “win-win” in improving health and raising revenue</a:t>
            </a:r>
          </a:p>
          <a:p>
            <a:r>
              <a:rPr lang="en-US" dirty="0" smtClean="0"/>
              <a:t>Need to continue to make the case for investing health in government budget processes (and with counties, in Kenya)</a:t>
            </a:r>
          </a:p>
          <a:p>
            <a:r>
              <a:rPr lang="en-US" dirty="0" smtClean="0"/>
              <a:t>External assistance is likely to decline over medium/long term:  need to make strategic use of external assistance and plan for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400281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600200"/>
            <a:ext cx="7772400" cy="314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3836" y="2971800"/>
            <a:ext cx="6477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GlobalHealth2035.org</a:t>
            </a:r>
          </a:p>
          <a:p>
            <a:endParaRPr lang="en-US" sz="5400" b="1" dirty="0">
              <a:solidFill>
                <a:schemeClr val="accent1"/>
              </a:solidFill>
            </a:endParaRPr>
          </a:p>
          <a:p>
            <a:pPr algn="ctr"/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 of </a:t>
            </a:r>
            <a:r>
              <a:rPr lang="en-US" dirty="0" smtClean="0"/>
              <a:t>financing for convergence</a:t>
            </a:r>
            <a:r>
              <a:rPr lang="en-US" dirty="0"/>
              <a:t>: </a:t>
            </a:r>
            <a:r>
              <a:rPr lang="en-US" dirty="0" smtClean="0"/>
              <a:t>Commission on Investing in Health </a:t>
            </a:r>
            <a:r>
              <a:rPr lang="en-US" dirty="0"/>
              <a:t>perspectives on resource mobilization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World Bank income </a:t>
            </a:r>
            <a:r>
              <a:rPr lang="en-US" dirty="0"/>
              <a:t>c</a:t>
            </a:r>
            <a:r>
              <a:rPr lang="en-US" dirty="0" smtClean="0"/>
              <a:t>lassification </a:t>
            </a:r>
            <a:r>
              <a:rPr lang="en-US" dirty="0"/>
              <a:t>s</a:t>
            </a:r>
            <a:r>
              <a:rPr lang="en-US" dirty="0" smtClean="0"/>
              <a:t>ystem and external assistance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Health finance </a:t>
            </a:r>
            <a:r>
              <a:rPr lang="en-US" dirty="0"/>
              <a:t>i</a:t>
            </a:r>
            <a:r>
              <a:rPr lang="en-US" dirty="0" smtClean="0"/>
              <a:t>mplications for Ghana and Kenya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Global Health 2035:  With Sufficient </a:t>
            </a:r>
            <a:r>
              <a:rPr lang="en-US" sz="3200" dirty="0"/>
              <a:t>I</a:t>
            </a:r>
            <a:r>
              <a:rPr lang="en-US" sz="3200" dirty="0" smtClean="0"/>
              <a:t>nvestments in Health </a:t>
            </a:r>
            <a:r>
              <a:rPr lang="en-US" sz="3200" i="1" dirty="0" smtClean="0"/>
              <a:t>Nearly</a:t>
            </a:r>
            <a:r>
              <a:rPr lang="en-US" sz="3200" dirty="0" smtClean="0"/>
              <a:t> </a:t>
            </a:r>
            <a:r>
              <a:rPr lang="en-US" sz="3200" i="1" dirty="0" smtClean="0"/>
              <a:t>All Countries </a:t>
            </a:r>
            <a:r>
              <a:rPr lang="en-US" sz="3200" dirty="0" smtClean="0"/>
              <a:t>Could Converge by 2035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51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ates Graph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7024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Financing Convergence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8175750"/>
              </p:ext>
            </p:extLst>
          </p:nvPr>
        </p:nvGraphicFramePr>
        <p:xfrm>
          <a:off x="14416" y="1219200"/>
          <a:ext cx="9144000" cy="460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32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Economic growth can create additional fiscal space for health spending</a:t>
            </a: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727561"/>
              </p:ext>
            </p:extLst>
          </p:nvPr>
        </p:nvGraphicFramePr>
        <p:xfrm>
          <a:off x="304800" y="2667000"/>
          <a:ext cx="859630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359"/>
                <a:gridCol w="716359"/>
                <a:gridCol w="716359"/>
                <a:gridCol w="716359"/>
                <a:gridCol w="716359"/>
                <a:gridCol w="716359"/>
                <a:gridCol w="716359"/>
                <a:gridCol w="716359"/>
                <a:gridCol w="716359"/>
                <a:gridCol w="716359"/>
                <a:gridCol w="716359"/>
                <a:gridCol w="716359"/>
              </a:tblGrid>
              <a:tr h="762000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Sub-Saharan Africa real growth in income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 – 2015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(actual), 2016 – 2021 (projected)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9" marR="6229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9" marR="6229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9" marR="6229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9" marR="6229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9" marR="6229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9" marR="6229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9" marR="6229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9" marR="6229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9" marR="6229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9" marR="6229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9" marR="6229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9" marR="6229" marT="7620" marB="0" anchor="ctr"/>
                </a:tc>
              </a:tr>
              <a:tr h="546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229" marR="6229" marT="7620" marB="0" anchor="ctr"/>
                </a:tc>
              </a:tr>
              <a:tr h="443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5.0 %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4.3 %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5.2 %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5.1 %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3.4 %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3.0 %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4.0 %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4.4 %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4.5 %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4.5 %</a:t>
                      </a:r>
                    </a:p>
                  </a:txBody>
                  <a:tcPr marL="6229" marR="6229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5.0 %</a:t>
                      </a:r>
                    </a:p>
                  </a:txBody>
                  <a:tcPr marL="6229" marR="6229" marT="762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4876800"/>
            <a:ext cx="518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IMF World Economic Outlook,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Tax base broadens and tax administration improves as economies grow</a:t>
            </a: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09686117"/>
              </p:ext>
            </p:extLst>
          </p:nvPr>
        </p:nvGraphicFramePr>
        <p:xfrm>
          <a:off x="304800" y="2286000"/>
          <a:ext cx="4191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70365983"/>
              </p:ext>
            </p:extLst>
          </p:nvPr>
        </p:nvGraphicFramePr>
        <p:xfrm>
          <a:off x="4419600" y="2286000"/>
          <a:ext cx="2209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86828779"/>
              </p:ext>
            </p:extLst>
          </p:nvPr>
        </p:nvGraphicFramePr>
        <p:xfrm>
          <a:off x="6629400" y="2286000"/>
          <a:ext cx="213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622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Low Income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Lower-middle Income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Upper-middle Income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12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4" b="26232"/>
          <a:stretch/>
        </p:blipFill>
        <p:spPr>
          <a:xfrm>
            <a:off x="838200" y="1752298"/>
            <a:ext cx="7570728" cy="3810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Total revenue as a percent of GDP, 2013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3246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IMF World Revenue Longitudinal Data</a:t>
            </a:r>
            <a:endParaRPr lang="en-US" sz="1200" dirty="0"/>
          </a:p>
        </p:txBody>
      </p:sp>
      <p:pic>
        <p:nvPicPr>
          <p:cNvPr id="11" name="Picture 10" descr="Untitl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2" t="87197" r="27755" b="8019"/>
          <a:stretch/>
        </p:blipFill>
        <p:spPr>
          <a:xfrm>
            <a:off x="2362200" y="5486400"/>
            <a:ext cx="4558885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Resource Mobilization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Taxes on tobacco, alcohol, and  sugar (emerging experience) can improve health and raise revenue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 numbers for Ghana may need updating (increase in tobacco tax in 2015)</a:t>
            </a:r>
          </a:p>
          <a:p>
            <a:r>
              <a:rPr lang="en-US" dirty="0" smtClean="0"/>
              <a:t>WHO recommends that tobacco tax be at least 70% of consumer price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92381"/>
              </p:ext>
            </p:extLst>
          </p:nvPr>
        </p:nvGraphicFramePr>
        <p:xfrm>
          <a:off x="457200" y="2514600"/>
          <a:ext cx="82296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590800"/>
                <a:gridCol w="1508760"/>
                <a:gridCol w="1645920"/>
                <a:gridCol w="164592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Tobacco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use and taxation in Ghana and Kenya (source:  WHO)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Age-standardized prevalence of</a:t>
                      </a:r>
                      <a:r>
                        <a:rPr lang="en-US" sz="1600" baseline="0" dirty="0" smtClean="0"/>
                        <a:t> smoking, 2013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(any smoked tobacco, both sexes, 15+ </a:t>
                      </a:r>
                      <a:r>
                        <a:rPr lang="en-US" sz="1100" baseline="0" dirty="0" err="1" smtClean="0"/>
                        <a:t>yrs</a:t>
                      </a:r>
                      <a:r>
                        <a:rPr lang="en-US" sz="1100" baseline="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Price</a:t>
                      </a:r>
                      <a:r>
                        <a:rPr lang="en-US" sz="1600" baseline="0" dirty="0" smtClean="0"/>
                        <a:t> of cigarette pack 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(USD at official exchange rate)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Taxes as % of cigarette pack price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Tobacco taxes</a:t>
                      </a:r>
                      <a:r>
                        <a:rPr lang="en-US" sz="1600" baseline="0" dirty="0" smtClean="0"/>
                        <a:t> as % of GDP (2013)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Kenya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Ghana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Budgetary reallocations and efficiency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Reallocate fiscal resources from unproductive to productive/high-priority spending, including health</a:t>
            </a:r>
          </a:p>
          <a:p>
            <a:pPr lvl="1"/>
            <a:r>
              <a:rPr lang="en-US" dirty="0" smtClean="0"/>
              <a:t>Large energy subsidies on air-polluting fuels (e.g., 3.5% of GDP in sub-Saharan Africa; larger expenditure on subsidies than on health)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IMF estimates: revenue </a:t>
            </a:r>
            <a:r>
              <a:rPr lang="en-US" dirty="0"/>
              <a:t>gain from eliminating energy subsidies </a:t>
            </a:r>
            <a:r>
              <a:rPr lang="en-US" dirty="0" smtClean="0"/>
              <a:t>US$2.9 </a:t>
            </a:r>
            <a:r>
              <a:rPr lang="en-US" dirty="0"/>
              <a:t>trillion (3.6 percent of global GDP</a:t>
            </a:r>
            <a:r>
              <a:rPr lang="en-US" dirty="0" smtClean="0"/>
              <a:t>), 2015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Scope for efficiency gains within the health sector</a:t>
            </a:r>
          </a:p>
          <a:p>
            <a:pPr lvl="1"/>
            <a:r>
              <a:rPr lang="en-US" dirty="0" smtClean="0"/>
              <a:t>Could free up resources for expanding critical health services, thus improving health outcomes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664498"/>
            <a:ext cx="821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In most countries, the largest share stems from undercharging for domestic </a:t>
            </a:r>
            <a:r>
              <a:rPr lang="en-US" dirty="0"/>
              <a:t>environmental </a:t>
            </a:r>
            <a:r>
              <a:rPr lang="en-US" dirty="0" smtClean="0"/>
              <a:t>damage (air pollution, and broader </a:t>
            </a:r>
            <a:r>
              <a:rPr lang="en-US" dirty="0"/>
              <a:t>externalities from vehicle use like traffic congestion and accidents.</a:t>
            </a:r>
          </a:p>
        </p:txBody>
      </p:sp>
    </p:spTree>
    <p:extLst>
      <p:ext uri="{BB962C8B-B14F-4D97-AF65-F5344CB8AC3E}">
        <p14:creationId xmlns:p14="http://schemas.microsoft.com/office/powerpoint/2010/main" val="39672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5613</TotalTime>
  <Words>1163</Words>
  <Application>Microsoft Office PowerPoint</Application>
  <PresentationFormat>On-screen Show (4:3)</PresentationFormat>
  <Paragraphs>218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Grand Convergence and Country Graduation from International Funding Mechanisms:  fiscal implications for health in Africa with a focus on Ghana and Kenya</vt:lpstr>
      <vt:lpstr>Agenda</vt:lpstr>
      <vt:lpstr>Global Health 2035:  With Sufficient Investments in Health Nearly All Countries Could Converge by 2035</vt:lpstr>
      <vt:lpstr>Financing Convergence</vt:lpstr>
      <vt:lpstr>Economic Growth</vt:lpstr>
      <vt:lpstr>Economic Growth</vt:lpstr>
      <vt:lpstr>Economic Growth</vt:lpstr>
      <vt:lpstr>Domestic Resource Mobilization</vt:lpstr>
      <vt:lpstr>Budgetary reallocations and efficiency gains</vt:lpstr>
      <vt:lpstr>Development Assistance for Health (DAH)</vt:lpstr>
      <vt:lpstr>SSA receives largest share of development assistance for health</vt:lpstr>
      <vt:lpstr>Country Income Classifications and Impact on DAH</vt:lpstr>
      <vt:lpstr>Country Income Classifications</vt:lpstr>
      <vt:lpstr>Main Critiques of GNI p.c. Income Classification</vt:lpstr>
      <vt:lpstr>Ghana and Kenya Income Classification1 (current USD)</vt:lpstr>
      <vt:lpstr>What does all of this mean for Ghana and Kenya?</vt:lpstr>
      <vt:lpstr>Thank you 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Manning, Sam J</cp:lastModifiedBy>
  <cp:revision>156</cp:revision>
  <cp:lastPrinted>2016-09-25T17:10:02Z</cp:lastPrinted>
  <dcterms:created xsi:type="dcterms:W3CDTF">2013-11-22T21:55:45Z</dcterms:created>
  <dcterms:modified xsi:type="dcterms:W3CDTF">2016-10-06T22:24:31Z</dcterms:modified>
</cp:coreProperties>
</file>