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73" r:id="rId4"/>
    <p:sldId id="271" r:id="rId5"/>
    <p:sldId id="274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59" autoAdjust="0"/>
  </p:normalViewPr>
  <p:slideViewPr>
    <p:cSldViewPr>
      <p:cViewPr>
        <p:scale>
          <a:sx n="82" d="100"/>
          <a:sy n="82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0AF19-3116-4F92-8609-8E5E2F22271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930D6-6BD1-4888-9BC3-28DF6728C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8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Outline: </a:t>
            </a:r>
          </a:p>
          <a:p>
            <a:r>
              <a:rPr lang="en-US" dirty="0" smtClean="0"/>
              <a:t>Reflections on the LMIC Status</a:t>
            </a:r>
          </a:p>
          <a:p>
            <a:r>
              <a:rPr lang="en-US" dirty="0" smtClean="0"/>
              <a:t>Policy Highlights/Shifts</a:t>
            </a:r>
          </a:p>
          <a:p>
            <a:r>
              <a:rPr lang="en-US" dirty="0" smtClean="0"/>
              <a:t>Critical Success Factors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930D6-6BD1-4888-9BC3-28DF6728C2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54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National psyching of ownership, integrity and service to mankind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930D6-6BD1-4888-9BC3-28DF6728C2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4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FBBEB1-AD19-4523-9F57-DC69334B54A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9713479-3B46-4717-8BF7-2E16367481F6}" type="datetimeFigureOut">
              <a:rPr lang="en-US" smtClean="0"/>
              <a:t>10/6/2016</a:t>
            </a:fld>
            <a:endParaRPr lang="en-US"/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943600"/>
            <a:ext cx="2357819" cy="79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0" y="4953001"/>
            <a:ext cx="4381500" cy="7620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Benjamin </a:t>
            </a:r>
            <a:r>
              <a:rPr lang="en-US" sz="3200" dirty="0" err="1" smtClean="0"/>
              <a:t>Nyakutsey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000" dirty="0" smtClean="0"/>
              <a:t>Head, Policy Unit  PPMED,  Ghana Ministry of Health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8001000" cy="46482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sz="3200" b="1" dirty="0" smtClean="0"/>
              <a:t>Implications </a:t>
            </a:r>
            <a:r>
              <a:rPr lang="en-US" sz="3200" b="1" dirty="0"/>
              <a:t>for </a:t>
            </a:r>
            <a:r>
              <a:rPr lang="en-US" sz="3200" b="1" dirty="0" smtClean="0"/>
              <a:t>Health </a:t>
            </a:r>
            <a:r>
              <a:rPr lang="en-US" sz="3200" b="1" dirty="0"/>
              <a:t>F</a:t>
            </a:r>
            <a:r>
              <a:rPr lang="en-US" sz="3200" b="1" dirty="0" smtClean="0"/>
              <a:t>inancing Policy in Ghana</a:t>
            </a:r>
          </a:p>
          <a:p>
            <a:endParaRPr lang="en-US" dirty="0"/>
          </a:p>
          <a:p>
            <a:pPr algn="l"/>
            <a:r>
              <a:rPr lang="en-US" dirty="0" smtClean="0"/>
              <a:t>Policy Options for Ghana to Achieve Grand Convergence</a:t>
            </a:r>
          </a:p>
        </p:txBody>
      </p:sp>
    </p:spTree>
    <p:extLst>
      <p:ext uri="{BB962C8B-B14F-4D97-AF65-F5344CB8AC3E}">
        <p14:creationId xmlns:p14="http://schemas.microsoft.com/office/powerpoint/2010/main" val="12392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Introduction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Recent rebasing of Ghana’s </a:t>
            </a:r>
            <a:r>
              <a:rPr lang="en-US" dirty="0"/>
              <a:t>GDP led to an overnight </a:t>
            </a:r>
            <a:r>
              <a:rPr lang="en-US" dirty="0" smtClean="0"/>
              <a:t>US$500 </a:t>
            </a:r>
            <a:r>
              <a:rPr lang="en-US" dirty="0"/>
              <a:t>per capita </a:t>
            </a:r>
            <a:r>
              <a:rPr lang="en-US" dirty="0" smtClean="0"/>
              <a:t>jump (from </a:t>
            </a:r>
            <a:r>
              <a:rPr lang="en-US" dirty="0"/>
              <a:t>$1,140 to $</a:t>
            </a:r>
            <a:r>
              <a:rPr lang="en-US" dirty="0" smtClean="0"/>
              <a:t>1,620)</a:t>
            </a:r>
          </a:p>
          <a:p>
            <a:r>
              <a:rPr lang="en-US" dirty="0" smtClean="0"/>
              <a:t>Ghana faces reduced </a:t>
            </a:r>
            <a:r>
              <a:rPr lang="en-US" dirty="0"/>
              <a:t>access to external  development assistance for health (DAH) due to new income classification</a:t>
            </a:r>
          </a:p>
          <a:p>
            <a:pPr marL="11430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Policy Implications for Ghana</a:t>
            </a:r>
          </a:p>
          <a:p>
            <a:pPr lvl="1"/>
            <a:r>
              <a:rPr lang="en-US" dirty="0" smtClean="0"/>
              <a:t>Health systems strengthening to achieve efficiency gains</a:t>
            </a:r>
          </a:p>
          <a:p>
            <a:pPr lvl="1"/>
            <a:r>
              <a:rPr lang="en-US" dirty="0" smtClean="0"/>
              <a:t>Ignite political commitment and attitudinal shifts </a:t>
            </a:r>
          </a:p>
          <a:p>
            <a:pPr lvl="1"/>
            <a:r>
              <a:rPr lang="en-US" dirty="0" smtClean="0"/>
              <a:t>Collaborate across sectors to reduce health costs and control risks</a:t>
            </a:r>
          </a:p>
          <a:p>
            <a:pPr lvl="1"/>
            <a:endParaRPr lang="en-US" dirty="0" smtClean="0"/>
          </a:p>
          <a:p>
            <a:pPr marL="777240" lvl="2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Policy Thrust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8006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Achieve Universal Health Coverage (UHC)</a:t>
            </a:r>
          </a:p>
          <a:p>
            <a:pPr lvl="1"/>
            <a:r>
              <a:rPr lang="en-US" dirty="0" smtClean="0"/>
              <a:t>Financial risk protection</a:t>
            </a:r>
          </a:p>
          <a:p>
            <a:pPr lvl="1"/>
            <a:r>
              <a:rPr lang="en-US" dirty="0" smtClean="0"/>
              <a:t>Access </a:t>
            </a:r>
            <a:r>
              <a:rPr lang="en-US" dirty="0"/>
              <a:t>to safe, effective, quality </a:t>
            </a:r>
            <a:r>
              <a:rPr lang="en-US" dirty="0" smtClean="0"/>
              <a:t>services and affordable </a:t>
            </a:r>
            <a:r>
              <a:rPr lang="en-US" dirty="0"/>
              <a:t>essential medicines and vaccines for </a:t>
            </a:r>
            <a:r>
              <a:rPr lang="en-US" dirty="0" smtClean="0"/>
              <a:t>all</a:t>
            </a:r>
          </a:p>
          <a:p>
            <a:r>
              <a:rPr lang="en-US" sz="2000" b="1" dirty="0"/>
              <a:t>Health Systems Strengthening and </a:t>
            </a:r>
            <a:r>
              <a:rPr lang="en-US" sz="2000" b="1" dirty="0" smtClean="0"/>
              <a:t>Realignment</a:t>
            </a:r>
          </a:p>
          <a:p>
            <a:pPr lvl="1"/>
            <a:r>
              <a:rPr lang="en-US" dirty="0"/>
              <a:t>Ouagadougou Declaration </a:t>
            </a:r>
            <a:r>
              <a:rPr lang="en-US" dirty="0" smtClean="0"/>
              <a:t>Framework</a:t>
            </a:r>
            <a:endParaRPr lang="en-US" b="1" dirty="0" smtClean="0"/>
          </a:p>
          <a:p>
            <a:r>
              <a:rPr lang="en-US" sz="2000" b="1" dirty="0" smtClean="0"/>
              <a:t>Provide Leadership </a:t>
            </a:r>
            <a:r>
              <a:rPr lang="en-US" sz="2000" b="1" dirty="0"/>
              <a:t>for </a:t>
            </a:r>
            <a:r>
              <a:rPr lang="en-US" sz="2000" b="1" dirty="0" smtClean="0"/>
              <a:t>Inter-Sectoral Linkages to Limit Future Risks</a:t>
            </a:r>
          </a:p>
          <a:p>
            <a:pPr lvl="1"/>
            <a:r>
              <a:rPr lang="en-US" dirty="0" smtClean="0"/>
              <a:t>Infrastructure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nvironment</a:t>
            </a:r>
          </a:p>
          <a:p>
            <a:pPr lvl="1"/>
            <a:r>
              <a:rPr lang="en-US" dirty="0" smtClean="0"/>
              <a:t>Nutrition</a:t>
            </a:r>
          </a:p>
          <a:p>
            <a:pPr marL="461772" lvl="1" indent="-342900"/>
            <a:r>
              <a:rPr lang="en-US" b="1" dirty="0"/>
              <a:t>Focus on High </a:t>
            </a:r>
            <a:r>
              <a:rPr lang="en-US" b="1" dirty="0" smtClean="0"/>
              <a:t>Impact Interventions</a:t>
            </a:r>
          </a:p>
          <a:p>
            <a:pPr marL="640080" lvl="2"/>
            <a:r>
              <a:rPr lang="en-US" sz="2000" dirty="0" smtClean="0"/>
              <a:t>CHPS (Community- Based Health Planning and Services)</a:t>
            </a:r>
          </a:p>
          <a:p>
            <a:pPr marL="640080" lvl="2"/>
            <a:r>
              <a:rPr lang="en-US" sz="2000" dirty="0" smtClean="0"/>
              <a:t>MAF (Millennium Accelerated Framework)</a:t>
            </a:r>
            <a:endParaRPr lang="en-US" sz="2000" dirty="0"/>
          </a:p>
          <a:p>
            <a:pPr marL="0"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5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Health Sector Response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b="1" dirty="0" smtClean="0"/>
              <a:t>Bridge equity gaps in geographical access to health services</a:t>
            </a:r>
          </a:p>
          <a:p>
            <a:pPr marL="75438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Accelerate the implementation of the revised CHPS strategy</a:t>
            </a:r>
          </a:p>
          <a:p>
            <a:pPr marL="457200" indent="-457200">
              <a:buAutoNum type="arabicPeriod"/>
            </a:pPr>
            <a:r>
              <a:rPr lang="en-US" b="1" dirty="0" smtClean="0"/>
              <a:t>Ensure sustainable financing for health care delivery and financial protection for the poor </a:t>
            </a:r>
          </a:p>
          <a:p>
            <a:pPr marL="75438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Review of the NHIS and implement recommendations</a:t>
            </a:r>
          </a:p>
          <a:p>
            <a:pPr marL="75438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Improve efficiency in the provider-payment mechanisms</a:t>
            </a:r>
          </a:p>
          <a:p>
            <a:pPr marL="457200" indent="-457200">
              <a:buAutoNum type="arabicPeriod"/>
            </a:pPr>
            <a:r>
              <a:rPr lang="en-US" b="1" dirty="0" smtClean="0"/>
              <a:t>Improve efficiency in governance and management of the health system</a:t>
            </a:r>
          </a:p>
          <a:p>
            <a:pPr marL="75438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Strengthen inter-agency strategic and operational coordination</a:t>
            </a:r>
          </a:p>
          <a:p>
            <a:pPr marL="75438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Develop and implement health research agenda, and monitoring and evaluation systems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Health Sector Response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rabicPeriod" startAt="4"/>
            </a:pPr>
            <a:r>
              <a:rPr lang="en-US" b="1" dirty="0" smtClean="0"/>
              <a:t>Improve quality of health services delivery, including mental health services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Strengthen the continuum of care practices at all levels within health service delivery system</a:t>
            </a:r>
          </a:p>
          <a:p>
            <a:pPr marL="571500" indent="-457200">
              <a:buFont typeface="+mj-lt"/>
              <a:buAutoNum type="arabicPeriod" startAt="4"/>
            </a:pPr>
            <a:r>
              <a:rPr lang="en-US" b="1" dirty="0" smtClean="0"/>
              <a:t>Enhance national capacity to attain health-related SDGs and sustain the MDG gains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MAF strategy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Newborn care</a:t>
            </a:r>
          </a:p>
          <a:p>
            <a:pPr marL="571500" indent="-457200">
              <a:buFont typeface="+mj-lt"/>
              <a:buAutoNum type="arabicPeriod" startAt="4"/>
            </a:pPr>
            <a:r>
              <a:rPr lang="en-US" b="1" dirty="0" smtClean="0"/>
              <a:t>Intensify prevention and control of NCDs and infectious diseases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Alcohol policy to be backed by a Legislative Instrument (LI)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Optimize emergency preparedness and response plan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Regenerative Health Policy</a:t>
            </a:r>
          </a:p>
          <a:p>
            <a:pPr marL="868680" lvl="1" indent="-457200">
              <a:buFont typeface="+mj-lt"/>
              <a:buAutoNum type="arabicPeriod" startAt="4"/>
            </a:pPr>
            <a:endParaRPr lang="en-US" dirty="0" smtClean="0"/>
          </a:p>
          <a:p>
            <a:pPr marL="868680" lvl="1" indent="-457200">
              <a:buFont typeface="+mj-lt"/>
              <a:buAutoNum type="arabicPeriod" startAt="4"/>
            </a:pPr>
            <a:endParaRPr lang="en-US" dirty="0" smtClean="0"/>
          </a:p>
          <a:p>
            <a:pPr marL="777240" lvl="2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3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Final Destination (2035)</a:t>
            </a:r>
            <a:endParaRPr lang="en-US" sz="3600" b="1" dirty="0"/>
          </a:p>
        </p:txBody>
      </p:sp>
      <p:pic>
        <p:nvPicPr>
          <p:cNvPr id="4" name="Content Placeholder 3" descr="Gates Graph2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43001"/>
            <a:ext cx="8001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63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1486</TotalTime>
  <Words>329</Words>
  <Application>Microsoft Office PowerPoint</Application>
  <PresentationFormat>On-screen Show (4:3)</PresentationFormat>
  <Paragraphs>64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Benjamin Nyakutsey Head, Policy Unit  PPMED,  Ghana Ministry of Health</vt:lpstr>
      <vt:lpstr>Introduction</vt:lpstr>
      <vt:lpstr>Policy Thrust</vt:lpstr>
      <vt:lpstr>Health Sector Response</vt:lpstr>
      <vt:lpstr>Health Sector Response</vt:lpstr>
      <vt:lpstr>Final Destination (2035)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Quality of healthcare strategy(NQS)</dc:title>
  <dc:creator>Benjamin Nyakutsey</dc:creator>
  <cp:lastModifiedBy>Manning, Sam J</cp:lastModifiedBy>
  <cp:revision>68</cp:revision>
  <dcterms:created xsi:type="dcterms:W3CDTF">2016-06-08T11:06:48Z</dcterms:created>
  <dcterms:modified xsi:type="dcterms:W3CDTF">2016-10-06T22:23:50Z</dcterms:modified>
</cp:coreProperties>
</file>