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0" r:id="rId2"/>
    <p:sldId id="374" r:id="rId3"/>
    <p:sldId id="325" r:id="rId4"/>
    <p:sldId id="274" r:id="rId5"/>
    <p:sldId id="301" r:id="rId6"/>
    <p:sldId id="288" r:id="rId7"/>
    <p:sldId id="295" r:id="rId8"/>
    <p:sldId id="292" r:id="rId9"/>
    <p:sldId id="365" r:id="rId10"/>
    <p:sldId id="337" r:id="rId11"/>
    <p:sldId id="488" r:id="rId12"/>
    <p:sldId id="494" r:id="rId13"/>
    <p:sldId id="490" r:id="rId14"/>
    <p:sldId id="493" r:id="rId15"/>
    <p:sldId id="44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High rates of avertable infectious, child, and maternal deaths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Unfinished agenda </a:t>
          </a:r>
          <a:endParaRPr lang="en-US" sz="1600" b="1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 custLinFactNeighborY="-3105"/>
      <dgm:spPr/>
      <dgm:t>
        <a:bodyPr/>
        <a:lstStyle/>
        <a:p>
          <a:endParaRPr lang="en-GB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7549BC-A533-AF4C-9AA9-5347183AB256}" type="presOf" srcId="{DC14E97D-694D-4BB9-9A35-28413FA8BC52}" destId="{3DCD9E1B-1070-4A3D-AFC9-982519782B7A}" srcOrd="0" destOrd="0" presId="urn:microsoft.com/office/officeart/2005/8/layout/hierarchy3"/>
    <dgm:cxn modelId="{A1D8C5E3-4D37-A140-8E93-AE670304B7CE}" type="presOf" srcId="{96552775-EBB1-4BE8-9483-0179DF71CFA3}" destId="{0E864D2D-6CBC-47BB-A0CB-B31E6EE3D4E6}" srcOrd="0" destOrd="0" presId="urn:microsoft.com/office/officeart/2005/8/layout/hierarchy3"/>
    <dgm:cxn modelId="{2170166E-73A9-5F4F-BDD4-730296AC126D}" type="presOf" srcId="{E55233A2-019B-4C10-B819-D1E237FAD5E9}" destId="{A63B951C-ADEC-48F3-B0BD-D48A55F7E0F8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F633813C-5BBC-4143-A366-B3C32E1D5F6C}" type="presOf" srcId="{39A76A9C-DC08-447F-B755-00035C9A8EFD}" destId="{EE928492-612A-431D-AA86-FAF7CC7A7CEC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7AB2EFDA-2502-C642-91A8-E0D8B35D48E6}" type="presOf" srcId="{E55233A2-019B-4C10-B819-D1E237FAD5E9}" destId="{FA37D05A-0D39-4158-9BB7-C549283AE862}" srcOrd="1" destOrd="0" presId="urn:microsoft.com/office/officeart/2005/8/layout/hierarchy3"/>
    <dgm:cxn modelId="{5281F9E7-CB79-EE4E-B04C-7A5EAE2F4086}" type="presParOf" srcId="{0E864D2D-6CBC-47BB-A0CB-B31E6EE3D4E6}" destId="{F110761C-2595-4B22-A5E1-76BC6B5D2E2E}" srcOrd="0" destOrd="0" presId="urn:microsoft.com/office/officeart/2005/8/layout/hierarchy3"/>
    <dgm:cxn modelId="{EF5D6276-919C-1941-92E5-11148556D1BE}" type="presParOf" srcId="{F110761C-2595-4B22-A5E1-76BC6B5D2E2E}" destId="{2EC45457-678F-4414-BEF5-C3ABF7672821}" srcOrd="0" destOrd="0" presId="urn:microsoft.com/office/officeart/2005/8/layout/hierarchy3"/>
    <dgm:cxn modelId="{87729AA3-305E-FF48-BC41-56CB71B7498B}" type="presParOf" srcId="{2EC45457-678F-4414-BEF5-C3ABF7672821}" destId="{A63B951C-ADEC-48F3-B0BD-D48A55F7E0F8}" srcOrd="0" destOrd="0" presId="urn:microsoft.com/office/officeart/2005/8/layout/hierarchy3"/>
    <dgm:cxn modelId="{A088ADBD-2631-A244-BC8D-047A115975EC}" type="presParOf" srcId="{2EC45457-678F-4414-BEF5-C3ABF7672821}" destId="{FA37D05A-0D39-4158-9BB7-C549283AE862}" srcOrd="1" destOrd="0" presId="urn:microsoft.com/office/officeart/2005/8/layout/hierarchy3"/>
    <dgm:cxn modelId="{34A217C1-230B-2F48-B2B0-27AA424114E6}" type="presParOf" srcId="{F110761C-2595-4B22-A5E1-76BC6B5D2E2E}" destId="{8CC000E9-CDFF-4102-8100-629E63BB609A}" srcOrd="1" destOrd="0" presId="urn:microsoft.com/office/officeart/2005/8/layout/hierarchy3"/>
    <dgm:cxn modelId="{D0A0549A-EA4D-AA42-A5E5-086166D40879}" type="presParOf" srcId="{8CC000E9-CDFF-4102-8100-629E63BB609A}" destId="{EE928492-612A-431D-AA86-FAF7CC7A7CEC}" srcOrd="0" destOrd="0" presId="urn:microsoft.com/office/officeart/2005/8/layout/hierarchy3"/>
    <dgm:cxn modelId="{9F5BB207-CADD-4947-887F-877D5BEBA60D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Demographic change and shift in GBD towards NCDs and injuries 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Emerging agenda</a:t>
          </a:r>
          <a:endParaRPr lang="en-US" sz="1600" b="1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 custLinFactNeighborY="-3105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78031F-6E14-1943-833A-9AAB21703AE2}" type="presOf" srcId="{E55233A2-019B-4C10-B819-D1E237FAD5E9}" destId="{FA37D05A-0D39-4158-9BB7-C549283AE862}" srcOrd="1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D32B7AC6-7C95-4647-867D-8882235432D8}" type="presOf" srcId="{39A76A9C-DC08-447F-B755-00035C9A8EFD}" destId="{EE928492-612A-431D-AA86-FAF7CC7A7CEC}" srcOrd="0" destOrd="0" presId="urn:microsoft.com/office/officeart/2005/8/layout/hierarchy3"/>
    <dgm:cxn modelId="{622666FE-CE57-DA42-8678-0D751AFE4DB7}" type="presOf" srcId="{96552775-EBB1-4BE8-9483-0179DF71CFA3}" destId="{0E864D2D-6CBC-47BB-A0CB-B31E6EE3D4E6}" srcOrd="0" destOrd="0" presId="urn:microsoft.com/office/officeart/2005/8/layout/hierarchy3"/>
    <dgm:cxn modelId="{442D5379-CA4D-0E40-873A-8A206D1C986B}" type="presOf" srcId="{E55233A2-019B-4C10-B819-D1E237FAD5E9}" destId="{A63B951C-ADEC-48F3-B0BD-D48A55F7E0F8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21CF58A9-4A09-AD4E-A204-D90BC01B727E}" type="presOf" srcId="{DC14E97D-694D-4BB9-9A35-28413FA8BC52}" destId="{3DCD9E1B-1070-4A3D-AFC9-982519782B7A}" srcOrd="0" destOrd="0" presId="urn:microsoft.com/office/officeart/2005/8/layout/hierarchy3"/>
    <dgm:cxn modelId="{F7F9612C-EB4A-1141-A07D-E0C2D2C1FC6F}" type="presParOf" srcId="{0E864D2D-6CBC-47BB-A0CB-B31E6EE3D4E6}" destId="{F110761C-2595-4B22-A5E1-76BC6B5D2E2E}" srcOrd="0" destOrd="0" presId="urn:microsoft.com/office/officeart/2005/8/layout/hierarchy3"/>
    <dgm:cxn modelId="{9AAAA0D0-FE19-F34B-B653-2910108A5DD4}" type="presParOf" srcId="{F110761C-2595-4B22-A5E1-76BC6B5D2E2E}" destId="{2EC45457-678F-4414-BEF5-C3ABF7672821}" srcOrd="0" destOrd="0" presId="urn:microsoft.com/office/officeart/2005/8/layout/hierarchy3"/>
    <dgm:cxn modelId="{EA1DCA2E-0967-0D4D-B162-EDBF6BA12ECD}" type="presParOf" srcId="{2EC45457-678F-4414-BEF5-C3ABF7672821}" destId="{A63B951C-ADEC-48F3-B0BD-D48A55F7E0F8}" srcOrd="0" destOrd="0" presId="urn:microsoft.com/office/officeart/2005/8/layout/hierarchy3"/>
    <dgm:cxn modelId="{F7CDE4AC-89FA-2B43-A688-C43A727111E3}" type="presParOf" srcId="{2EC45457-678F-4414-BEF5-C3ABF7672821}" destId="{FA37D05A-0D39-4158-9BB7-C549283AE862}" srcOrd="1" destOrd="0" presId="urn:microsoft.com/office/officeart/2005/8/layout/hierarchy3"/>
    <dgm:cxn modelId="{84CF4A5A-CF49-1E4A-8D9A-7972AC42CBC4}" type="presParOf" srcId="{F110761C-2595-4B22-A5E1-76BC6B5D2E2E}" destId="{8CC000E9-CDFF-4102-8100-629E63BB609A}" srcOrd="1" destOrd="0" presId="urn:microsoft.com/office/officeart/2005/8/layout/hierarchy3"/>
    <dgm:cxn modelId="{AE41A69F-5A34-F848-8D37-B6360B4082FB}" type="presParOf" srcId="{8CC000E9-CDFF-4102-8100-629E63BB609A}" destId="{EE928492-612A-431D-AA86-FAF7CC7A7CEC}" srcOrd="0" destOrd="0" presId="urn:microsoft.com/office/officeart/2005/8/layout/hierarchy3"/>
    <dgm:cxn modelId="{2A9FE493-FF1E-3F43-A1AA-4AF4D20C9B6B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Impoverishing medical expenses, unproductive cost increases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Cost agenda</a:t>
          </a:r>
          <a:endParaRPr lang="en-US" sz="1600" b="1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06B1C3-7E3A-D343-B714-83905E7EF7B4}" type="presOf" srcId="{96552775-EBB1-4BE8-9483-0179DF71CFA3}" destId="{0E864D2D-6CBC-47BB-A0CB-B31E6EE3D4E6}" srcOrd="0" destOrd="0" presId="urn:microsoft.com/office/officeart/2005/8/layout/hierarchy3"/>
    <dgm:cxn modelId="{22E465BD-3E25-5C4C-B020-7BED3BB89E23}" type="presOf" srcId="{DC14E97D-694D-4BB9-9A35-28413FA8BC52}" destId="{3DCD9E1B-1070-4A3D-AFC9-982519782B7A}" srcOrd="0" destOrd="0" presId="urn:microsoft.com/office/officeart/2005/8/layout/hierarchy3"/>
    <dgm:cxn modelId="{68B24677-A355-C54B-B37E-6BCA8595D7E4}" type="presOf" srcId="{39A76A9C-DC08-447F-B755-00035C9A8EFD}" destId="{EE928492-612A-431D-AA86-FAF7CC7A7CEC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BC1D88B5-0A5A-8246-A1C1-CCDA65728032}" type="presOf" srcId="{E55233A2-019B-4C10-B819-D1E237FAD5E9}" destId="{FA37D05A-0D39-4158-9BB7-C549283AE862}" srcOrd="1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3D190C7A-E111-DA4C-8424-D984FB993E6D}" type="presOf" srcId="{E55233A2-019B-4C10-B819-D1E237FAD5E9}" destId="{A63B951C-ADEC-48F3-B0BD-D48A55F7E0F8}" srcOrd="0" destOrd="0" presId="urn:microsoft.com/office/officeart/2005/8/layout/hierarchy3"/>
    <dgm:cxn modelId="{CEB3F5C5-1FC8-9941-8EEA-0872A051B7D6}" type="presParOf" srcId="{0E864D2D-6CBC-47BB-A0CB-B31E6EE3D4E6}" destId="{F110761C-2595-4B22-A5E1-76BC6B5D2E2E}" srcOrd="0" destOrd="0" presId="urn:microsoft.com/office/officeart/2005/8/layout/hierarchy3"/>
    <dgm:cxn modelId="{65530FB9-F39C-3C4A-A343-C96D3878F735}" type="presParOf" srcId="{F110761C-2595-4B22-A5E1-76BC6B5D2E2E}" destId="{2EC45457-678F-4414-BEF5-C3ABF7672821}" srcOrd="0" destOrd="0" presId="urn:microsoft.com/office/officeart/2005/8/layout/hierarchy3"/>
    <dgm:cxn modelId="{DDB7541B-30D4-E44A-BAE2-6366F9726761}" type="presParOf" srcId="{2EC45457-678F-4414-BEF5-C3ABF7672821}" destId="{A63B951C-ADEC-48F3-B0BD-D48A55F7E0F8}" srcOrd="0" destOrd="0" presId="urn:microsoft.com/office/officeart/2005/8/layout/hierarchy3"/>
    <dgm:cxn modelId="{9C22F771-1637-4142-BA1C-A69FC2C3E095}" type="presParOf" srcId="{2EC45457-678F-4414-BEF5-C3ABF7672821}" destId="{FA37D05A-0D39-4158-9BB7-C549283AE862}" srcOrd="1" destOrd="0" presId="urn:microsoft.com/office/officeart/2005/8/layout/hierarchy3"/>
    <dgm:cxn modelId="{BB329851-0F69-8341-8A43-148BDE259ADD}" type="presParOf" srcId="{F110761C-2595-4B22-A5E1-76BC6B5D2E2E}" destId="{8CC000E9-CDFF-4102-8100-629E63BB609A}" srcOrd="1" destOrd="0" presId="urn:microsoft.com/office/officeart/2005/8/layout/hierarchy3"/>
    <dgm:cxn modelId="{E030E2D9-2A2A-674B-8D01-D82D7437D8FC}" type="presParOf" srcId="{8CC000E9-CDFF-4102-8100-629E63BB609A}" destId="{EE928492-612A-431D-AA86-FAF7CC7A7CEC}" srcOrd="0" destOrd="0" presId="urn:microsoft.com/office/officeart/2005/8/layout/hierarchy3"/>
    <dgm:cxn modelId="{A07B3CD0-4EF3-FF4F-AE93-2415C4DDF27D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Pro-poor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6E34BE5-1A00-4DD3-BE9B-A629AE8EDA3D}" type="presOf" srcId="{E445964F-A977-4091-B69D-E716B5D305E0}" destId="{F64CC571-8C1E-481F-8EB1-ABDD56094A4F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9BA7D4E8-2CC4-4025-BD06-CE64AEC5F288}" type="presOf" srcId="{BB335C78-CEBE-4D32-B641-C1EAD2974A38}" destId="{98893A94-5A83-4209-8BCD-9E787EFAA782}" srcOrd="0" destOrd="0" presId="urn:microsoft.com/office/officeart/2005/8/layout/default"/>
    <dgm:cxn modelId="{9B2E21E5-DFF0-4BCA-AC50-27C0ABA60008}" type="presOf" srcId="{5712372B-076D-4931-8C54-1569E1237C79}" destId="{CD2A28B2-7740-4E04-A010-836660C16134}" srcOrd="0" destOrd="0" presId="urn:microsoft.com/office/officeart/2005/8/layout/default"/>
    <dgm:cxn modelId="{59467E39-4C21-4332-91FA-8F56FFADA762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FEA7EFA1-51F3-4761-A82B-0F234E613B81}" type="presOf" srcId="{330AE417-7D16-4631-8F47-4475D4413CB8}" destId="{EBA33CE1-7310-4C34-81CE-39B72A9F0351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8995D2-7773-4C68-B791-AD65B2330E8F}" type="presParOf" srcId="{CD2A28B2-7740-4E04-A010-836660C16134}" destId="{5682F414-7DA1-4114-BECF-A716AAD9D1E3}" srcOrd="0" destOrd="0" presId="urn:microsoft.com/office/officeart/2005/8/layout/default"/>
    <dgm:cxn modelId="{DBF9FF90-D3AD-47F7-B228-4007BF39C69F}" type="presParOf" srcId="{CD2A28B2-7740-4E04-A010-836660C16134}" destId="{5BC808D0-75F3-4830-BA84-80149301DF1F}" srcOrd="1" destOrd="0" presId="urn:microsoft.com/office/officeart/2005/8/layout/default"/>
    <dgm:cxn modelId="{0D9FD558-5F77-49F9-9B97-DFA225C10329}" type="presParOf" srcId="{CD2A28B2-7740-4E04-A010-836660C16134}" destId="{98893A94-5A83-4209-8BCD-9E787EFAA782}" srcOrd="2" destOrd="0" presId="urn:microsoft.com/office/officeart/2005/8/layout/default"/>
    <dgm:cxn modelId="{05DCCE75-D0A9-4294-B5E5-86361DB326B2}" type="presParOf" srcId="{CD2A28B2-7740-4E04-A010-836660C16134}" destId="{86E7DC3D-6CB2-4CE5-B8CF-B3B70679810A}" srcOrd="3" destOrd="0" presId="urn:microsoft.com/office/officeart/2005/8/layout/default"/>
    <dgm:cxn modelId="{98EE71F9-E6C7-46A0-919D-C068D9B567E8}" type="presParOf" srcId="{CD2A28B2-7740-4E04-A010-836660C16134}" destId="{F64CC571-8C1E-481F-8EB1-ABDD56094A4F}" srcOrd="4" destOrd="0" presId="urn:microsoft.com/office/officeart/2005/8/layout/default"/>
    <dgm:cxn modelId="{2C81E12D-1FFF-4770-AFA4-FD92E3A7D127}" type="presParOf" srcId="{CD2A28B2-7740-4E04-A010-836660C16134}" destId="{ADF334E5-B414-4725-9CE2-8E4EBD8867B3}" srcOrd="5" destOrd="0" presId="urn:microsoft.com/office/officeart/2005/8/layout/default"/>
    <dgm:cxn modelId="{BA79EB59-8FAC-4EB7-854B-330AEA306D7F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Inform donor investments in health and influence G7 process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Help to ensure that SDG3 and its targets have a sound technical basis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Inform the future health investment decisions of LICs and MICs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3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3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3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894746E4-DD69-4910-9088-777F64D2F924}" type="presOf" srcId="{5712372B-076D-4931-8C54-1569E1237C79}" destId="{CD2A28B2-7740-4E04-A010-836660C16134}" srcOrd="0" destOrd="0" presId="urn:microsoft.com/office/officeart/2005/8/layout/default"/>
    <dgm:cxn modelId="{60A8C922-0B3E-4A2A-BDB5-EB861EF4AB31}" type="presOf" srcId="{E445964F-A977-4091-B69D-E716B5D305E0}" destId="{F64CC571-8C1E-481F-8EB1-ABDD56094A4F}" srcOrd="0" destOrd="0" presId="urn:microsoft.com/office/officeart/2005/8/layout/default"/>
    <dgm:cxn modelId="{D2E29414-6B3F-48FB-ACE3-70288C3786D7}" type="presOf" srcId="{D732FC02-D7F9-4CC5-AC39-3A4F660EE725}" destId="{5682F414-7DA1-4114-BECF-A716AAD9D1E3}" srcOrd="0" destOrd="0" presId="urn:microsoft.com/office/officeart/2005/8/layout/default"/>
    <dgm:cxn modelId="{C4633F54-B823-4E2C-9674-18A80AC417B5}" type="presOf" srcId="{BB335C78-CEBE-4D32-B641-C1EAD2974A38}" destId="{98893A94-5A83-4209-8BCD-9E787EFAA782}" srcOrd="0" destOrd="0" presId="urn:microsoft.com/office/officeart/2005/8/layout/default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15F68B7B-41FE-438B-B163-4025C3BC7C1F}" type="presParOf" srcId="{CD2A28B2-7740-4E04-A010-836660C16134}" destId="{5682F414-7DA1-4114-BECF-A716AAD9D1E3}" srcOrd="0" destOrd="0" presId="urn:microsoft.com/office/officeart/2005/8/layout/default"/>
    <dgm:cxn modelId="{E50539A6-003F-4705-BA24-8F181FFC93CA}" type="presParOf" srcId="{CD2A28B2-7740-4E04-A010-836660C16134}" destId="{5BC808D0-75F3-4830-BA84-80149301DF1F}" srcOrd="1" destOrd="0" presId="urn:microsoft.com/office/officeart/2005/8/layout/default"/>
    <dgm:cxn modelId="{0A26875C-7FB8-495E-B954-3A89B11F51F1}" type="presParOf" srcId="{CD2A28B2-7740-4E04-A010-836660C16134}" destId="{98893A94-5A83-4209-8BCD-9E787EFAA782}" srcOrd="2" destOrd="0" presId="urn:microsoft.com/office/officeart/2005/8/layout/default"/>
    <dgm:cxn modelId="{9935A785-4536-44C1-9D30-EEFB689C9F61}" type="presParOf" srcId="{CD2A28B2-7740-4E04-A010-836660C16134}" destId="{86E7DC3D-6CB2-4CE5-B8CF-B3B70679810A}" srcOrd="3" destOrd="0" presId="urn:microsoft.com/office/officeart/2005/8/layout/default"/>
    <dgm:cxn modelId="{1263554C-3546-4515-8392-BCF08185BED4}" type="presParOf" srcId="{CD2A28B2-7740-4E04-A010-836660C16134}" destId="{F64CC571-8C1E-481F-8EB1-ABDD56094A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 custT="1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pPr algn="l"/>
          <a:r>
            <a:rPr lang="en-US" sz="1800" b="0" dirty="0" smtClean="0">
              <a:solidFill>
                <a:schemeClr val="tx1"/>
              </a:solidFill>
            </a:rPr>
            <a:t>▪  </a:t>
          </a:r>
          <a:r>
            <a:rPr lang="en-US" sz="1800" dirty="0" smtClean="0">
              <a:solidFill>
                <a:schemeClr val="tx1"/>
              </a:solidFill>
            </a:rPr>
            <a:t>Deep dive analysis of Swedish DAH + SIDA/MFA event March 19,  2015</a:t>
          </a:r>
        </a:p>
        <a:p>
          <a:pPr algn="l"/>
          <a:r>
            <a:rPr lang="en-US" sz="1800" b="0" dirty="0" smtClean="0">
              <a:solidFill>
                <a:schemeClr val="tx1"/>
              </a:solidFill>
            </a:rPr>
            <a:t>▪  </a:t>
          </a:r>
          <a:r>
            <a:rPr lang="en-US" sz="1800" dirty="0" smtClean="0">
              <a:solidFill>
                <a:schemeClr val="tx1"/>
              </a:solidFill>
            </a:rPr>
            <a:t>China engagement</a:t>
          </a:r>
        </a:p>
        <a:p>
          <a:pPr algn="l"/>
          <a:r>
            <a:rPr lang="en-US" sz="1800" b="0" dirty="0" smtClean="0">
              <a:solidFill>
                <a:schemeClr val="tx1"/>
              </a:solidFill>
            </a:rPr>
            <a:t>▪  </a:t>
          </a:r>
          <a:r>
            <a:rPr lang="en-US" sz="1800" dirty="0" smtClean="0">
              <a:solidFill>
                <a:schemeClr val="tx1"/>
              </a:solidFill>
            </a:rPr>
            <a:t>G7 </a:t>
          </a:r>
          <a:r>
            <a:rPr lang="en-US" sz="1800" dirty="0" err="1" smtClean="0">
              <a:solidFill>
                <a:schemeClr val="tx1"/>
              </a:solidFill>
            </a:rPr>
            <a:t>sherpa</a:t>
          </a:r>
          <a:r>
            <a:rPr lang="en-US" sz="1800" dirty="0" smtClean="0">
              <a:solidFill>
                <a:schemeClr val="tx1"/>
              </a:solidFill>
            </a:rPr>
            <a:t> team briefings</a:t>
          </a:r>
        </a:p>
        <a:p>
          <a:pPr algn="l"/>
          <a:r>
            <a:rPr lang="en-US" sz="1800" b="0" dirty="0" smtClean="0">
              <a:solidFill>
                <a:schemeClr val="tx1"/>
              </a:solidFill>
            </a:rPr>
            <a:t>▪  EU briefings April 2015</a:t>
          </a:r>
          <a:endParaRPr lang="en-US" sz="1800" dirty="0" smtClean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 custT="1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pPr algn="l"/>
          <a:r>
            <a:rPr lang="en-US" sz="1800" b="0" dirty="0" smtClean="0">
              <a:solidFill>
                <a:schemeClr val="tx1"/>
              </a:solidFill>
            </a:rPr>
            <a:t>▪ In-person presentations: UN,  OWG members, UNSG team</a:t>
          </a:r>
        </a:p>
        <a:p>
          <a:pPr algn="l"/>
          <a:r>
            <a:rPr lang="en-US" sz="1800" b="0" dirty="0" smtClean="0">
              <a:solidFill>
                <a:schemeClr val="tx1"/>
              </a:solidFill>
            </a:rPr>
            <a:t>▪ Briefing notes on quantifying SDG3</a:t>
          </a:r>
        </a:p>
        <a:p>
          <a:pPr algn="l"/>
          <a:r>
            <a:rPr lang="en-US" sz="1800" b="0" dirty="0" smtClean="0">
              <a:solidFill>
                <a:schemeClr val="tx1"/>
              </a:solidFill>
            </a:rPr>
            <a:t>▪ New research that helps estimate SDG3 targets</a:t>
          </a:r>
          <a:endParaRPr lang="en-US" sz="1800" b="0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 custT="1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pPr algn="l"/>
          <a:r>
            <a:rPr lang="en-US" sz="1800" b="0" dirty="0" smtClean="0">
              <a:solidFill>
                <a:schemeClr val="tx1"/>
              </a:solidFill>
            </a:rPr>
            <a:t>▪ </a:t>
          </a:r>
          <a:r>
            <a:rPr lang="en-US" sz="1800" dirty="0" smtClean="0">
              <a:solidFill>
                <a:schemeClr val="tx1"/>
              </a:solidFill>
            </a:rPr>
            <a:t>Mexico, India: briefing events and ongoing engagement</a:t>
          </a:r>
        </a:p>
        <a:p>
          <a:pPr algn="l"/>
          <a:r>
            <a:rPr lang="en-US" sz="1800" b="0" dirty="0" smtClean="0">
              <a:solidFill>
                <a:schemeClr val="tx1"/>
              </a:solidFill>
            </a:rPr>
            <a:t>▪ Ethiopia health financing planning</a:t>
          </a:r>
          <a:endParaRPr lang="en-US" sz="1800" dirty="0" smtClean="0">
            <a:solidFill>
              <a:schemeClr val="tx1"/>
            </a:solidFill>
          </a:endParaRPr>
        </a:p>
        <a:p>
          <a:pPr algn="l"/>
          <a:r>
            <a:rPr lang="en-US" sz="1800" b="0" dirty="0" smtClean="0">
              <a:solidFill>
                <a:schemeClr val="tx1"/>
              </a:solidFill>
            </a:rPr>
            <a:t>▪ Bellagio conference on pro-poor UHC in 2015</a:t>
          </a:r>
        </a:p>
        <a:p>
          <a:pPr algn="l"/>
          <a:r>
            <a:rPr lang="en-US" sz="1800" b="0" dirty="0" smtClean="0">
              <a:solidFill>
                <a:schemeClr val="tx1"/>
              </a:solidFill>
            </a:rPr>
            <a:t>▪ Ghana, Myanmar</a:t>
          </a: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3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3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3" custLinFactNeighborX="-4308" custLinFactNeighborY="1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D8799A8-ED56-46B9-885C-82DE114EB5B4}" type="presOf" srcId="{E445964F-A977-4091-B69D-E716B5D305E0}" destId="{F64CC571-8C1E-481F-8EB1-ABDD56094A4F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4DD0F199-E505-4665-B1C4-FB61F41B5EEE}" type="presOf" srcId="{D732FC02-D7F9-4CC5-AC39-3A4F660EE725}" destId="{5682F414-7DA1-4114-BECF-A716AAD9D1E3}" srcOrd="0" destOrd="0" presId="urn:microsoft.com/office/officeart/2005/8/layout/default"/>
    <dgm:cxn modelId="{3A488A70-BD2B-4F0D-871E-7F3F6AD4B104}" type="presOf" srcId="{BB335C78-CEBE-4D32-B641-C1EAD2974A38}" destId="{98893A94-5A83-4209-8BCD-9E787EFAA782}" srcOrd="0" destOrd="0" presId="urn:microsoft.com/office/officeart/2005/8/layout/default"/>
    <dgm:cxn modelId="{49F83A77-CC0B-4A17-8549-BDD6EAE2272A}" type="presOf" srcId="{5712372B-076D-4931-8C54-1569E1237C79}" destId="{CD2A28B2-7740-4E04-A010-836660C16134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2BB7FF9F-9A2E-4B10-8628-693A367701AE}" type="presParOf" srcId="{CD2A28B2-7740-4E04-A010-836660C16134}" destId="{5682F414-7DA1-4114-BECF-A716AAD9D1E3}" srcOrd="0" destOrd="0" presId="urn:microsoft.com/office/officeart/2005/8/layout/default"/>
    <dgm:cxn modelId="{7E48F08A-A057-4430-80E0-F65A34575E10}" type="presParOf" srcId="{CD2A28B2-7740-4E04-A010-836660C16134}" destId="{5BC808D0-75F3-4830-BA84-80149301DF1F}" srcOrd="1" destOrd="0" presId="urn:microsoft.com/office/officeart/2005/8/layout/default"/>
    <dgm:cxn modelId="{AF19ECAC-1633-4AD2-8478-29C6D8D1AE14}" type="presParOf" srcId="{CD2A28B2-7740-4E04-A010-836660C16134}" destId="{98893A94-5A83-4209-8BCD-9E787EFAA782}" srcOrd="2" destOrd="0" presId="urn:microsoft.com/office/officeart/2005/8/layout/default"/>
    <dgm:cxn modelId="{592E5E1D-8AF9-4F03-9E65-9B726C569855}" type="presParOf" srcId="{CD2A28B2-7740-4E04-A010-836660C16134}" destId="{86E7DC3D-6CB2-4CE5-B8CF-B3B70679810A}" srcOrd="3" destOrd="0" presId="urn:microsoft.com/office/officeart/2005/8/layout/default"/>
    <dgm:cxn modelId="{674066C3-D26E-4735-A600-0A59A3A46713}" type="presParOf" srcId="{CD2A28B2-7740-4E04-A010-836660C16134}" destId="{F64CC571-8C1E-481F-8EB1-ABDD56094A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0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High rates of avertable infectious, child, and maternal deaths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3390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0026"/>
          <a:ext cx="255984" cy="961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577"/>
              </a:lnTo>
              <a:lnTo>
                <a:pt x="255984" y="961577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Unfinished agenda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0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Demographic change and shift in GBD towards NCDs and injuries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3390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0026"/>
          <a:ext cx="255984" cy="961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577"/>
              </a:lnTo>
              <a:lnTo>
                <a:pt x="255984" y="961577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Emerging agenda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Impoverishing medical expenses, unproductive cost increases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Cost agenda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Pro-poor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4EA6A-8EB7-EC4B-8FF4-92CEC8D9C031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91E7C-ED99-BC40-8B61-8E205612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C6BA-7449-4716-B5BF-8E7146F23D96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E0F24-FC91-417C-AB2E-A66D3164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28886"/>
            <a:ext cx="7772400" cy="314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11C2DD-F5E9-4943-965A-9C9CF775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3058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r>
              <a:rPr lang="en-US" sz="1900" b="1" dirty="0" smtClean="0"/>
              <a:t>Gavin Yamey MD MPH</a:t>
            </a:r>
          </a:p>
          <a:p>
            <a:pPr marL="0" indent="0" algn="ctr">
              <a:buNone/>
            </a:pPr>
            <a:r>
              <a:rPr lang="en-US" sz="1900" dirty="0" smtClean="0"/>
              <a:t>Associate Professor of Epidemiology &amp; Biostatistics, UCSF School of Medicine</a:t>
            </a:r>
          </a:p>
          <a:p>
            <a:pPr marL="0" indent="0" algn="ctr">
              <a:buNone/>
            </a:pPr>
            <a:r>
              <a:rPr lang="en-US" sz="1900" dirty="0" smtClean="0"/>
              <a:t>Lead, Evidence to Policy Initiative, Global Health Group, UCSF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5173369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b="1" dirty="0"/>
              <a:t>Wednesday, March 18</a:t>
            </a:r>
            <a:r>
              <a:rPr lang="en-US" sz="2000" b="1" baseline="30000" dirty="0"/>
              <a:t>th</a:t>
            </a:r>
            <a:r>
              <a:rPr lang="en-US" sz="2000" b="1" dirty="0"/>
              <a:t>, 09.30 – 11:00 am</a:t>
            </a:r>
          </a:p>
          <a:p>
            <a:pPr algn="ctr"/>
            <a:r>
              <a:rPr lang="en-US" sz="2000" b="1" dirty="0" err="1"/>
              <a:t>Litteraturhuset</a:t>
            </a:r>
            <a:r>
              <a:rPr lang="en-US" sz="2000" b="1" dirty="0"/>
              <a:t>, </a:t>
            </a:r>
            <a:r>
              <a:rPr lang="en-US" sz="2000" b="1" dirty="0" err="1"/>
              <a:t>Wergelandsveien</a:t>
            </a:r>
            <a:r>
              <a:rPr lang="en-US" sz="2000" b="1" dirty="0"/>
              <a:t> 29, 0167 Oslo</a:t>
            </a:r>
          </a:p>
          <a:p>
            <a:r>
              <a:rPr lang="en-US" sz="2000" b="1" dirty="0"/>
              <a:t> </a:t>
            </a:r>
            <a:endParaRPr 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31758" r="3620" b="10260"/>
          <a:stretch/>
        </p:blipFill>
        <p:spPr bwMode="auto">
          <a:xfrm>
            <a:off x="723900" y="457200"/>
            <a:ext cx="7696200" cy="3288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438"/>
            <a:ext cx="8991600" cy="1477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recommend pro-poor pathway to UHC (blue shading)</a:t>
            </a:r>
            <a:endParaRPr lang="en-US" sz="2400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5814" b="7632"/>
          <a:stretch/>
        </p:blipFill>
        <p:spPr bwMode="auto">
          <a:xfrm>
            <a:off x="1388060" y="1905000"/>
            <a:ext cx="6367880" cy="3536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47675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+ essential package for NCDIs</a:t>
            </a:r>
            <a:endParaRPr lang="en-US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Key messages of report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2. Current program of work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Case studies of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718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Key messages of report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5240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2. Current program of work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Case studies of impact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70818946"/>
              </p:ext>
            </p:extLst>
          </p:nvPr>
        </p:nvGraphicFramePr>
        <p:xfrm>
          <a:off x="876300" y="1295400"/>
          <a:ext cx="75819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3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718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Key messages of report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5240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2. Current program of work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Case studies of impact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6820743"/>
              </p:ext>
            </p:extLst>
          </p:nvPr>
        </p:nvGraphicFramePr>
        <p:xfrm>
          <a:off x="876300" y="1257300"/>
          <a:ext cx="7886700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98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SDG 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Donors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5867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LICs/MICs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research and analysis on quantifying SDG3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580313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7086600" cy="1912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9718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Key messages of report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5240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2. Current program of work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Case studies of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7024687" cy="2433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8" y="990600"/>
            <a:ext cx="8360582" cy="1976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Key messages of report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5240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2. Current program of work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. Case studies of impact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40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858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@</a:t>
            </a:r>
            <a:r>
              <a:rPr lang="en-US" dirty="0" err="1" smtClean="0"/>
              <a:t>gyamey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@globlhealth2035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3836" y="2971800"/>
            <a:ext cx="6477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GlobalHealth2035.org</a:t>
            </a:r>
          </a:p>
          <a:p>
            <a:endParaRPr lang="en-US" sz="5400" b="1" dirty="0">
              <a:solidFill>
                <a:schemeClr val="accent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#GH2035</a:t>
            </a:r>
          </a:p>
        </p:txBody>
      </p:sp>
      <p:pic>
        <p:nvPicPr>
          <p:cNvPr id="4" name="Picture 4" descr="https://encrypted-tbn3.gstatic.com/images?q=tbn:ANd9GcRXLulmKN5hzWHq3isGaLTqfjl7gJSmKRZPk2ObWjnc65wxcHSN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857808"/>
            <a:ext cx="1358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2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91" y="480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Health challenges of SDGs era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3976425"/>
              </p:ext>
            </p:extLst>
          </p:nvPr>
        </p:nvGraphicFramePr>
        <p:xfrm>
          <a:off x="0" y="18288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1778039"/>
              </p:ext>
            </p:extLst>
          </p:nvPr>
        </p:nvGraphicFramePr>
        <p:xfrm>
          <a:off x="2895600" y="18288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64272655"/>
              </p:ext>
            </p:extLst>
          </p:nvPr>
        </p:nvGraphicFramePr>
        <p:xfrm>
          <a:off x="5791200" y="18288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Key messages of report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2. Current program of work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Case studies of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1177865"/>
              </p:ext>
            </p:extLst>
          </p:nvPr>
        </p:nvGraphicFramePr>
        <p:xfrm>
          <a:off x="876300" y="12192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9718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Key messages of report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2. Current program of work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Case studies of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943600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Key messages of report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2. Current program of work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Case studies of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04" y="1600200"/>
            <a:ext cx="5140396" cy="9906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On </a:t>
            </a:r>
            <a:r>
              <a:rPr lang="en-US" sz="2400" dirty="0"/>
              <a:t>c</a:t>
            </a:r>
            <a:r>
              <a:rPr lang="en-US" sz="2400" dirty="0" smtClean="0"/>
              <a:t>usp of </a:t>
            </a:r>
            <a:r>
              <a:rPr lang="en-US" sz="2400" dirty="0"/>
              <a:t>h</a:t>
            </a:r>
            <a:r>
              <a:rPr lang="en-US" sz="2400" dirty="0" smtClean="0"/>
              <a:t>istorical </a:t>
            </a:r>
            <a:r>
              <a:rPr lang="en-US" sz="2400" dirty="0"/>
              <a:t>a</a:t>
            </a:r>
            <a:r>
              <a:rPr lang="en-US" sz="2400" dirty="0" smtClean="0"/>
              <a:t>chievement:</a:t>
            </a:r>
            <a:br>
              <a:rPr lang="en-US" sz="2400" dirty="0" smtClean="0"/>
            </a:br>
            <a:r>
              <a:rPr lang="en-US" sz="2400" i="1" dirty="0"/>
              <a:t>n</a:t>
            </a:r>
            <a:r>
              <a:rPr lang="en-US" sz="2400" i="1" dirty="0" smtClean="0"/>
              <a:t>early</a:t>
            </a:r>
            <a:r>
              <a:rPr lang="en-US" sz="2400" dirty="0" smtClean="0"/>
              <a:t> </a:t>
            </a:r>
            <a:r>
              <a:rPr lang="en-US" sz="2400" i="1" dirty="0"/>
              <a:t>a</a:t>
            </a:r>
            <a:r>
              <a:rPr lang="en-US" sz="2400" i="1" dirty="0" smtClean="0"/>
              <a:t>ll countries </a:t>
            </a:r>
            <a:r>
              <a:rPr lang="en-US" sz="2400" dirty="0"/>
              <a:t>c</a:t>
            </a:r>
            <a:r>
              <a:rPr lang="en-US" sz="2400" dirty="0" smtClean="0"/>
              <a:t>ould </a:t>
            </a:r>
            <a:r>
              <a:rPr lang="en-US" sz="2400" dirty="0"/>
              <a:t>c</a:t>
            </a:r>
            <a:r>
              <a:rPr lang="en-US" sz="2400" dirty="0" smtClean="0"/>
              <a:t>onverge by 2035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51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ates Graph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702408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Key messages of report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2. Current program of work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Case studies of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08024"/>
              </p:ext>
            </p:extLst>
          </p:nvPr>
        </p:nvGraphicFramePr>
        <p:xfrm>
          <a:off x="762000" y="1143000"/>
          <a:ext cx="7772399" cy="40051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87636"/>
                <a:gridCol w="3984763"/>
              </a:tblGrid>
              <a:tr h="638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Low-income countries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Lower middle-income countries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3820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Annual deaths averted from 2035 onwards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 million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3151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Approximate incremental cost per year, 2016-2035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 billion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$45 billion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5676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Proportion of costs devoted to structural</a:t>
                      </a:r>
                      <a:r>
                        <a:rPr lang="en-US" b="1" baseline="0" dirty="0" smtClean="0"/>
                        <a:t> investments in health system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60-70%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30-40%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315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Proportion</a:t>
                      </a:r>
                      <a:r>
                        <a:rPr lang="en-US" b="1" baseline="0" dirty="0" smtClean="0"/>
                        <a:t> of health gap closed by existing tools (rest closed by new tools)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4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4/5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718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Key messages of report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2. Current program of work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Case studies of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30" r="6947" b="32587"/>
          <a:stretch/>
        </p:blipFill>
        <p:spPr bwMode="auto">
          <a:xfrm>
            <a:off x="3744462" y="1965207"/>
            <a:ext cx="5089408" cy="329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Bracket 4"/>
          <p:cNvSpPr/>
          <p:nvPr/>
        </p:nvSpPr>
        <p:spPr>
          <a:xfrm>
            <a:off x="310131" y="1676400"/>
            <a:ext cx="3124200" cy="3789760"/>
          </a:xfrm>
          <a:prstGeom prst="bracketPair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6331" y="1772841"/>
            <a:ext cx="297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3565A"/>
                </a:solidFill>
                <a:ea typeface="ＭＳ Ｐゴシック" charset="0"/>
                <a:cs typeface="Calibri"/>
              </a:rPr>
              <a:t>Best way to support convergence is funding 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R&amp;D for diseases </a:t>
            </a:r>
            <a:r>
              <a:rPr lang="en-US" b="1" dirty="0">
                <a:solidFill>
                  <a:srgbClr val="EE3124"/>
                </a:solidFill>
                <a:ea typeface="ＭＳ Ｐゴシック" charset="0"/>
                <a:cs typeface="Calibri"/>
              </a:rPr>
              <a:t>disproportionately affecting LICs and LMICs</a:t>
            </a:r>
            <a:endParaRPr lang="en-US" b="1" dirty="0" smtClean="0">
              <a:solidFill>
                <a:srgbClr val="EE3124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and </a:t>
            </a:r>
            <a:r>
              <a:rPr lang="en-US" b="1" dirty="0">
                <a:solidFill>
                  <a:srgbClr val="EE3124"/>
                </a:solidFill>
                <a:ea typeface="ＭＳ Ｐゴシック" charset="0"/>
                <a:cs typeface="Calibri"/>
              </a:rPr>
              <a:t>managing </a:t>
            </a: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externalities e.g. flu pandemic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Current R&amp;D ($3B/y) should be doubled, with half the increment funded by MICs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4462" y="5334000"/>
            <a:ext cx="524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Current global spending on R&amp;D for ‘convergence conditions’ </a:t>
            </a:r>
            <a:r>
              <a:rPr lang="en-US" sz="1600" dirty="0"/>
              <a:t>T</a:t>
            </a:r>
            <a:r>
              <a:rPr lang="en-US" sz="1600" dirty="0" smtClean="0"/>
              <a:t>otal: $3B/y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Key messages of report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2. Current program of work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Case studies of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Convergence </a:t>
            </a:r>
            <a:r>
              <a:rPr lang="en-US" sz="2400" dirty="0"/>
              <a:t>h</a:t>
            </a:r>
            <a:r>
              <a:rPr lang="en-US" sz="2400" dirty="0" smtClean="0"/>
              <a:t>as </a:t>
            </a:r>
            <a:r>
              <a:rPr lang="en-US" sz="2400" dirty="0"/>
              <a:t>i</a:t>
            </a:r>
            <a:r>
              <a:rPr lang="en-US" sz="2400" dirty="0" smtClean="0"/>
              <a:t>mpressive </a:t>
            </a:r>
            <a:r>
              <a:rPr lang="en-US" sz="2400" dirty="0"/>
              <a:t> </a:t>
            </a:r>
            <a:r>
              <a:rPr lang="en-US" sz="2400" dirty="0" smtClean="0"/>
              <a:t>benefit: cost ratio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16885"/>
            <a:ext cx="5514461" cy="409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Key messages of report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2. Current program of work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Case studies of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6676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ingle </a:t>
            </a:r>
            <a:r>
              <a:rPr lang="en-US" sz="2400" dirty="0"/>
              <a:t>g</a:t>
            </a:r>
            <a:r>
              <a:rPr lang="en-US" sz="2400" dirty="0" smtClean="0"/>
              <a:t>reatest </a:t>
            </a:r>
            <a:r>
              <a:rPr lang="en-US" sz="2400" dirty="0"/>
              <a:t>o</a:t>
            </a:r>
            <a:r>
              <a:rPr lang="en-US" sz="2400" dirty="0" smtClean="0"/>
              <a:t>pportunity </a:t>
            </a: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c</a:t>
            </a:r>
            <a:r>
              <a:rPr lang="en-US" sz="2400" dirty="0" smtClean="0"/>
              <a:t>urb NCDs is tobacco </a:t>
            </a:r>
            <a:r>
              <a:rPr lang="en-US" sz="2400" dirty="0"/>
              <a:t>t</a:t>
            </a:r>
            <a:r>
              <a:rPr lang="en-US" sz="2400" dirty="0" smtClean="0"/>
              <a:t>axation</a:t>
            </a:r>
            <a:endParaRPr lang="en-US" sz="2400" dirty="0"/>
          </a:p>
        </p:txBody>
      </p:sp>
      <p:sp>
        <p:nvSpPr>
          <p:cNvPr id="7" name="L-Shape 6"/>
          <p:cNvSpPr/>
          <p:nvPr/>
        </p:nvSpPr>
        <p:spPr>
          <a:xfrm rot="5400000">
            <a:off x="1328101" y="1003466"/>
            <a:ext cx="2164232" cy="3601234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90600" y="2286000"/>
            <a:ext cx="3810000" cy="3429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53565A"/>
                </a:solidFill>
              </a:rPr>
              <a:t>50% rise in tobacco price from tax increases in China</a:t>
            </a:r>
            <a:endParaRPr lang="en-US" sz="2000" b="1" dirty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prevents 20 million deaths + generates extra $20 billion/y in next 50 y</a:t>
            </a:r>
            <a:endParaRPr lang="en-US" sz="1900" dirty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additional tax revenue would fall over time </a:t>
            </a:r>
            <a:r>
              <a:rPr lang="en-US" sz="1900" b="1" dirty="0" smtClean="0">
                <a:solidFill>
                  <a:srgbClr val="53565A"/>
                </a:solidFill>
              </a:rPr>
              <a:t>but</a:t>
            </a:r>
            <a:r>
              <a:rPr lang="en-US" sz="1900" dirty="0" smtClean="0">
                <a:solidFill>
                  <a:srgbClr val="53565A"/>
                </a:solidFill>
              </a:rPr>
              <a:t> would be higher than current levels even after 50 </a:t>
            </a:r>
            <a:r>
              <a:rPr lang="en-US" sz="1900" dirty="0">
                <a:solidFill>
                  <a:srgbClr val="53565A"/>
                </a:solidFill>
              </a:rPr>
              <a:t>y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largest share of life-years gained is in bottom income quintile</a:t>
            </a:r>
            <a:endParaRPr lang="en-US" sz="1900" dirty="0">
              <a:solidFill>
                <a:srgbClr val="53565A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807"/>
          <a:stretch/>
        </p:blipFill>
        <p:spPr>
          <a:xfrm>
            <a:off x="5010151" y="3121035"/>
            <a:ext cx="3905249" cy="2974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718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Key messages of report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152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2. Current program of work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Case studies of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9981</TotalTime>
  <Words>704</Words>
  <Application>Microsoft Office PowerPoint</Application>
  <PresentationFormat>On-screen Show (4:3)</PresentationFormat>
  <Paragraphs>120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Health challenges of SDGs era</vt:lpstr>
      <vt:lpstr>PowerPoint Presentation</vt:lpstr>
      <vt:lpstr>PowerPoint Presentation</vt:lpstr>
      <vt:lpstr>On cusp of historical achievement: nearly all countries could converge by 2035</vt:lpstr>
      <vt:lpstr>PowerPoint Presentation</vt:lpstr>
      <vt:lpstr>PowerPoint Presentation</vt:lpstr>
      <vt:lpstr>Convergence has impressive  benefit: cost ratio </vt:lpstr>
      <vt:lpstr>Single greatest opportunity to curb NCDs is tobacco taxation</vt:lpstr>
      <vt:lpstr>We recommend pro-poor pathway to UHC (blue shading)</vt:lpstr>
      <vt:lpstr>PowerPoint Presentation</vt:lpstr>
      <vt:lpstr>PowerPoint Presentation</vt:lpstr>
      <vt:lpstr>New research and analysis on quantifying SDG3</vt:lpstr>
      <vt:lpstr>PowerPoint Presentation</vt:lpstr>
      <vt:lpstr>Thank You  @gyamey @globlhealth2035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Fewer, Sara</cp:lastModifiedBy>
  <cp:revision>382</cp:revision>
  <dcterms:created xsi:type="dcterms:W3CDTF">2013-11-22T21:55:45Z</dcterms:created>
  <dcterms:modified xsi:type="dcterms:W3CDTF">2015-03-16T18:01:56Z</dcterms:modified>
</cp:coreProperties>
</file>