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28" r:id="rId2"/>
    <p:sldId id="372" r:id="rId3"/>
    <p:sldId id="373" r:id="rId4"/>
    <p:sldId id="374" r:id="rId5"/>
    <p:sldId id="325" r:id="rId6"/>
    <p:sldId id="391" r:id="rId7"/>
    <p:sldId id="274" r:id="rId8"/>
    <p:sldId id="301" r:id="rId9"/>
    <p:sldId id="323" r:id="rId10"/>
    <p:sldId id="312" r:id="rId11"/>
    <p:sldId id="376" r:id="rId12"/>
    <p:sldId id="378" r:id="rId13"/>
    <p:sldId id="379" r:id="rId14"/>
    <p:sldId id="380" r:id="rId15"/>
    <p:sldId id="381" r:id="rId16"/>
    <p:sldId id="288" r:id="rId17"/>
    <p:sldId id="423" r:id="rId18"/>
    <p:sldId id="401" r:id="rId19"/>
    <p:sldId id="330" r:id="rId20"/>
    <p:sldId id="292" r:id="rId21"/>
    <p:sldId id="303" r:id="rId22"/>
    <p:sldId id="295" r:id="rId23"/>
    <p:sldId id="357" r:id="rId24"/>
    <p:sldId id="400" r:id="rId25"/>
    <p:sldId id="383" r:id="rId26"/>
    <p:sldId id="384" r:id="rId27"/>
    <p:sldId id="390" r:id="rId28"/>
    <p:sldId id="385" r:id="rId29"/>
    <p:sldId id="386" r:id="rId30"/>
    <p:sldId id="387" r:id="rId31"/>
    <p:sldId id="388" r:id="rId32"/>
    <p:sldId id="425" r:id="rId33"/>
    <p:sldId id="393" r:id="rId34"/>
    <p:sldId id="365" r:id="rId35"/>
    <p:sldId id="366" r:id="rId36"/>
    <p:sldId id="403" r:id="rId37"/>
    <p:sldId id="405" r:id="rId38"/>
    <p:sldId id="407" r:id="rId39"/>
    <p:sldId id="408" r:id="rId40"/>
    <p:sldId id="413" r:id="rId41"/>
    <p:sldId id="414" r:id="rId42"/>
    <p:sldId id="427" r:id="rId43"/>
    <p:sldId id="394" r:id="rId44"/>
    <p:sldId id="337" r:id="rId45"/>
    <p:sldId id="416" r:id="rId46"/>
    <p:sldId id="417" r:id="rId47"/>
    <p:sldId id="419" r:id="rId48"/>
    <p:sldId id="420" r:id="rId49"/>
    <p:sldId id="421" r:id="rId50"/>
    <p:sldId id="396" r:id="rId51"/>
    <p:sldId id="398" r:id="rId52"/>
    <p:sldId id="35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9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5941132358455"/>
          <c:y val="0.0333625730994152"/>
          <c:w val="0.696201724784402"/>
          <c:h val="0.7924994244140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Rwanda</c:v>
                </c:pt>
              </c:strCache>
            </c:strRef>
          </c:tx>
          <c:marker>
            <c:symbol val="circle"/>
            <c:size val="7"/>
          </c:marker>
          <c:dPt>
            <c:idx val="6"/>
            <c:marker>
              <c:symbol val="circle"/>
              <c:size val="9"/>
            </c:marker>
            <c:bubble3D val="0"/>
            <c:spPr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2015 (MDG Target)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156.0</c:v>
                </c:pt>
                <c:pt idx="1">
                  <c:v>275.0</c:v>
                </c:pt>
                <c:pt idx="2">
                  <c:v>183.0</c:v>
                </c:pt>
                <c:pt idx="3">
                  <c:v>108.0</c:v>
                </c:pt>
                <c:pt idx="4">
                  <c:v>60.0</c:v>
                </c:pt>
                <c:pt idx="5">
                  <c:v>54.0</c:v>
                </c:pt>
                <c:pt idx="6">
                  <c:v>52.0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Sub-Saharan Africa</c:v>
                </c:pt>
              </c:strCache>
            </c:strRef>
          </c:tx>
          <c:marker>
            <c:symbol val="circle"/>
            <c:size val="7"/>
          </c:marker>
          <c:dPt>
            <c:idx val="6"/>
            <c:marker>
              <c:symbol val="circle"/>
              <c:size val="9"/>
            </c:marker>
            <c:bubble3D val="0"/>
            <c:spPr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2015 (MDG Target)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178.0</c:v>
                </c:pt>
                <c:pt idx="1">
                  <c:v>170.0</c:v>
                </c:pt>
                <c:pt idx="2">
                  <c:v>154.0</c:v>
                </c:pt>
                <c:pt idx="3">
                  <c:v>133.0</c:v>
                </c:pt>
                <c:pt idx="4">
                  <c:v>112.0</c:v>
                </c:pt>
                <c:pt idx="5">
                  <c:v>109.0</c:v>
                </c:pt>
                <c:pt idx="6">
                  <c:v>59.0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World</c:v>
                </c:pt>
              </c:strCache>
            </c:strRef>
          </c:tx>
          <c:marker>
            <c:symbol val="circle"/>
            <c:size val="7"/>
          </c:marker>
          <c:dPt>
            <c:idx val="6"/>
            <c:marker>
              <c:symbol val="circle"/>
              <c:size val="9"/>
            </c:marker>
            <c:bubble3D val="0"/>
            <c:spPr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2015 (MDG Target)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87.0</c:v>
                </c:pt>
                <c:pt idx="1">
                  <c:v>82.0</c:v>
                </c:pt>
                <c:pt idx="2">
                  <c:v>73.0</c:v>
                </c:pt>
                <c:pt idx="3">
                  <c:v>63.0</c:v>
                </c:pt>
                <c:pt idx="4">
                  <c:v>53.0</c:v>
                </c:pt>
                <c:pt idx="5">
                  <c:v>51.0</c:v>
                </c:pt>
                <c:pt idx="6">
                  <c:v>29.0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408088"/>
        <c:axId val="-2128405000"/>
      </c:lineChart>
      <c:catAx>
        <c:axId val="-212840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128405000"/>
        <c:crosses val="autoZero"/>
        <c:auto val="1"/>
        <c:lblAlgn val="ctr"/>
        <c:lblOffset val="100"/>
        <c:noMultiLvlLbl val="0"/>
      </c:catAx>
      <c:valAx>
        <c:axId val="-21284050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 dirty="0" smtClean="0"/>
                  <a:t>Probability of a child dying by</a:t>
                </a:r>
                <a:r>
                  <a:rPr lang="en-US" sz="1200" baseline="0" dirty="0" smtClean="0"/>
                  <a:t> age 5 per 1,000 live births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21284080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1972253468316"/>
          <c:y val="0.926968273702629"/>
          <c:w val="0.549468241469816"/>
          <c:h val="0.061022450318710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E457C-26A9-4E52-9380-9B25261A862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69F79-AD9A-4793-A986-F7E88C2BC251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GB" sz="2000" b="1" dirty="0" smtClean="0">
              <a:solidFill>
                <a:schemeClr val="accent4"/>
              </a:solidFill>
            </a:rPr>
            <a:t>The World Bank’s World Development Report 1993 </a:t>
          </a:r>
          <a:endParaRPr lang="en-US" sz="2000" b="1" dirty="0">
            <a:solidFill>
              <a:schemeClr val="accent4"/>
            </a:solidFill>
          </a:endParaRPr>
        </a:p>
      </dgm:t>
    </dgm:pt>
    <dgm:pt modelId="{B163C1AF-B7F4-44FC-995B-603236C41A20}" type="parTrans" cxnId="{8410470E-52B5-44F8-825C-95BC6099D513}">
      <dgm:prSet/>
      <dgm:spPr/>
      <dgm:t>
        <a:bodyPr/>
        <a:lstStyle/>
        <a:p>
          <a:endParaRPr lang="en-US" sz="2000"/>
        </a:p>
      </dgm:t>
    </dgm:pt>
    <dgm:pt modelId="{949EC881-49CD-4CB7-92E8-323FA8B00923}" type="sibTrans" cxnId="{8410470E-52B5-44F8-825C-95BC6099D513}">
      <dgm:prSet custT="1"/>
      <dgm:spPr/>
      <dgm:t>
        <a:bodyPr/>
        <a:lstStyle/>
        <a:p>
          <a:endParaRPr lang="en-US" sz="3200" dirty="0"/>
        </a:p>
      </dgm:t>
    </dgm:pt>
    <dgm:pt modelId="{37AEC538-F172-4320-8972-E1871F92908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</a:rPr>
            <a:t>Evidence-based health expenditures are an investment not only in health, but in economic prosperity</a:t>
          </a:r>
          <a:endParaRPr lang="en-US" sz="1800" dirty="0">
            <a:solidFill>
              <a:schemeClr val="tx1"/>
            </a:solidFill>
          </a:endParaRPr>
        </a:p>
      </dgm:t>
    </dgm:pt>
    <dgm:pt modelId="{9BAADF85-0506-4DE2-9C03-5D796476FF43}" type="parTrans" cxnId="{70C549F6-5C4B-4ECA-9E95-79C35E28794D}">
      <dgm:prSet/>
      <dgm:spPr/>
      <dgm:t>
        <a:bodyPr/>
        <a:lstStyle/>
        <a:p>
          <a:endParaRPr lang="en-US" sz="2000"/>
        </a:p>
      </dgm:t>
    </dgm:pt>
    <dgm:pt modelId="{A5CBBC2E-BFB8-4E69-A4EB-5EB1CE5256CE}" type="sibTrans" cxnId="{70C549F6-5C4B-4ECA-9E95-79C35E28794D}">
      <dgm:prSet/>
      <dgm:spPr/>
      <dgm:t>
        <a:bodyPr/>
        <a:lstStyle/>
        <a:p>
          <a:endParaRPr lang="en-US" sz="2000"/>
        </a:p>
      </dgm:t>
    </dgm:pt>
    <dgm:pt modelId="{9E548AC0-688B-44D4-AD28-BE3DB138A4F2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ctr">
            <a:lnSpc>
              <a:spcPct val="90000"/>
            </a:lnSpc>
          </a:pPr>
          <a:r>
            <a:rPr lang="en-US" sz="2000" b="1" i="1" dirty="0" smtClean="0">
              <a:solidFill>
                <a:schemeClr val="accent4"/>
              </a:solidFill>
            </a:rPr>
            <a:t>The Lancet </a:t>
          </a:r>
          <a:r>
            <a:rPr lang="en-US" sz="2000" b="1" dirty="0" smtClean="0">
              <a:solidFill>
                <a:schemeClr val="accent4"/>
              </a:solidFill>
            </a:rPr>
            <a:t>Commission on Investing in Health</a:t>
          </a:r>
          <a:endParaRPr lang="en-US" sz="2000" b="1" dirty="0">
            <a:solidFill>
              <a:schemeClr val="accent4"/>
            </a:solidFill>
          </a:endParaRPr>
        </a:p>
      </dgm:t>
    </dgm:pt>
    <dgm:pt modelId="{C0C9689C-AB89-496E-91B0-2F9B6A404F80}" type="parTrans" cxnId="{AE721F81-0D60-4B71-896D-EFADDE1AB245}">
      <dgm:prSet/>
      <dgm:spPr/>
      <dgm:t>
        <a:bodyPr/>
        <a:lstStyle/>
        <a:p>
          <a:endParaRPr lang="en-US" sz="2000"/>
        </a:p>
      </dgm:t>
    </dgm:pt>
    <dgm:pt modelId="{A6F9352B-2D0C-484E-A130-CE91F73EDF2F}" type="sibTrans" cxnId="{AE721F81-0D60-4B71-896D-EFADDE1AB245}">
      <dgm:prSet/>
      <dgm:spPr/>
      <dgm:t>
        <a:bodyPr/>
        <a:lstStyle/>
        <a:p>
          <a:endParaRPr lang="en-US" sz="2000"/>
        </a:p>
      </dgm:t>
    </dgm:pt>
    <dgm:pt modelId="{C597ED54-B695-405E-B104-6C1FF918C0CB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GB" sz="1800" dirty="0" smtClean="0">
              <a:solidFill>
                <a:schemeClr val="tx1"/>
              </a:solidFill>
            </a:rPr>
            <a:t>Re-examines the case for investing in health</a:t>
          </a:r>
          <a:endParaRPr lang="en-US" sz="1800" dirty="0">
            <a:solidFill>
              <a:schemeClr val="tx1"/>
            </a:solidFill>
          </a:endParaRPr>
        </a:p>
      </dgm:t>
    </dgm:pt>
    <dgm:pt modelId="{010EDA9F-3CAC-4A5E-BCDC-8EA3F11F4792}" type="parTrans" cxnId="{49F9F041-50B8-462F-95D6-9A9226640834}">
      <dgm:prSet/>
      <dgm:spPr/>
      <dgm:t>
        <a:bodyPr/>
        <a:lstStyle/>
        <a:p>
          <a:endParaRPr lang="en-US" sz="2000"/>
        </a:p>
      </dgm:t>
    </dgm:pt>
    <dgm:pt modelId="{11A2AF95-343A-4FB7-8BAC-3FF712050DE8}" type="sibTrans" cxnId="{49F9F041-50B8-462F-95D6-9A9226640834}">
      <dgm:prSet/>
      <dgm:spPr/>
      <dgm:t>
        <a:bodyPr/>
        <a:lstStyle/>
        <a:p>
          <a:endParaRPr lang="en-US" sz="2000"/>
        </a:p>
      </dgm:t>
    </dgm:pt>
    <dgm:pt modelId="{24209919-21A1-449D-AAA5-EF59B39FE072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1800" dirty="0" smtClean="0">
              <a:solidFill>
                <a:schemeClr val="tx1"/>
              </a:solidFill>
            </a:rPr>
            <a:t>Additional resources should be spent on cost-effective interventions to address high-burden diseases</a:t>
          </a:r>
        </a:p>
      </dgm:t>
    </dgm:pt>
    <dgm:pt modelId="{8EFD9E4D-47A5-4956-BC95-8204B95CFBE6}" type="parTrans" cxnId="{421D7808-3458-4EDE-B849-647265F3B303}">
      <dgm:prSet/>
      <dgm:spPr/>
      <dgm:t>
        <a:bodyPr/>
        <a:lstStyle/>
        <a:p>
          <a:endParaRPr lang="en-US" sz="2000"/>
        </a:p>
      </dgm:t>
    </dgm:pt>
    <dgm:pt modelId="{6102F6B9-686B-444E-868B-221518527F98}" type="sibTrans" cxnId="{421D7808-3458-4EDE-B849-647265F3B303}">
      <dgm:prSet/>
      <dgm:spPr/>
      <dgm:t>
        <a:bodyPr/>
        <a:lstStyle/>
        <a:p>
          <a:endParaRPr lang="en-US" sz="2000"/>
        </a:p>
      </dgm:t>
    </dgm:pt>
    <dgm:pt modelId="{6F22DF9E-62E3-45F2-AC46-8263D1A9D384}">
      <dgm:prSet custT="1"/>
      <dgm:spPr>
        <a:solidFill>
          <a:schemeClr val="bg1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GB" sz="1800" dirty="0" smtClean="0">
              <a:solidFill>
                <a:schemeClr val="tx1"/>
              </a:solidFill>
            </a:rPr>
            <a:t>Provides a roadmap to achieving gains in global health through a ‘grand convergence’</a:t>
          </a:r>
        </a:p>
      </dgm:t>
    </dgm:pt>
    <dgm:pt modelId="{C4DF4EFA-C215-4EF5-84FE-AE2EE3173ADF}" type="parTrans" cxnId="{C3B81977-1C86-42E4-A7EA-D484777CF234}">
      <dgm:prSet/>
      <dgm:spPr/>
      <dgm:t>
        <a:bodyPr/>
        <a:lstStyle/>
        <a:p>
          <a:endParaRPr lang="en-US"/>
        </a:p>
      </dgm:t>
    </dgm:pt>
    <dgm:pt modelId="{45CB0B8F-3303-4746-A043-76D31F9928DA}" type="sibTrans" cxnId="{C3B81977-1C86-42E4-A7EA-D484777CF234}">
      <dgm:prSet/>
      <dgm:spPr/>
      <dgm:t>
        <a:bodyPr/>
        <a:lstStyle/>
        <a:p>
          <a:endParaRPr lang="en-US"/>
        </a:p>
      </dgm:t>
    </dgm:pt>
    <dgm:pt modelId="{4EE45B71-C874-416E-82C8-D886C6E246D7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anchor="ctr"/>
        <a:lstStyle/>
        <a:p>
          <a:pPr algn="l">
            <a:lnSpc>
              <a:spcPct val="100000"/>
            </a:lnSpc>
          </a:pPr>
          <a:r>
            <a:rPr lang="en-US" sz="1800" dirty="0" smtClean="0">
              <a:solidFill>
                <a:schemeClr val="tx1"/>
              </a:solidFill>
            </a:rPr>
            <a:t>Proposes a health investment framework for low- and middle-income countries</a:t>
          </a:r>
          <a:endParaRPr lang="en-US" sz="1800" dirty="0">
            <a:solidFill>
              <a:schemeClr val="tx1"/>
            </a:solidFill>
          </a:endParaRPr>
        </a:p>
      </dgm:t>
    </dgm:pt>
    <dgm:pt modelId="{BF61A32D-F556-4CA1-951D-3658B951368C}" type="parTrans" cxnId="{6195AA9D-0C6E-445E-943D-3375F8087B2C}">
      <dgm:prSet/>
      <dgm:spPr/>
      <dgm:t>
        <a:bodyPr/>
        <a:lstStyle/>
        <a:p>
          <a:endParaRPr lang="en-US"/>
        </a:p>
      </dgm:t>
    </dgm:pt>
    <dgm:pt modelId="{E799C249-EC0B-4B9B-A690-491095FF97C3}" type="sibTrans" cxnId="{6195AA9D-0C6E-445E-943D-3375F8087B2C}">
      <dgm:prSet/>
      <dgm:spPr/>
      <dgm:t>
        <a:bodyPr/>
        <a:lstStyle/>
        <a:p>
          <a:endParaRPr lang="en-US"/>
        </a:p>
      </dgm:t>
    </dgm:pt>
    <dgm:pt modelId="{0842C718-406B-4F39-AB70-FB38D77738A9}" type="pres">
      <dgm:prSet presAssocID="{C64E457C-26A9-4E52-9380-9B25261A862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9BD01B-AEAB-4F62-94AE-3CD66788D8F2}" type="pres">
      <dgm:prSet presAssocID="{66B69F79-AD9A-4793-A986-F7E88C2BC251}" presName="node" presStyleLbl="node1" presStyleIdx="0" presStyleCnt="2" custScaleX="116522" custLinFactNeighborY="8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B07A5-73FD-4CEF-8EBB-CF61A92E4297}" type="pres">
      <dgm:prSet presAssocID="{949EC881-49CD-4CB7-92E8-323FA8B00923}" presName="sibTrans" presStyleLbl="sibTrans2D1" presStyleIdx="0" presStyleCnt="1" custScaleX="108309" custScaleY="57541" custLinFactNeighborY="-1137"/>
      <dgm:spPr/>
      <dgm:t>
        <a:bodyPr/>
        <a:lstStyle/>
        <a:p>
          <a:endParaRPr lang="en-US"/>
        </a:p>
      </dgm:t>
    </dgm:pt>
    <dgm:pt modelId="{6A93C92D-EDD4-453D-839C-45F6FA774DE9}" type="pres">
      <dgm:prSet presAssocID="{949EC881-49CD-4CB7-92E8-323FA8B00923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2CE2CA4-45C5-4948-84A6-82A86C309B8E}" type="pres">
      <dgm:prSet presAssocID="{9E548AC0-688B-44D4-AD28-BE3DB138A4F2}" presName="node" presStyleLbl="node1" presStyleIdx="1" presStyleCnt="2" custScaleX="116522" custScaleY="129365" custLinFactNeighborY="-10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59872-FFFD-284A-89F7-C15EB143DF2A}" type="presOf" srcId="{66B69F79-AD9A-4793-A986-F7E88C2BC251}" destId="{D39BD01B-AEAB-4F62-94AE-3CD66788D8F2}" srcOrd="0" destOrd="0" presId="urn:microsoft.com/office/officeart/2005/8/layout/process2"/>
    <dgm:cxn modelId="{421D7808-3458-4EDE-B849-647265F3B303}" srcId="{66B69F79-AD9A-4793-A986-F7E88C2BC251}" destId="{24209919-21A1-449D-AAA5-EF59B39FE072}" srcOrd="1" destOrd="0" parTransId="{8EFD9E4D-47A5-4956-BC95-8204B95CFBE6}" sibTransId="{6102F6B9-686B-444E-868B-221518527F98}"/>
    <dgm:cxn modelId="{F98FE901-FEF9-3847-9061-A56A60436E27}" type="presOf" srcId="{6F22DF9E-62E3-45F2-AC46-8263D1A9D384}" destId="{A2CE2CA4-45C5-4948-84A6-82A86C309B8E}" srcOrd="0" destOrd="3" presId="urn:microsoft.com/office/officeart/2005/8/layout/process2"/>
    <dgm:cxn modelId="{0E083599-752D-1A4D-9F13-978598FE8F44}" type="presOf" srcId="{949EC881-49CD-4CB7-92E8-323FA8B00923}" destId="{F66B07A5-73FD-4CEF-8EBB-CF61A92E4297}" srcOrd="0" destOrd="0" presId="urn:microsoft.com/office/officeart/2005/8/layout/process2"/>
    <dgm:cxn modelId="{8EB4ECB0-9881-8543-BE3F-2D6231558A2D}" type="presOf" srcId="{37AEC538-F172-4320-8972-E1871F92908B}" destId="{D39BD01B-AEAB-4F62-94AE-3CD66788D8F2}" srcOrd="0" destOrd="1" presId="urn:microsoft.com/office/officeart/2005/8/layout/process2"/>
    <dgm:cxn modelId="{C3B81977-1C86-42E4-A7EA-D484777CF234}" srcId="{9E548AC0-688B-44D4-AD28-BE3DB138A4F2}" destId="{6F22DF9E-62E3-45F2-AC46-8263D1A9D384}" srcOrd="2" destOrd="0" parTransId="{C4DF4EFA-C215-4EF5-84FE-AE2EE3173ADF}" sibTransId="{45CB0B8F-3303-4746-A043-76D31F9928DA}"/>
    <dgm:cxn modelId="{6195AA9D-0C6E-445E-943D-3375F8087B2C}" srcId="{9E548AC0-688B-44D4-AD28-BE3DB138A4F2}" destId="{4EE45B71-C874-416E-82C8-D886C6E246D7}" srcOrd="1" destOrd="0" parTransId="{BF61A32D-F556-4CA1-951D-3658B951368C}" sibTransId="{E799C249-EC0B-4B9B-A690-491095FF97C3}"/>
    <dgm:cxn modelId="{66920E9C-93F8-4ADE-AAF1-E27C55BEFB26}" type="presOf" srcId="{4EE45B71-C874-416E-82C8-D886C6E246D7}" destId="{A2CE2CA4-45C5-4948-84A6-82A86C309B8E}" srcOrd="0" destOrd="2" presId="urn:microsoft.com/office/officeart/2005/8/layout/process2"/>
    <dgm:cxn modelId="{ABC33FE3-FD61-6E4A-BB31-FAE089F59597}" type="presOf" srcId="{949EC881-49CD-4CB7-92E8-323FA8B00923}" destId="{6A93C92D-EDD4-453D-839C-45F6FA774DE9}" srcOrd="1" destOrd="0" presId="urn:microsoft.com/office/officeart/2005/8/layout/process2"/>
    <dgm:cxn modelId="{E274EACF-0582-D946-B9B2-90C8F2A6AB93}" type="presOf" srcId="{C597ED54-B695-405E-B104-6C1FF918C0CB}" destId="{A2CE2CA4-45C5-4948-84A6-82A86C309B8E}" srcOrd="0" destOrd="1" presId="urn:microsoft.com/office/officeart/2005/8/layout/process2"/>
    <dgm:cxn modelId="{A274DE12-E8EF-0448-8CE1-E241BDF08ACC}" type="presOf" srcId="{C64E457C-26A9-4E52-9380-9B25261A8627}" destId="{0842C718-406B-4F39-AB70-FB38D77738A9}" srcOrd="0" destOrd="0" presId="urn:microsoft.com/office/officeart/2005/8/layout/process2"/>
    <dgm:cxn modelId="{AE721F81-0D60-4B71-896D-EFADDE1AB245}" srcId="{C64E457C-26A9-4E52-9380-9B25261A8627}" destId="{9E548AC0-688B-44D4-AD28-BE3DB138A4F2}" srcOrd="1" destOrd="0" parTransId="{C0C9689C-AB89-496E-91B0-2F9B6A404F80}" sibTransId="{A6F9352B-2D0C-484E-A130-CE91F73EDF2F}"/>
    <dgm:cxn modelId="{70C549F6-5C4B-4ECA-9E95-79C35E28794D}" srcId="{66B69F79-AD9A-4793-A986-F7E88C2BC251}" destId="{37AEC538-F172-4320-8972-E1871F92908B}" srcOrd="0" destOrd="0" parTransId="{9BAADF85-0506-4DE2-9C03-5D796476FF43}" sibTransId="{A5CBBC2E-BFB8-4E69-A4EB-5EB1CE5256CE}"/>
    <dgm:cxn modelId="{49F9F041-50B8-462F-95D6-9A9226640834}" srcId="{9E548AC0-688B-44D4-AD28-BE3DB138A4F2}" destId="{C597ED54-B695-405E-B104-6C1FF918C0CB}" srcOrd="0" destOrd="0" parTransId="{010EDA9F-3CAC-4A5E-BCDC-8EA3F11F4792}" sibTransId="{11A2AF95-343A-4FB7-8BAC-3FF712050DE8}"/>
    <dgm:cxn modelId="{8410470E-52B5-44F8-825C-95BC6099D513}" srcId="{C64E457C-26A9-4E52-9380-9B25261A8627}" destId="{66B69F79-AD9A-4793-A986-F7E88C2BC251}" srcOrd="0" destOrd="0" parTransId="{B163C1AF-B7F4-44FC-995B-603236C41A20}" sibTransId="{949EC881-49CD-4CB7-92E8-323FA8B00923}"/>
    <dgm:cxn modelId="{0C9C1C2B-8708-2045-8210-DE55E0F39B80}" type="presOf" srcId="{24209919-21A1-449D-AAA5-EF59B39FE072}" destId="{D39BD01B-AEAB-4F62-94AE-3CD66788D8F2}" srcOrd="0" destOrd="2" presId="urn:microsoft.com/office/officeart/2005/8/layout/process2"/>
    <dgm:cxn modelId="{73EC73A2-C1B6-EB46-8634-5C0ADB3C0EED}" type="presOf" srcId="{9E548AC0-688B-44D4-AD28-BE3DB138A4F2}" destId="{A2CE2CA4-45C5-4948-84A6-82A86C309B8E}" srcOrd="0" destOrd="0" presId="urn:microsoft.com/office/officeart/2005/8/layout/process2"/>
    <dgm:cxn modelId="{D1B1F3C6-CE47-E146-AEAC-518D57AC0E47}" type="presParOf" srcId="{0842C718-406B-4F39-AB70-FB38D77738A9}" destId="{D39BD01B-AEAB-4F62-94AE-3CD66788D8F2}" srcOrd="0" destOrd="0" presId="urn:microsoft.com/office/officeart/2005/8/layout/process2"/>
    <dgm:cxn modelId="{8B4A295A-EDC5-014B-8BB6-6E867966E9E5}" type="presParOf" srcId="{0842C718-406B-4F39-AB70-FB38D77738A9}" destId="{F66B07A5-73FD-4CEF-8EBB-CF61A92E4297}" srcOrd="1" destOrd="0" presId="urn:microsoft.com/office/officeart/2005/8/layout/process2"/>
    <dgm:cxn modelId="{1D386D6A-B914-BE43-9556-6A18C60E6298}" type="presParOf" srcId="{F66B07A5-73FD-4CEF-8EBB-CF61A92E4297}" destId="{6A93C92D-EDD4-453D-839C-45F6FA774DE9}" srcOrd="0" destOrd="0" presId="urn:microsoft.com/office/officeart/2005/8/layout/process2"/>
    <dgm:cxn modelId="{C350BEB6-3ABC-F248-B301-9F7281732E21}" type="presParOf" srcId="{0842C718-406B-4F39-AB70-FB38D77738A9}" destId="{A2CE2CA4-45C5-4948-84A6-82A86C309B8E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B300CA-E619-4BDE-81C0-E002873EFBAD}" type="doc">
      <dgm:prSet loTypeId="urn:microsoft.com/office/officeart/2005/8/layout/process1" loCatId="" qsTypeId="urn:microsoft.com/office/officeart/2005/8/quickstyle/simple1" qsCatId="simple" csTypeId="urn:microsoft.com/office/officeart/2005/8/colors/accent0_1" csCatId="mainScheme" phldr="1"/>
      <dgm:spPr/>
    </dgm:pt>
    <dgm:pt modelId="{5DFD1958-A5A3-44CF-B948-1E461C27CEBF}">
      <dgm:prSet phldrT="[Text]" custT="1"/>
      <dgm:spPr>
        <a:ln>
          <a:solidFill>
            <a:schemeClr val="accent1"/>
          </a:solidFill>
        </a:ln>
      </dgm:spPr>
      <dgm:t>
        <a:bodyPr anchor="ctr"/>
        <a:lstStyle/>
        <a:p>
          <a:pPr algn="ctr"/>
          <a:r>
            <a:rPr lang="en-US" sz="1800" b="1" i="0" dirty="0" smtClean="0">
              <a:solidFill>
                <a:schemeClr val="accent4"/>
              </a:solidFill>
            </a:rPr>
            <a:t>Diverse group of middle-income countries showed the way</a:t>
          </a:r>
        </a:p>
        <a:p>
          <a:pPr algn="ctr"/>
          <a:r>
            <a:rPr lang="en-US" sz="1800" b="0" i="0" dirty="0" smtClean="0"/>
            <a:t>Previously had high death rates</a:t>
          </a:r>
        </a:p>
        <a:p>
          <a:pPr algn="ctr"/>
          <a:r>
            <a:rPr lang="en-US" sz="1800" b="0" i="0" dirty="0" smtClean="0"/>
            <a:t>Low- or lower middle-income in 1991</a:t>
          </a:r>
        </a:p>
        <a:p>
          <a:pPr algn="ctr"/>
          <a:r>
            <a:rPr lang="en-US" sz="1800" b="0" i="0" dirty="0" smtClean="0"/>
            <a:t>Achieved high level of health status by 2011 largely because of scale-up of health sector interventions</a:t>
          </a:r>
          <a:endParaRPr lang="en-US" sz="1800" b="0" i="0" dirty="0"/>
        </a:p>
      </dgm:t>
    </dgm:pt>
    <dgm:pt modelId="{F9721923-872A-4478-AA82-14CB83F67784}" type="parTrans" cxnId="{59EDD595-571D-4BDB-A620-0AB7766DE059}">
      <dgm:prSet/>
      <dgm:spPr/>
      <dgm:t>
        <a:bodyPr/>
        <a:lstStyle/>
        <a:p>
          <a:endParaRPr lang="en-US" sz="1000" b="0" i="0"/>
        </a:p>
      </dgm:t>
    </dgm:pt>
    <dgm:pt modelId="{9D10E0AD-A033-4119-A8D8-7AC769E8AF3F}" type="sibTrans" cxnId="{59EDD595-571D-4BDB-A620-0AB7766DE059}">
      <dgm:prSet custT="1"/>
      <dgm:spPr/>
      <dgm:t>
        <a:bodyPr/>
        <a:lstStyle/>
        <a:p>
          <a:endParaRPr lang="en-US" sz="1000" b="0" i="0"/>
        </a:p>
      </dgm:t>
    </dgm:pt>
    <dgm:pt modelId="{DE2F3C1F-0484-4C37-8F9D-27E614C456C2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b="1" i="0" dirty="0" smtClean="0">
              <a:solidFill>
                <a:srgbClr val="EE3124"/>
              </a:solidFill>
            </a:rPr>
            <a:t>“4C Countries”</a:t>
          </a:r>
        </a:p>
        <a:p>
          <a:r>
            <a:rPr lang="en-US" sz="1800" b="0" i="0" dirty="0" smtClean="0"/>
            <a:t>Costa Rica, Cuba, Chile, China</a:t>
          </a:r>
          <a:endParaRPr lang="en-US" sz="1800" b="0" i="0" dirty="0"/>
        </a:p>
      </dgm:t>
    </dgm:pt>
    <dgm:pt modelId="{3E9715FA-A859-4C35-8703-E246BE2298AF}" type="parTrans" cxnId="{7159BBE7-C0A5-4AF0-A7EC-0748F3979641}">
      <dgm:prSet/>
      <dgm:spPr/>
      <dgm:t>
        <a:bodyPr/>
        <a:lstStyle/>
        <a:p>
          <a:endParaRPr lang="en-US" sz="1000"/>
        </a:p>
      </dgm:t>
    </dgm:pt>
    <dgm:pt modelId="{14919359-872F-4E79-885F-36C0C58A681E}" type="sibTrans" cxnId="{7159BBE7-C0A5-4AF0-A7EC-0748F3979641}">
      <dgm:prSet/>
      <dgm:spPr/>
      <dgm:t>
        <a:bodyPr/>
        <a:lstStyle/>
        <a:p>
          <a:endParaRPr lang="en-US" sz="1000"/>
        </a:p>
      </dgm:t>
    </dgm:pt>
    <dgm:pt modelId="{6960DD60-B7DF-4BC3-B2A4-8CB656097EA6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US" sz="1800" b="0" i="0" dirty="0" smtClean="0">
              <a:solidFill>
                <a:srgbClr val="53565A"/>
              </a:solidFill>
            </a:rPr>
            <a:t>We show that nearly </a:t>
          </a:r>
          <a:r>
            <a:rPr lang="en-US" sz="1800" b="1" i="0" dirty="0" smtClean="0">
              <a:solidFill>
                <a:schemeClr val="accent4"/>
              </a:solidFill>
            </a:rPr>
            <a:t>all</a:t>
          </a:r>
          <a:r>
            <a:rPr lang="en-US" sz="1800" b="0" i="0" dirty="0" smtClean="0">
              <a:solidFill>
                <a:srgbClr val="53565A"/>
              </a:solidFill>
            </a:rPr>
            <a:t> </a:t>
          </a:r>
          <a:r>
            <a:rPr lang="en-US" sz="1800" b="1" i="0" dirty="0" smtClean="0">
              <a:solidFill>
                <a:srgbClr val="EE3124"/>
              </a:solidFill>
            </a:rPr>
            <a:t>countries could reach the same health status </a:t>
          </a:r>
          <a:r>
            <a:rPr lang="en-US" sz="1800" b="0" i="0" dirty="0" smtClean="0">
              <a:solidFill>
                <a:schemeClr val="tx1"/>
              </a:solidFill>
            </a:rPr>
            <a:t>by 2035</a:t>
          </a:r>
          <a:endParaRPr lang="en-US" sz="1800" b="0" i="0" dirty="0">
            <a:solidFill>
              <a:schemeClr val="tx1"/>
            </a:solidFill>
          </a:endParaRPr>
        </a:p>
      </dgm:t>
    </dgm:pt>
    <dgm:pt modelId="{F241C71A-F7F2-4B72-A51B-4A4E94C259DA}" type="parTrans" cxnId="{9CA76A8D-C62F-4CD4-B6A3-7A94D498750E}">
      <dgm:prSet/>
      <dgm:spPr/>
      <dgm:t>
        <a:bodyPr/>
        <a:lstStyle/>
        <a:p>
          <a:endParaRPr lang="en-US" sz="1000"/>
        </a:p>
      </dgm:t>
    </dgm:pt>
    <dgm:pt modelId="{0BA9A650-8FF1-44F9-AD4E-CA40C2B2BB1B}" type="sibTrans" cxnId="{9CA76A8D-C62F-4CD4-B6A3-7A94D498750E}">
      <dgm:prSet/>
      <dgm:spPr/>
      <dgm:t>
        <a:bodyPr/>
        <a:lstStyle/>
        <a:p>
          <a:endParaRPr lang="en-US" sz="1000"/>
        </a:p>
      </dgm:t>
    </dgm:pt>
    <dgm:pt modelId="{22F60184-336C-0844-81B6-8CDCC878C5FF}" type="pres">
      <dgm:prSet presAssocID="{FAB300CA-E619-4BDE-81C0-E002873EFBAD}" presName="Name0" presStyleCnt="0">
        <dgm:presLayoutVars>
          <dgm:dir/>
          <dgm:resizeHandles val="exact"/>
        </dgm:presLayoutVars>
      </dgm:prSet>
      <dgm:spPr/>
    </dgm:pt>
    <dgm:pt modelId="{11390A00-E09E-C845-9F29-7E131AF938F2}" type="pres">
      <dgm:prSet presAssocID="{5DFD1958-A5A3-44CF-B948-1E461C27CE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C8835C-4C75-B546-8F01-6A6D2D8B6440}" type="pres">
      <dgm:prSet presAssocID="{9D10E0AD-A033-4119-A8D8-7AC769E8AF3F}" presName="sibTrans" presStyleLbl="sibTrans2D1" presStyleIdx="0" presStyleCnt="2"/>
      <dgm:spPr/>
      <dgm:t>
        <a:bodyPr/>
        <a:lstStyle/>
        <a:p>
          <a:endParaRPr lang="en-GB"/>
        </a:p>
      </dgm:t>
    </dgm:pt>
    <dgm:pt modelId="{1FE60702-E591-7C46-9213-7D5A323CAB0C}" type="pres">
      <dgm:prSet presAssocID="{9D10E0AD-A033-4119-A8D8-7AC769E8AF3F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2D235E28-6649-E449-9B91-F8F4AD43AD78}" type="pres">
      <dgm:prSet presAssocID="{DE2F3C1F-0484-4C37-8F9D-27E614C456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460D5E-2B73-4244-ACFB-2759CD33AEEB}" type="pres">
      <dgm:prSet presAssocID="{14919359-872F-4E79-885F-36C0C58A681E}" presName="sibTrans" presStyleLbl="sibTrans2D1" presStyleIdx="1" presStyleCnt="2"/>
      <dgm:spPr/>
      <dgm:t>
        <a:bodyPr/>
        <a:lstStyle/>
        <a:p>
          <a:endParaRPr lang="en-GB"/>
        </a:p>
      </dgm:t>
    </dgm:pt>
    <dgm:pt modelId="{81522811-90CB-6443-A8C5-46B817912D73}" type="pres">
      <dgm:prSet presAssocID="{14919359-872F-4E79-885F-36C0C58A681E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E13A8EBE-E86F-2C41-B273-320AD70BC466}" type="pres">
      <dgm:prSet presAssocID="{6960DD60-B7DF-4BC3-B2A4-8CB656097E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030399-38BC-45A3-A031-4F5C348A44CC}" type="presOf" srcId="{5DFD1958-A5A3-44CF-B948-1E461C27CEBF}" destId="{11390A00-E09E-C845-9F29-7E131AF938F2}" srcOrd="0" destOrd="0" presId="urn:microsoft.com/office/officeart/2005/8/layout/process1"/>
    <dgm:cxn modelId="{71AD0D97-3791-40A8-9171-B6AB4413EF0E}" type="presOf" srcId="{FAB300CA-E619-4BDE-81C0-E002873EFBAD}" destId="{22F60184-336C-0844-81B6-8CDCC878C5FF}" srcOrd="0" destOrd="0" presId="urn:microsoft.com/office/officeart/2005/8/layout/process1"/>
    <dgm:cxn modelId="{3FF5D2C0-9CEE-4D6E-868A-44D0ED19CD94}" type="presOf" srcId="{6960DD60-B7DF-4BC3-B2A4-8CB656097EA6}" destId="{E13A8EBE-E86F-2C41-B273-320AD70BC466}" srcOrd="0" destOrd="0" presId="urn:microsoft.com/office/officeart/2005/8/layout/process1"/>
    <dgm:cxn modelId="{59EDD595-571D-4BDB-A620-0AB7766DE059}" srcId="{FAB300CA-E619-4BDE-81C0-E002873EFBAD}" destId="{5DFD1958-A5A3-44CF-B948-1E461C27CEBF}" srcOrd="0" destOrd="0" parTransId="{F9721923-872A-4478-AA82-14CB83F67784}" sibTransId="{9D10E0AD-A033-4119-A8D8-7AC769E8AF3F}"/>
    <dgm:cxn modelId="{9CA76A8D-C62F-4CD4-B6A3-7A94D498750E}" srcId="{FAB300CA-E619-4BDE-81C0-E002873EFBAD}" destId="{6960DD60-B7DF-4BC3-B2A4-8CB656097EA6}" srcOrd="2" destOrd="0" parTransId="{F241C71A-F7F2-4B72-A51B-4A4E94C259DA}" sibTransId="{0BA9A650-8FF1-44F9-AD4E-CA40C2B2BB1B}"/>
    <dgm:cxn modelId="{ED20BC2E-5DAF-448E-8AB3-35223F701FDB}" type="presOf" srcId="{14919359-872F-4E79-885F-36C0C58A681E}" destId="{81522811-90CB-6443-A8C5-46B817912D73}" srcOrd="1" destOrd="0" presId="urn:microsoft.com/office/officeart/2005/8/layout/process1"/>
    <dgm:cxn modelId="{518BE8A0-BA62-45C2-9132-75EC355FBCED}" type="presOf" srcId="{9D10E0AD-A033-4119-A8D8-7AC769E8AF3F}" destId="{6FC8835C-4C75-B546-8F01-6A6D2D8B6440}" srcOrd="0" destOrd="0" presId="urn:microsoft.com/office/officeart/2005/8/layout/process1"/>
    <dgm:cxn modelId="{CAD88F29-8417-40EB-A25A-F66B0B7F76EE}" type="presOf" srcId="{DE2F3C1F-0484-4C37-8F9D-27E614C456C2}" destId="{2D235E28-6649-E449-9B91-F8F4AD43AD78}" srcOrd="0" destOrd="0" presId="urn:microsoft.com/office/officeart/2005/8/layout/process1"/>
    <dgm:cxn modelId="{7159BBE7-C0A5-4AF0-A7EC-0748F3979641}" srcId="{FAB300CA-E619-4BDE-81C0-E002873EFBAD}" destId="{DE2F3C1F-0484-4C37-8F9D-27E614C456C2}" srcOrd="1" destOrd="0" parTransId="{3E9715FA-A859-4C35-8703-E246BE2298AF}" sibTransId="{14919359-872F-4E79-885F-36C0C58A681E}"/>
    <dgm:cxn modelId="{4C1E3011-B280-47B4-9D8A-1D5CD8702DAC}" type="presOf" srcId="{9D10E0AD-A033-4119-A8D8-7AC769E8AF3F}" destId="{1FE60702-E591-7C46-9213-7D5A323CAB0C}" srcOrd="1" destOrd="0" presId="urn:microsoft.com/office/officeart/2005/8/layout/process1"/>
    <dgm:cxn modelId="{9EA23AED-A26D-43E3-A3D6-4551B358B35A}" type="presOf" srcId="{14919359-872F-4E79-885F-36C0C58A681E}" destId="{02460D5E-2B73-4244-ACFB-2759CD33AEEB}" srcOrd="0" destOrd="0" presId="urn:microsoft.com/office/officeart/2005/8/layout/process1"/>
    <dgm:cxn modelId="{A16073D6-4C10-415F-9B52-281056EEBDB8}" type="presParOf" srcId="{22F60184-336C-0844-81B6-8CDCC878C5FF}" destId="{11390A00-E09E-C845-9F29-7E131AF938F2}" srcOrd="0" destOrd="0" presId="urn:microsoft.com/office/officeart/2005/8/layout/process1"/>
    <dgm:cxn modelId="{34DAFE79-6ECC-4C9D-8589-96529EA97E15}" type="presParOf" srcId="{22F60184-336C-0844-81B6-8CDCC878C5FF}" destId="{6FC8835C-4C75-B546-8F01-6A6D2D8B6440}" srcOrd="1" destOrd="0" presId="urn:microsoft.com/office/officeart/2005/8/layout/process1"/>
    <dgm:cxn modelId="{0E76A772-5FF6-4B5F-BB13-3A7A260FE214}" type="presParOf" srcId="{6FC8835C-4C75-B546-8F01-6A6D2D8B6440}" destId="{1FE60702-E591-7C46-9213-7D5A323CAB0C}" srcOrd="0" destOrd="0" presId="urn:microsoft.com/office/officeart/2005/8/layout/process1"/>
    <dgm:cxn modelId="{A75AFFE7-63FB-4373-88DE-28C1BF289E97}" type="presParOf" srcId="{22F60184-336C-0844-81B6-8CDCC878C5FF}" destId="{2D235E28-6649-E449-9B91-F8F4AD43AD78}" srcOrd="2" destOrd="0" presId="urn:microsoft.com/office/officeart/2005/8/layout/process1"/>
    <dgm:cxn modelId="{AED6477D-F606-4A63-A11F-6018095D5F32}" type="presParOf" srcId="{22F60184-336C-0844-81B6-8CDCC878C5FF}" destId="{02460D5E-2B73-4244-ACFB-2759CD33AEEB}" srcOrd="3" destOrd="0" presId="urn:microsoft.com/office/officeart/2005/8/layout/process1"/>
    <dgm:cxn modelId="{6868E843-53AA-481F-8A33-AF413CB4F306}" type="presParOf" srcId="{02460D5E-2B73-4244-ACFB-2759CD33AEEB}" destId="{81522811-90CB-6443-A8C5-46B817912D73}" srcOrd="0" destOrd="0" presId="urn:microsoft.com/office/officeart/2005/8/layout/process1"/>
    <dgm:cxn modelId="{3CE1F93C-5D24-42E2-8465-4884CB1F07E4}" type="presParOf" srcId="{22F60184-336C-0844-81B6-8CDCC878C5FF}" destId="{E13A8EBE-E86F-2C41-B273-320AD70BC46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F16BB14-E6C6-4B63-A4E5-78A35979B168}" type="presOf" srcId="{D732FC02-D7F9-4CC5-AC39-3A4F660EE725}" destId="{5682F414-7DA1-4114-BECF-A716AAD9D1E3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C24E6F0A-6C61-40FF-9597-3E1AD55542A1}" type="presOf" srcId="{E445964F-A977-4091-B69D-E716B5D305E0}" destId="{F64CC571-8C1E-481F-8EB1-ABDD56094A4F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BB92F1B7-FE82-4D85-85B6-E4C56A564FD1}" type="presOf" srcId="{330AE417-7D16-4631-8F47-4475D4413CB8}" destId="{EBA33CE1-7310-4C34-81CE-39B72A9F0351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6A77B88E-2B46-47D5-841F-2973A1B65EEE}" type="presOf" srcId="{BB335C78-CEBE-4D32-B641-C1EAD2974A38}" destId="{98893A94-5A83-4209-8BCD-9E787EFAA782}" srcOrd="0" destOrd="0" presId="urn:microsoft.com/office/officeart/2005/8/layout/default"/>
    <dgm:cxn modelId="{306994E4-7086-4406-9CEB-2BADF61E7A02}" type="presOf" srcId="{5712372B-076D-4931-8C54-1569E1237C79}" destId="{CD2A28B2-7740-4E04-A010-836660C16134}" srcOrd="0" destOrd="0" presId="urn:microsoft.com/office/officeart/2005/8/layout/default"/>
    <dgm:cxn modelId="{9FBA41B4-482F-4A91-A71D-369920D4ACD4}" type="presParOf" srcId="{CD2A28B2-7740-4E04-A010-836660C16134}" destId="{5682F414-7DA1-4114-BECF-A716AAD9D1E3}" srcOrd="0" destOrd="0" presId="urn:microsoft.com/office/officeart/2005/8/layout/default"/>
    <dgm:cxn modelId="{A9548186-95A3-436B-92CC-DA25FF4B1994}" type="presParOf" srcId="{CD2A28B2-7740-4E04-A010-836660C16134}" destId="{5BC808D0-75F3-4830-BA84-80149301DF1F}" srcOrd="1" destOrd="0" presId="urn:microsoft.com/office/officeart/2005/8/layout/default"/>
    <dgm:cxn modelId="{9036A6AF-DC8D-4923-B4EA-35002748919E}" type="presParOf" srcId="{CD2A28B2-7740-4E04-A010-836660C16134}" destId="{98893A94-5A83-4209-8BCD-9E787EFAA782}" srcOrd="2" destOrd="0" presId="urn:microsoft.com/office/officeart/2005/8/layout/default"/>
    <dgm:cxn modelId="{44DE756F-1370-46D4-A819-B6DF305F0AEA}" type="presParOf" srcId="{CD2A28B2-7740-4E04-A010-836660C16134}" destId="{86E7DC3D-6CB2-4CE5-B8CF-B3B70679810A}" srcOrd="3" destOrd="0" presId="urn:microsoft.com/office/officeart/2005/8/layout/default"/>
    <dgm:cxn modelId="{D4692CBF-E93A-4973-9F4D-064058BE1EB8}" type="presParOf" srcId="{CD2A28B2-7740-4E04-A010-836660C16134}" destId="{F64CC571-8C1E-481F-8EB1-ABDD56094A4F}" srcOrd="4" destOrd="0" presId="urn:microsoft.com/office/officeart/2005/8/layout/default"/>
    <dgm:cxn modelId="{AAAF22E5-E869-491F-8086-5DB46DA1C7D9}" type="presParOf" srcId="{CD2A28B2-7740-4E04-A010-836660C16134}" destId="{ADF334E5-B414-4725-9CE2-8E4EBD8867B3}" srcOrd="5" destOrd="0" presId="urn:microsoft.com/office/officeart/2005/8/layout/default"/>
    <dgm:cxn modelId="{3DEF4805-D9FC-4292-AD30-A79262C7BAB1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1270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0A74190-6CC3-4EA8-9CA4-1D8425AFC4A1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2F4ADC73-F5C8-4F70-8EC6-7F8330C2369A}" type="presOf" srcId="{BB335C78-CEBE-4D32-B641-C1EAD2974A38}" destId="{98893A94-5A83-4209-8BCD-9E787EFAA782}" srcOrd="0" destOrd="0" presId="urn:microsoft.com/office/officeart/2005/8/layout/default"/>
    <dgm:cxn modelId="{A7007E35-9ADE-421E-82E5-2DE233F939EB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BCFA885A-A274-413C-9D7F-31849C91E897}" type="presOf" srcId="{5712372B-076D-4931-8C54-1569E1237C79}" destId="{CD2A28B2-7740-4E04-A010-836660C16134}" srcOrd="0" destOrd="0" presId="urn:microsoft.com/office/officeart/2005/8/layout/default"/>
    <dgm:cxn modelId="{E93F0721-77A9-4023-B42C-45C3128C7C95}" type="presOf" srcId="{330AE417-7D16-4631-8F47-4475D4413CB8}" destId="{EBA33CE1-7310-4C34-81CE-39B72A9F0351}" srcOrd="0" destOrd="0" presId="urn:microsoft.com/office/officeart/2005/8/layout/default"/>
    <dgm:cxn modelId="{A3483026-A053-4D6F-9E0F-048191F2BE0A}" type="presParOf" srcId="{CD2A28B2-7740-4E04-A010-836660C16134}" destId="{5682F414-7DA1-4114-BECF-A716AAD9D1E3}" srcOrd="0" destOrd="0" presId="urn:microsoft.com/office/officeart/2005/8/layout/default"/>
    <dgm:cxn modelId="{9D0FEF10-CCC9-45D0-AED2-5002395432BC}" type="presParOf" srcId="{CD2A28B2-7740-4E04-A010-836660C16134}" destId="{5BC808D0-75F3-4830-BA84-80149301DF1F}" srcOrd="1" destOrd="0" presId="urn:microsoft.com/office/officeart/2005/8/layout/default"/>
    <dgm:cxn modelId="{9A0869A8-2AA1-4C77-8274-92224F093BFD}" type="presParOf" srcId="{CD2A28B2-7740-4E04-A010-836660C16134}" destId="{98893A94-5A83-4209-8BCD-9E787EFAA782}" srcOrd="2" destOrd="0" presId="urn:microsoft.com/office/officeart/2005/8/layout/default"/>
    <dgm:cxn modelId="{66E61764-5548-4067-AA34-A7CB985F11CD}" type="presParOf" srcId="{CD2A28B2-7740-4E04-A010-836660C16134}" destId="{86E7DC3D-6CB2-4CE5-B8CF-B3B70679810A}" srcOrd="3" destOrd="0" presId="urn:microsoft.com/office/officeart/2005/8/layout/default"/>
    <dgm:cxn modelId="{4CA3CC16-D7C2-4A8F-A716-84C02D7F64CF}" type="presParOf" srcId="{CD2A28B2-7740-4E04-A010-836660C16134}" destId="{F64CC571-8C1E-481F-8EB1-ABDD56094A4F}" srcOrd="4" destOrd="0" presId="urn:microsoft.com/office/officeart/2005/8/layout/default"/>
    <dgm:cxn modelId="{1FAD7850-3BCC-4176-A405-D95D29608E7D}" type="presParOf" srcId="{CD2A28B2-7740-4E04-A010-836660C16134}" destId="{ADF334E5-B414-4725-9CE2-8E4EBD8867B3}" srcOrd="5" destOrd="0" presId="urn:microsoft.com/office/officeart/2005/8/layout/default"/>
    <dgm:cxn modelId="{965FE755-8848-4346-93D7-3215BC1ABBD5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FCECF1-6709-4E4E-A6E6-B8236A45DDE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2" csCatId="accent3" phldr="1"/>
      <dgm:spPr/>
    </dgm:pt>
    <dgm:pt modelId="{FCA9B049-668C-43FC-8FD9-EB1D030A5576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income growth</a:t>
          </a:r>
          <a:endParaRPr lang="en-US" sz="2000" dirty="0">
            <a:solidFill>
              <a:schemeClr val="tx1"/>
            </a:solidFill>
          </a:endParaRPr>
        </a:p>
      </dgm:t>
    </dgm:pt>
    <dgm:pt modelId="{6FFD9D15-6EEB-4ABA-9248-1D05414735CC}" type="parTrans" cxnId="{69FC1B55-ACD7-4C49-BE6B-3FC08316F507}">
      <dgm:prSet/>
      <dgm:spPr/>
      <dgm:t>
        <a:bodyPr/>
        <a:lstStyle/>
        <a:p>
          <a:endParaRPr lang="en-US"/>
        </a:p>
      </dgm:t>
    </dgm:pt>
    <dgm:pt modelId="{0F8B5521-911D-4025-862A-6000213510D2}" type="sibTrans" cxnId="{69FC1B55-ACD7-4C49-BE6B-3FC08316F507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44407F99-2100-4E2D-95B3-76E5EAF045E1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dirty="0">
            <a:solidFill>
              <a:schemeClr val="tx1"/>
            </a:solidFill>
          </a:endParaRPr>
        </a:p>
      </dgm:t>
    </dgm:pt>
    <dgm:pt modelId="{AF06F58E-3AA8-4D98-B95C-1C029F276B66}" type="parTrans" cxnId="{22403793-9A37-4BD6-A409-2F3E77069C36}">
      <dgm:prSet/>
      <dgm:spPr/>
      <dgm:t>
        <a:bodyPr/>
        <a:lstStyle/>
        <a:p>
          <a:endParaRPr lang="en-US"/>
        </a:p>
      </dgm:t>
    </dgm:pt>
    <dgm:pt modelId="{5468DA87-E24D-469D-9716-A979BA105C93}" type="sibTrans" cxnId="{22403793-9A37-4BD6-A409-2F3E77069C36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1D844B22-C02F-469F-949C-E6E685D57720}">
      <dgm:prSet phldrT="[Text]" custT="1"/>
      <dgm:spPr>
        <a:solidFill>
          <a:schemeClr val="bg1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change in country's </a:t>
          </a:r>
          <a:r>
            <a:rPr lang="en-US" sz="2000" b="1" dirty="0" smtClean="0">
              <a:solidFill>
                <a:schemeClr val="tx1"/>
              </a:solidFill>
            </a:rPr>
            <a:t>full income </a:t>
          </a:r>
          <a:r>
            <a:rPr lang="en-US" sz="2000" dirty="0" smtClean="0">
              <a:solidFill>
                <a:schemeClr val="tx1"/>
              </a:solidFill>
            </a:rPr>
            <a:t>over a time period</a:t>
          </a:r>
          <a:endParaRPr lang="en-US" sz="2000" dirty="0">
            <a:solidFill>
              <a:schemeClr val="tx1"/>
            </a:solidFill>
          </a:endParaRPr>
        </a:p>
      </dgm:t>
    </dgm:pt>
    <dgm:pt modelId="{4B0BE510-0538-4D5B-8DBF-3E1E50BB7AF5}" type="parTrans" cxnId="{C15B2D27-84EB-41F6-8FA8-43E533062741}">
      <dgm:prSet/>
      <dgm:spPr/>
      <dgm:t>
        <a:bodyPr/>
        <a:lstStyle/>
        <a:p>
          <a:endParaRPr lang="en-US"/>
        </a:p>
      </dgm:t>
    </dgm:pt>
    <dgm:pt modelId="{D6689E73-C481-4D09-A4E4-7541CC7A86A4}" type="sibTrans" cxnId="{C15B2D27-84EB-41F6-8FA8-43E533062741}">
      <dgm:prSet/>
      <dgm:spPr/>
      <dgm:t>
        <a:bodyPr/>
        <a:lstStyle/>
        <a:p>
          <a:endParaRPr lang="en-US"/>
        </a:p>
      </dgm:t>
    </dgm:pt>
    <dgm:pt modelId="{B5CFB1D7-CAE7-49BF-A47F-CCA2A2F34B9E}" type="pres">
      <dgm:prSet presAssocID="{6BFCECF1-6709-4E4E-A6E6-B8236A45DDE6}" presName="linearFlow" presStyleCnt="0">
        <dgm:presLayoutVars>
          <dgm:dir/>
          <dgm:resizeHandles val="exact"/>
        </dgm:presLayoutVars>
      </dgm:prSet>
      <dgm:spPr/>
    </dgm:pt>
    <dgm:pt modelId="{BA979EE4-1112-45C1-A6CB-FA42E2378C3C}" type="pres">
      <dgm:prSet presAssocID="{FCA9B049-668C-43FC-8FD9-EB1D030A55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BE923-4399-4A9B-AC79-2F170E85A6D6}" type="pres">
      <dgm:prSet presAssocID="{0F8B5521-911D-4025-862A-6000213510D2}" presName="spacerL" presStyleCnt="0"/>
      <dgm:spPr/>
    </dgm:pt>
    <dgm:pt modelId="{AE85FFB7-E454-48D7-9BAD-1606B2475238}" type="pres">
      <dgm:prSet presAssocID="{0F8B5521-911D-4025-862A-6000213510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FCB103B-688F-4ED6-A230-D768ED3AF65D}" type="pres">
      <dgm:prSet presAssocID="{0F8B5521-911D-4025-862A-6000213510D2}" presName="spacerR" presStyleCnt="0"/>
      <dgm:spPr/>
    </dgm:pt>
    <dgm:pt modelId="{7CF1BF9D-C96A-496E-88C4-29117A0885DB}" type="pres">
      <dgm:prSet presAssocID="{44407F99-2100-4E2D-95B3-76E5EAF045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97D7E-3724-429E-884A-4F0F12525654}" type="pres">
      <dgm:prSet presAssocID="{5468DA87-E24D-469D-9716-A979BA105C93}" presName="spacerL" presStyleCnt="0"/>
      <dgm:spPr/>
    </dgm:pt>
    <dgm:pt modelId="{911D194D-E439-4024-9027-ED51B7F59E07}" type="pres">
      <dgm:prSet presAssocID="{5468DA87-E24D-469D-9716-A979BA105C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F9B839-649A-48CA-A6CE-E6E8EC32123A}" type="pres">
      <dgm:prSet presAssocID="{5468DA87-E24D-469D-9716-A979BA105C93}" presName="spacerR" presStyleCnt="0"/>
      <dgm:spPr/>
    </dgm:pt>
    <dgm:pt modelId="{4D23D6BA-1AA6-408C-B7E9-023603269259}" type="pres">
      <dgm:prSet presAssocID="{1D844B22-C02F-469F-949C-E6E685D577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B2D27-84EB-41F6-8FA8-43E533062741}" srcId="{6BFCECF1-6709-4E4E-A6E6-B8236A45DDE6}" destId="{1D844B22-C02F-469F-949C-E6E685D57720}" srcOrd="2" destOrd="0" parTransId="{4B0BE510-0538-4D5B-8DBF-3E1E50BB7AF5}" sibTransId="{D6689E73-C481-4D09-A4E4-7541CC7A86A4}"/>
    <dgm:cxn modelId="{22403793-9A37-4BD6-A409-2F3E77069C36}" srcId="{6BFCECF1-6709-4E4E-A6E6-B8236A45DDE6}" destId="{44407F99-2100-4E2D-95B3-76E5EAF045E1}" srcOrd="1" destOrd="0" parTransId="{AF06F58E-3AA8-4D98-B95C-1C029F276B66}" sibTransId="{5468DA87-E24D-469D-9716-A979BA105C93}"/>
    <dgm:cxn modelId="{293FCE61-6756-4D06-B056-4CF60B7494B0}" type="presOf" srcId="{FCA9B049-668C-43FC-8FD9-EB1D030A5576}" destId="{BA979EE4-1112-45C1-A6CB-FA42E2378C3C}" srcOrd="0" destOrd="0" presId="urn:microsoft.com/office/officeart/2005/8/layout/equation1"/>
    <dgm:cxn modelId="{C271019D-99BB-487C-8830-3EB89CF2B38B}" type="presOf" srcId="{5468DA87-E24D-469D-9716-A979BA105C93}" destId="{911D194D-E439-4024-9027-ED51B7F59E07}" srcOrd="0" destOrd="0" presId="urn:microsoft.com/office/officeart/2005/8/layout/equation1"/>
    <dgm:cxn modelId="{75664A69-34FF-455A-BABD-C4D61306C19A}" type="presOf" srcId="{6BFCECF1-6709-4E4E-A6E6-B8236A45DDE6}" destId="{B5CFB1D7-CAE7-49BF-A47F-CCA2A2F34B9E}" srcOrd="0" destOrd="0" presId="urn:microsoft.com/office/officeart/2005/8/layout/equation1"/>
    <dgm:cxn modelId="{1923F562-D2BC-4239-9656-0AEBC085ED2E}" type="presOf" srcId="{44407F99-2100-4E2D-95B3-76E5EAF045E1}" destId="{7CF1BF9D-C96A-496E-88C4-29117A0885DB}" srcOrd="0" destOrd="0" presId="urn:microsoft.com/office/officeart/2005/8/layout/equation1"/>
    <dgm:cxn modelId="{3E28D7D7-235D-468E-93E4-05E73ACE577F}" type="presOf" srcId="{1D844B22-C02F-469F-949C-E6E685D57720}" destId="{4D23D6BA-1AA6-408C-B7E9-023603269259}" srcOrd="0" destOrd="0" presId="urn:microsoft.com/office/officeart/2005/8/layout/equation1"/>
    <dgm:cxn modelId="{13E974AD-63D4-4459-9E1A-D0923A52851E}" type="presOf" srcId="{0F8B5521-911D-4025-862A-6000213510D2}" destId="{AE85FFB7-E454-48D7-9BAD-1606B2475238}" srcOrd="0" destOrd="0" presId="urn:microsoft.com/office/officeart/2005/8/layout/equation1"/>
    <dgm:cxn modelId="{69FC1B55-ACD7-4C49-BE6B-3FC08316F507}" srcId="{6BFCECF1-6709-4E4E-A6E6-B8236A45DDE6}" destId="{FCA9B049-668C-43FC-8FD9-EB1D030A5576}" srcOrd="0" destOrd="0" parTransId="{6FFD9D15-6EEB-4ABA-9248-1D05414735CC}" sibTransId="{0F8B5521-911D-4025-862A-6000213510D2}"/>
    <dgm:cxn modelId="{C92CF45F-A7BA-4DAC-A2F4-17E19646EF8F}" type="presParOf" srcId="{B5CFB1D7-CAE7-49BF-A47F-CCA2A2F34B9E}" destId="{BA979EE4-1112-45C1-A6CB-FA42E2378C3C}" srcOrd="0" destOrd="0" presId="urn:microsoft.com/office/officeart/2005/8/layout/equation1"/>
    <dgm:cxn modelId="{46476C77-51C7-4A24-BEBD-6BC703CA6774}" type="presParOf" srcId="{B5CFB1D7-CAE7-49BF-A47F-CCA2A2F34B9E}" destId="{48CBE923-4399-4A9B-AC79-2F170E85A6D6}" srcOrd="1" destOrd="0" presId="urn:microsoft.com/office/officeart/2005/8/layout/equation1"/>
    <dgm:cxn modelId="{862FCB83-0797-4A12-9AC3-0B3FC670B7C6}" type="presParOf" srcId="{B5CFB1D7-CAE7-49BF-A47F-CCA2A2F34B9E}" destId="{AE85FFB7-E454-48D7-9BAD-1606B2475238}" srcOrd="2" destOrd="0" presId="urn:microsoft.com/office/officeart/2005/8/layout/equation1"/>
    <dgm:cxn modelId="{69A9481E-31C3-4CBE-9F95-DC9633AA4957}" type="presParOf" srcId="{B5CFB1D7-CAE7-49BF-A47F-CCA2A2F34B9E}" destId="{4FCB103B-688F-4ED6-A230-D768ED3AF65D}" srcOrd="3" destOrd="0" presId="urn:microsoft.com/office/officeart/2005/8/layout/equation1"/>
    <dgm:cxn modelId="{C4FFA835-4411-4E15-9B13-065BCF3F4D24}" type="presParOf" srcId="{B5CFB1D7-CAE7-49BF-A47F-CCA2A2F34B9E}" destId="{7CF1BF9D-C96A-496E-88C4-29117A0885DB}" srcOrd="4" destOrd="0" presId="urn:microsoft.com/office/officeart/2005/8/layout/equation1"/>
    <dgm:cxn modelId="{F8D07B57-94E0-47DD-8612-C24A00D1AB0C}" type="presParOf" srcId="{B5CFB1D7-CAE7-49BF-A47F-CCA2A2F34B9E}" destId="{90A97D7E-3724-429E-884A-4F0F12525654}" srcOrd="5" destOrd="0" presId="urn:microsoft.com/office/officeart/2005/8/layout/equation1"/>
    <dgm:cxn modelId="{41846FBF-8035-4279-9E23-FBFB6446C59C}" type="presParOf" srcId="{B5CFB1D7-CAE7-49BF-A47F-CCA2A2F34B9E}" destId="{911D194D-E439-4024-9027-ED51B7F59E07}" srcOrd="6" destOrd="0" presId="urn:microsoft.com/office/officeart/2005/8/layout/equation1"/>
    <dgm:cxn modelId="{CA22D39E-04AE-4588-9A9A-EA10B1FFAEFE}" type="presParOf" srcId="{B5CFB1D7-CAE7-49BF-A47F-CCA2A2F34B9E}" destId="{F0F9B839-649A-48CA-A6CE-E6E8EC32123A}" srcOrd="7" destOrd="0" presId="urn:microsoft.com/office/officeart/2005/8/layout/equation1"/>
    <dgm:cxn modelId="{0B16D644-A9AD-4E14-B245-D54D389D985B}" type="presParOf" srcId="{B5CFB1D7-CAE7-49BF-A47F-CCA2A2F34B9E}" destId="{4D23D6BA-1AA6-408C-B7E9-02360326925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E52A1D-C2AF-0645-9D6C-E646D4A52C9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AF32A78-0AF1-7247-A80B-A7AB6CC3AC9D}">
      <dgm:prSet phldrT="[Text]" custT="1"/>
      <dgm:spPr/>
      <dgm:t>
        <a:bodyPr/>
        <a:lstStyle/>
        <a:p>
          <a:r>
            <a:rPr lang="en-GB" sz="1600" dirty="0" smtClean="0"/>
            <a:t>Economic growth</a:t>
          </a:r>
          <a:endParaRPr lang="en-GB" sz="1600" dirty="0"/>
        </a:p>
      </dgm:t>
    </dgm:pt>
    <dgm:pt modelId="{620BC387-B82D-7C4D-A9BC-6CD9BE17D374}" type="parTrans" cxnId="{E5BDFCFF-8DBB-D447-B85B-8B3BB5700980}">
      <dgm:prSet/>
      <dgm:spPr/>
      <dgm:t>
        <a:bodyPr/>
        <a:lstStyle/>
        <a:p>
          <a:endParaRPr lang="en-GB" sz="1600"/>
        </a:p>
      </dgm:t>
    </dgm:pt>
    <dgm:pt modelId="{6297D413-7C26-D641-9B05-00A5833E47D9}" type="sibTrans" cxnId="{E5BDFCFF-8DBB-D447-B85B-8B3BB5700980}">
      <dgm:prSet/>
      <dgm:spPr/>
      <dgm:t>
        <a:bodyPr/>
        <a:lstStyle/>
        <a:p>
          <a:endParaRPr lang="en-GB" sz="1600"/>
        </a:p>
      </dgm:t>
    </dgm:pt>
    <dgm:pt modelId="{64C4DE24-46DB-F942-AD91-0F9229833041}">
      <dgm:prSet phldrT="[Text]" custT="1"/>
      <dgm:spPr/>
      <dgm:t>
        <a:bodyPr/>
        <a:lstStyle/>
        <a:p>
          <a:pPr rtl="0"/>
          <a:r>
            <a:rPr lang="en-US" sz="1600" dirty="0" smtClean="0"/>
            <a:t>IMF</a:t>
          </a:r>
          <a:r>
            <a:rPr lang="en-US" sz="1600" baseline="0" dirty="0" smtClean="0"/>
            <a:t> estimates </a:t>
          </a:r>
          <a:r>
            <a:rPr lang="en-US" sz="1600" dirty="0" smtClean="0"/>
            <a:t>$9.6 trillion/y from 2015-2035 in low- and lower</a:t>
          </a:r>
          <a:r>
            <a:rPr lang="en-US" sz="1600" baseline="0" dirty="0" smtClean="0"/>
            <a:t> middle-income countries</a:t>
          </a:r>
          <a:endParaRPr lang="en-GB" sz="1600" dirty="0"/>
        </a:p>
      </dgm:t>
    </dgm:pt>
    <dgm:pt modelId="{55117510-D482-1C41-A881-D38759B058B5}" type="parTrans" cxnId="{265B56A4-D877-C54F-8FAD-92786C815AD2}">
      <dgm:prSet/>
      <dgm:spPr/>
      <dgm:t>
        <a:bodyPr/>
        <a:lstStyle/>
        <a:p>
          <a:endParaRPr lang="en-GB" sz="1600"/>
        </a:p>
      </dgm:t>
    </dgm:pt>
    <dgm:pt modelId="{4895955B-8E35-8A4D-A9B8-E0C7D59CE96B}" type="sibTrans" cxnId="{265B56A4-D877-C54F-8FAD-92786C815AD2}">
      <dgm:prSet/>
      <dgm:spPr/>
      <dgm:t>
        <a:bodyPr/>
        <a:lstStyle/>
        <a:p>
          <a:endParaRPr lang="en-GB" sz="1600"/>
        </a:p>
      </dgm:t>
    </dgm:pt>
    <dgm:pt modelId="{8BDEF34A-CB08-9A4A-91DA-5EFE59AC5CC1}">
      <dgm:prSet phldrT="[Text]" custT="1"/>
      <dgm:spPr/>
      <dgm:t>
        <a:bodyPr/>
        <a:lstStyle/>
        <a:p>
          <a:r>
            <a:rPr lang="en-GB" sz="1600" dirty="0" smtClean="0"/>
            <a:t>Mobilization of domestic resources</a:t>
          </a:r>
          <a:endParaRPr lang="en-GB" sz="1600" dirty="0"/>
        </a:p>
      </dgm:t>
    </dgm:pt>
    <dgm:pt modelId="{2F8AC94E-B963-5A4F-88A1-31FCFA84B41E}" type="parTrans" cxnId="{22A81602-90F7-7742-9F83-4E2C2AA5FCEA}">
      <dgm:prSet/>
      <dgm:spPr/>
      <dgm:t>
        <a:bodyPr/>
        <a:lstStyle/>
        <a:p>
          <a:endParaRPr lang="en-GB" sz="1600"/>
        </a:p>
      </dgm:t>
    </dgm:pt>
    <dgm:pt modelId="{5B66B282-B3AD-E54C-A520-F7A188526932}" type="sibTrans" cxnId="{22A81602-90F7-7742-9F83-4E2C2AA5FCEA}">
      <dgm:prSet/>
      <dgm:spPr/>
      <dgm:t>
        <a:bodyPr/>
        <a:lstStyle/>
        <a:p>
          <a:endParaRPr lang="en-GB" sz="1600"/>
        </a:p>
      </dgm:t>
    </dgm:pt>
    <dgm:pt modelId="{C8C24214-B6D8-F641-B623-496280671E48}">
      <dgm:prSet phldrT="[Text]" custT="1"/>
      <dgm:spPr/>
      <dgm:t>
        <a:bodyPr/>
        <a:lstStyle/>
        <a:p>
          <a:pPr rtl="0"/>
          <a:r>
            <a:rPr lang="en-US" sz="1600" dirty="0" smtClean="0"/>
            <a:t>Taxation of tobacco, alcohol, sugar,  extractive industries</a:t>
          </a:r>
          <a:endParaRPr lang="en-GB" sz="1600" dirty="0"/>
        </a:p>
      </dgm:t>
    </dgm:pt>
    <dgm:pt modelId="{B05D91F0-B13C-B94F-BEB3-12034AC215D8}" type="parTrans" cxnId="{D18EFBA8-2D6F-EC4F-A9ED-3015ED0A5031}">
      <dgm:prSet/>
      <dgm:spPr/>
      <dgm:t>
        <a:bodyPr/>
        <a:lstStyle/>
        <a:p>
          <a:endParaRPr lang="en-GB" sz="1600"/>
        </a:p>
      </dgm:t>
    </dgm:pt>
    <dgm:pt modelId="{2EB487BF-7901-E644-8B72-F6826261CA84}" type="sibTrans" cxnId="{D18EFBA8-2D6F-EC4F-A9ED-3015ED0A5031}">
      <dgm:prSet/>
      <dgm:spPr/>
      <dgm:t>
        <a:bodyPr/>
        <a:lstStyle/>
        <a:p>
          <a:endParaRPr lang="en-GB" sz="1600"/>
        </a:p>
      </dgm:t>
    </dgm:pt>
    <dgm:pt modelId="{7410A0F2-B85F-0F4D-9BA1-5FEEF78966A5}">
      <dgm:prSet phldrT="[Text]" custT="1"/>
      <dgm:spPr/>
      <dgm:t>
        <a:bodyPr/>
        <a:lstStyle/>
        <a:p>
          <a:r>
            <a:rPr lang="en-GB" sz="1600" dirty="0" smtClean="0"/>
            <a:t>Inter-sectoral reallocations and efficiency gains</a:t>
          </a:r>
          <a:endParaRPr lang="en-GB" sz="1600" dirty="0"/>
        </a:p>
      </dgm:t>
    </dgm:pt>
    <dgm:pt modelId="{2652C5EB-4ADE-E445-8BDE-EEF6E9A496E2}" type="parTrans" cxnId="{1EF11047-D93A-C547-9482-B4DB987FB1D8}">
      <dgm:prSet/>
      <dgm:spPr/>
      <dgm:t>
        <a:bodyPr/>
        <a:lstStyle/>
        <a:p>
          <a:endParaRPr lang="en-GB" sz="1600"/>
        </a:p>
      </dgm:t>
    </dgm:pt>
    <dgm:pt modelId="{4A8A8E9E-CA00-904D-AC9D-3E9D202A116D}" type="sibTrans" cxnId="{1EF11047-D93A-C547-9482-B4DB987FB1D8}">
      <dgm:prSet/>
      <dgm:spPr/>
      <dgm:t>
        <a:bodyPr/>
        <a:lstStyle/>
        <a:p>
          <a:endParaRPr lang="en-GB" sz="1600"/>
        </a:p>
      </dgm:t>
    </dgm:pt>
    <dgm:pt modelId="{7D686C18-38F6-FB43-BCF3-0CF7750DDA97}">
      <dgm:prSet phldrT="[Text]" custT="1"/>
      <dgm:spPr/>
      <dgm:t>
        <a:bodyPr/>
        <a:lstStyle/>
        <a:p>
          <a:r>
            <a:rPr lang="en-GB" sz="1600" dirty="0" smtClean="0"/>
            <a:t>Development assistance for health</a:t>
          </a:r>
          <a:endParaRPr lang="en-GB" sz="1600" dirty="0"/>
        </a:p>
      </dgm:t>
    </dgm:pt>
    <dgm:pt modelId="{375DB7F3-16A3-AB4B-9520-981F1C08320A}" type="parTrans" cxnId="{EDA766F8-F578-BA48-9570-A97A9C3FC7C7}">
      <dgm:prSet/>
      <dgm:spPr/>
      <dgm:t>
        <a:bodyPr/>
        <a:lstStyle/>
        <a:p>
          <a:endParaRPr lang="en-GB" sz="1600"/>
        </a:p>
      </dgm:t>
    </dgm:pt>
    <dgm:pt modelId="{DD8FA71F-584F-244B-9A89-1CA4EFE8BBB7}" type="sibTrans" cxnId="{EDA766F8-F578-BA48-9570-A97A9C3FC7C7}">
      <dgm:prSet/>
      <dgm:spPr/>
      <dgm:t>
        <a:bodyPr/>
        <a:lstStyle/>
        <a:p>
          <a:endParaRPr lang="en-GB" sz="1600"/>
        </a:p>
      </dgm:t>
    </dgm:pt>
    <dgm:pt modelId="{BF8C9813-1623-9646-B71B-51272D251D0B}">
      <dgm:prSet custT="1"/>
      <dgm:spPr/>
      <dgm:t>
        <a:bodyPr/>
        <a:lstStyle/>
        <a:p>
          <a:pPr rtl="0"/>
          <a:r>
            <a:rPr lang="en-US" sz="1700" b="1" baseline="0" dirty="0" smtClean="0"/>
            <a:t>Cost of convergence ($70 billion/y) </a:t>
          </a:r>
          <a:r>
            <a:rPr lang="en-US" sz="1700" b="1" dirty="0" smtClean="0"/>
            <a:t>is less than 1% of anticipated growth</a:t>
          </a:r>
        </a:p>
      </dgm:t>
    </dgm:pt>
    <dgm:pt modelId="{7D1BDC8C-E9E3-A443-AEDE-1B5EA921DED8}" type="parTrans" cxnId="{8AC9579C-E3B2-524A-B5AB-AB0268630CDE}">
      <dgm:prSet/>
      <dgm:spPr/>
      <dgm:t>
        <a:bodyPr/>
        <a:lstStyle/>
        <a:p>
          <a:endParaRPr lang="en-GB" sz="1600"/>
        </a:p>
      </dgm:t>
    </dgm:pt>
    <dgm:pt modelId="{17DC8489-6ADA-E54A-9442-C57119105B6F}" type="sibTrans" cxnId="{8AC9579C-E3B2-524A-B5AB-AB0268630CDE}">
      <dgm:prSet/>
      <dgm:spPr/>
      <dgm:t>
        <a:bodyPr/>
        <a:lstStyle/>
        <a:p>
          <a:endParaRPr lang="en-GB" sz="1600"/>
        </a:p>
      </dgm:t>
    </dgm:pt>
    <dgm:pt modelId="{510C5EDC-D4B4-A943-B0CE-4BEA40DF9D27}">
      <dgm:prSet phldrT="[Text]" custT="1"/>
      <dgm:spPr/>
      <dgm:t>
        <a:bodyPr/>
        <a:lstStyle/>
        <a:p>
          <a:pPr rtl="0"/>
          <a:r>
            <a:rPr lang="en-US" sz="1600" dirty="0" smtClean="0"/>
            <a:t>Removal of fossil fuel subsidies, health sector efficiency</a:t>
          </a:r>
          <a:endParaRPr lang="en-GB" sz="1600" dirty="0"/>
        </a:p>
      </dgm:t>
    </dgm:pt>
    <dgm:pt modelId="{DC97162F-6681-BB4B-9C8A-7271C5784BFC}" type="parTrans" cxnId="{0DA8B8C7-27CD-A74B-B0D8-A147389376B4}">
      <dgm:prSet/>
      <dgm:spPr/>
      <dgm:t>
        <a:bodyPr/>
        <a:lstStyle/>
        <a:p>
          <a:endParaRPr lang="en-GB" sz="1600"/>
        </a:p>
      </dgm:t>
    </dgm:pt>
    <dgm:pt modelId="{0379E48D-364F-5A4A-B1BB-5AA6C355F2EA}" type="sibTrans" cxnId="{0DA8B8C7-27CD-A74B-B0D8-A147389376B4}">
      <dgm:prSet/>
      <dgm:spPr/>
      <dgm:t>
        <a:bodyPr/>
        <a:lstStyle/>
        <a:p>
          <a:endParaRPr lang="en-GB" sz="1600"/>
        </a:p>
      </dgm:t>
    </dgm:pt>
    <dgm:pt modelId="{994954B9-85BB-3B48-905C-FC7B5DB4E04E}">
      <dgm:prSet custT="1"/>
      <dgm:spPr/>
      <dgm:t>
        <a:bodyPr/>
        <a:lstStyle/>
        <a:p>
          <a:pPr rtl="0"/>
          <a:r>
            <a:rPr lang="en-US" sz="1600" dirty="0" smtClean="0"/>
            <a:t>Subsidies account for an 3.5%</a:t>
          </a:r>
          <a:r>
            <a:rPr lang="en-US" sz="1600" baseline="0" dirty="0" smtClean="0"/>
            <a:t> </a:t>
          </a:r>
          <a:r>
            <a:rPr lang="en-US" sz="1600" dirty="0" smtClean="0"/>
            <a:t>of GDP on a post-tax basis</a:t>
          </a:r>
        </a:p>
      </dgm:t>
    </dgm:pt>
    <dgm:pt modelId="{B39DB70A-8F9D-3C49-8180-8B6AA957AA76}" type="parTrans" cxnId="{812CCFA9-87DD-344A-931A-CB17D7A35A68}">
      <dgm:prSet/>
      <dgm:spPr/>
      <dgm:t>
        <a:bodyPr/>
        <a:lstStyle/>
        <a:p>
          <a:endParaRPr lang="en-GB" sz="1600"/>
        </a:p>
      </dgm:t>
    </dgm:pt>
    <dgm:pt modelId="{5B7A6F85-8B0B-CD4D-A9B9-CBD8618591CE}" type="sibTrans" cxnId="{812CCFA9-87DD-344A-931A-CB17D7A35A68}">
      <dgm:prSet/>
      <dgm:spPr/>
      <dgm:t>
        <a:bodyPr/>
        <a:lstStyle/>
        <a:p>
          <a:endParaRPr lang="en-GB" sz="1600"/>
        </a:p>
      </dgm:t>
    </dgm:pt>
    <dgm:pt modelId="{85730854-BE76-754C-B92D-8A48EEF8B97A}">
      <dgm:prSet phldrT="[Text]" custT="1"/>
      <dgm:spPr/>
      <dgm:t>
        <a:bodyPr/>
        <a:lstStyle/>
        <a:p>
          <a:r>
            <a:rPr lang="en-GB" sz="1600" dirty="0" smtClean="0"/>
            <a:t>Will still be crucial for achieving convergence</a:t>
          </a:r>
          <a:endParaRPr lang="en-GB" sz="1600" dirty="0"/>
        </a:p>
      </dgm:t>
    </dgm:pt>
    <dgm:pt modelId="{B03164DE-E215-304E-BAD1-A187CDF76D53}" type="parTrans" cxnId="{667E41AA-14BB-FE45-8CD3-DBE5CE4AD0E3}">
      <dgm:prSet/>
      <dgm:spPr/>
      <dgm:t>
        <a:bodyPr/>
        <a:lstStyle/>
        <a:p>
          <a:endParaRPr lang="en-GB" sz="1600"/>
        </a:p>
      </dgm:t>
    </dgm:pt>
    <dgm:pt modelId="{335861C5-0862-EE43-880E-B1D0733AC1B0}" type="sibTrans" cxnId="{667E41AA-14BB-FE45-8CD3-DBE5CE4AD0E3}">
      <dgm:prSet/>
      <dgm:spPr/>
      <dgm:t>
        <a:bodyPr/>
        <a:lstStyle/>
        <a:p>
          <a:endParaRPr lang="en-GB" sz="1600"/>
        </a:p>
      </dgm:t>
    </dgm:pt>
    <dgm:pt modelId="{82047CFD-CF8B-7143-858D-4144797D41DA}" type="pres">
      <dgm:prSet presAssocID="{EBE52A1D-C2AF-0645-9D6C-E646D4A52C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F5F1E-8B8C-9E42-AC75-A6A77A315B91}" type="pres">
      <dgm:prSet presAssocID="{8AF32A78-0AF1-7247-A80B-A7AB6CC3AC9D}" presName="composite" presStyleCnt="0"/>
      <dgm:spPr/>
    </dgm:pt>
    <dgm:pt modelId="{917C0F66-68C2-E74C-9C7A-BDDEEFA1B3D1}" type="pres">
      <dgm:prSet presAssocID="{8AF32A78-0AF1-7247-A80B-A7AB6CC3AC9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969BD-C70D-ED4B-A57F-EF0F3CD8A0BC}" type="pres">
      <dgm:prSet presAssocID="{8AF32A78-0AF1-7247-A80B-A7AB6CC3AC9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6024F-FD45-9C45-8856-B062A5B7DCDB}" type="pres">
      <dgm:prSet presAssocID="{6297D413-7C26-D641-9B05-00A5833E47D9}" presName="space" presStyleCnt="0"/>
      <dgm:spPr/>
    </dgm:pt>
    <dgm:pt modelId="{12A41C22-46CA-244C-B3D0-A8151D49C3D5}" type="pres">
      <dgm:prSet presAssocID="{8BDEF34A-CB08-9A4A-91DA-5EFE59AC5CC1}" presName="composite" presStyleCnt="0"/>
      <dgm:spPr/>
    </dgm:pt>
    <dgm:pt modelId="{FEC93A00-91E1-7643-BB94-E5B64A5D2385}" type="pres">
      <dgm:prSet presAssocID="{8BDEF34A-CB08-9A4A-91DA-5EFE59AC5CC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132B-632B-FF42-86F2-DE9BBD1066EF}" type="pres">
      <dgm:prSet presAssocID="{8BDEF34A-CB08-9A4A-91DA-5EFE59AC5CC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45105-C9EE-3E40-9604-51F7121D2768}" type="pres">
      <dgm:prSet presAssocID="{5B66B282-B3AD-E54C-A520-F7A188526932}" presName="space" presStyleCnt="0"/>
      <dgm:spPr/>
    </dgm:pt>
    <dgm:pt modelId="{80E30AA4-3CB8-8C4A-88F9-170657665F65}" type="pres">
      <dgm:prSet presAssocID="{7410A0F2-B85F-0F4D-9BA1-5FEEF78966A5}" presName="composite" presStyleCnt="0"/>
      <dgm:spPr/>
    </dgm:pt>
    <dgm:pt modelId="{6D987C10-58DA-2148-8D46-2B6366B4B224}" type="pres">
      <dgm:prSet presAssocID="{7410A0F2-B85F-0F4D-9BA1-5FEEF78966A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CAE1A-6E18-5A45-AFE0-4417F0382B84}" type="pres">
      <dgm:prSet presAssocID="{7410A0F2-B85F-0F4D-9BA1-5FEEF78966A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81276-4218-A240-9B0A-E112A690B30E}" type="pres">
      <dgm:prSet presAssocID="{4A8A8E9E-CA00-904D-AC9D-3E9D202A116D}" presName="space" presStyleCnt="0"/>
      <dgm:spPr/>
    </dgm:pt>
    <dgm:pt modelId="{1A63D794-F243-F549-872D-A11214986295}" type="pres">
      <dgm:prSet presAssocID="{7D686C18-38F6-FB43-BCF3-0CF7750DDA97}" presName="composite" presStyleCnt="0"/>
      <dgm:spPr/>
    </dgm:pt>
    <dgm:pt modelId="{3D826F80-8729-214F-A0A9-63BDF65231B4}" type="pres">
      <dgm:prSet presAssocID="{7D686C18-38F6-FB43-BCF3-0CF7750DDA9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1E887-2CB8-3C4D-812E-04A86FB7E6FF}" type="pres">
      <dgm:prSet presAssocID="{7D686C18-38F6-FB43-BCF3-0CF7750DDA9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42EDC-A02E-3D45-9641-036C1DB39647}" type="presOf" srcId="{7410A0F2-B85F-0F4D-9BA1-5FEEF78966A5}" destId="{6D987C10-58DA-2148-8D46-2B6366B4B224}" srcOrd="0" destOrd="0" presId="urn:microsoft.com/office/officeart/2005/8/layout/hList1"/>
    <dgm:cxn modelId="{C5857AB0-C6BA-FD42-883B-C5EAE007EF3E}" type="presOf" srcId="{510C5EDC-D4B4-A943-B0CE-4BEA40DF9D27}" destId="{92DCAE1A-6E18-5A45-AFE0-4417F0382B84}" srcOrd="0" destOrd="0" presId="urn:microsoft.com/office/officeart/2005/8/layout/hList1"/>
    <dgm:cxn modelId="{12339F32-357A-9746-8E18-AE9B38F680B1}" type="presOf" srcId="{8BDEF34A-CB08-9A4A-91DA-5EFE59AC5CC1}" destId="{FEC93A00-91E1-7643-BB94-E5B64A5D2385}" srcOrd="0" destOrd="0" presId="urn:microsoft.com/office/officeart/2005/8/layout/hList1"/>
    <dgm:cxn modelId="{E5BDFCFF-8DBB-D447-B85B-8B3BB5700980}" srcId="{EBE52A1D-C2AF-0645-9D6C-E646D4A52C9A}" destId="{8AF32A78-0AF1-7247-A80B-A7AB6CC3AC9D}" srcOrd="0" destOrd="0" parTransId="{620BC387-B82D-7C4D-A9BC-6CD9BE17D374}" sibTransId="{6297D413-7C26-D641-9B05-00A5833E47D9}"/>
    <dgm:cxn modelId="{265B56A4-D877-C54F-8FAD-92786C815AD2}" srcId="{8AF32A78-0AF1-7247-A80B-A7AB6CC3AC9D}" destId="{64C4DE24-46DB-F942-AD91-0F9229833041}" srcOrd="0" destOrd="0" parTransId="{55117510-D482-1C41-A881-D38759B058B5}" sibTransId="{4895955B-8E35-8A4D-A9B8-E0C7D59CE96B}"/>
    <dgm:cxn modelId="{A9677542-1CB4-554A-AB2E-77B8ED229F20}" type="presOf" srcId="{994954B9-85BB-3B48-905C-FC7B5DB4E04E}" destId="{92DCAE1A-6E18-5A45-AFE0-4417F0382B84}" srcOrd="0" destOrd="1" presId="urn:microsoft.com/office/officeart/2005/8/layout/hList1"/>
    <dgm:cxn modelId="{57681D31-C655-EC4B-AEAA-ABF4429DEAD1}" type="presOf" srcId="{EBE52A1D-C2AF-0645-9D6C-E646D4A52C9A}" destId="{82047CFD-CF8B-7143-858D-4144797D41DA}" srcOrd="0" destOrd="0" presId="urn:microsoft.com/office/officeart/2005/8/layout/hList1"/>
    <dgm:cxn modelId="{0DA8B8C7-27CD-A74B-B0D8-A147389376B4}" srcId="{7410A0F2-B85F-0F4D-9BA1-5FEEF78966A5}" destId="{510C5EDC-D4B4-A943-B0CE-4BEA40DF9D27}" srcOrd="0" destOrd="0" parTransId="{DC97162F-6681-BB4B-9C8A-7271C5784BFC}" sibTransId="{0379E48D-364F-5A4A-B1BB-5AA6C355F2EA}"/>
    <dgm:cxn modelId="{22A81602-90F7-7742-9F83-4E2C2AA5FCEA}" srcId="{EBE52A1D-C2AF-0645-9D6C-E646D4A52C9A}" destId="{8BDEF34A-CB08-9A4A-91DA-5EFE59AC5CC1}" srcOrd="1" destOrd="0" parTransId="{2F8AC94E-B963-5A4F-88A1-31FCFA84B41E}" sibTransId="{5B66B282-B3AD-E54C-A520-F7A188526932}"/>
    <dgm:cxn modelId="{812CCFA9-87DD-344A-931A-CB17D7A35A68}" srcId="{7410A0F2-B85F-0F4D-9BA1-5FEEF78966A5}" destId="{994954B9-85BB-3B48-905C-FC7B5DB4E04E}" srcOrd="1" destOrd="0" parTransId="{B39DB70A-8F9D-3C49-8180-8B6AA957AA76}" sibTransId="{5B7A6F85-8B0B-CD4D-A9B9-CBD8618591CE}"/>
    <dgm:cxn modelId="{EDA766F8-F578-BA48-9570-A97A9C3FC7C7}" srcId="{EBE52A1D-C2AF-0645-9D6C-E646D4A52C9A}" destId="{7D686C18-38F6-FB43-BCF3-0CF7750DDA97}" srcOrd="3" destOrd="0" parTransId="{375DB7F3-16A3-AB4B-9520-981F1C08320A}" sibTransId="{DD8FA71F-584F-244B-9A89-1CA4EFE8BBB7}"/>
    <dgm:cxn modelId="{D18EFBA8-2D6F-EC4F-A9ED-3015ED0A5031}" srcId="{8BDEF34A-CB08-9A4A-91DA-5EFE59AC5CC1}" destId="{C8C24214-B6D8-F641-B623-496280671E48}" srcOrd="0" destOrd="0" parTransId="{B05D91F0-B13C-B94F-BEB3-12034AC215D8}" sibTransId="{2EB487BF-7901-E644-8B72-F6826261CA84}"/>
    <dgm:cxn modelId="{8AC9579C-E3B2-524A-B5AB-AB0268630CDE}" srcId="{8AF32A78-0AF1-7247-A80B-A7AB6CC3AC9D}" destId="{BF8C9813-1623-9646-B71B-51272D251D0B}" srcOrd="1" destOrd="0" parTransId="{7D1BDC8C-E9E3-A443-AEDE-1B5EA921DED8}" sibTransId="{17DC8489-6ADA-E54A-9442-C57119105B6F}"/>
    <dgm:cxn modelId="{0E77522C-3D8B-2648-B334-A155CE168DE6}" type="presOf" srcId="{7D686C18-38F6-FB43-BCF3-0CF7750DDA97}" destId="{3D826F80-8729-214F-A0A9-63BDF65231B4}" srcOrd="0" destOrd="0" presId="urn:microsoft.com/office/officeart/2005/8/layout/hList1"/>
    <dgm:cxn modelId="{667E41AA-14BB-FE45-8CD3-DBE5CE4AD0E3}" srcId="{7D686C18-38F6-FB43-BCF3-0CF7750DDA97}" destId="{85730854-BE76-754C-B92D-8A48EEF8B97A}" srcOrd="0" destOrd="0" parTransId="{B03164DE-E215-304E-BAD1-A187CDF76D53}" sibTransId="{335861C5-0862-EE43-880E-B1D0733AC1B0}"/>
    <dgm:cxn modelId="{AF117607-00C9-F04F-BE2B-2EBB8A392667}" type="presOf" srcId="{C8C24214-B6D8-F641-B623-496280671E48}" destId="{0EA2132B-632B-FF42-86F2-DE9BBD1066EF}" srcOrd="0" destOrd="0" presId="urn:microsoft.com/office/officeart/2005/8/layout/hList1"/>
    <dgm:cxn modelId="{1EF11047-D93A-C547-9482-B4DB987FB1D8}" srcId="{EBE52A1D-C2AF-0645-9D6C-E646D4A52C9A}" destId="{7410A0F2-B85F-0F4D-9BA1-5FEEF78966A5}" srcOrd="2" destOrd="0" parTransId="{2652C5EB-4ADE-E445-8BDE-EEF6E9A496E2}" sibTransId="{4A8A8E9E-CA00-904D-AC9D-3E9D202A116D}"/>
    <dgm:cxn modelId="{3DBD0D09-7003-C14F-914F-EB87CE2873DC}" type="presOf" srcId="{64C4DE24-46DB-F942-AD91-0F9229833041}" destId="{E2D969BD-C70D-ED4B-A57F-EF0F3CD8A0BC}" srcOrd="0" destOrd="0" presId="urn:microsoft.com/office/officeart/2005/8/layout/hList1"/>
    <dgm:cxn modelId="{457DE927-B520-E044-8611-6C72B53BE517}" type="presOf" srcId="{8AF32A78-0AF1-7247-A80B-A7AB6CC3AC9D}" destId="{917C0F66-68C2-E74C-9C7A-BDDEEFA1B3D1}" srcOrd="0" destOrd="0" presId="urn:microsoft.com/office/officeart/2005/8/layout/hList1"/>
    <dgm:cxn modelId="{67587187-79B5-BC46-B95D-E7E09C54D369}" type="presOf" srcId="{85730854-BE76-754C-B92D-8A48EEF8B97A}" destId="{9CC1E887-2CB8-3C4D-812E-04A86FB7E6FF}" srcOrd="0" destOrd="0" presId="urn:microsoft.com/office/officeart/2005/8/layout/hList1"/>
    <dgm:cxn modelId="{AF62CBA6-9497-5F40-9321-E1DE3AFF4A52}" type="presOf" srcId="{BF8C9813-1623-9646-B71B-51272D251D0B}" destId="{E2D969BD-C70D-ED4B-A57F-EF0F3CD8A0BC}" srcOrd="0" destOrd="1" presId="urn:microsoft.com/office/officeart/2005/8/layout/hList1"/>
    <dgm:cxn modelId="{FA120C62-BE85-2D42-86ED-EDE0DBA78174}" type="presParOf" srcId="{82047CFD-CF8B-7143-858D-4144797D41DA}" destId="{DADF5F1E-8B8C-9E42-AC75-A6A77A315B91}" srcOrd="0" destOrd="0" presId="urn:microsoft.com/office/officeart/2005/8/layout/hList1"/>
    <dgm:cxn modelId="{04DBDA94-B33E-FE43-953B-3AA129C1F89D}" type="presParOf" srcId="{DADF5F1E-8B8C-9E42-AC75-A6A77A315B91}" destId="{917C0F66-68C2-E74C-9C7A-BDDEEFA1B3D1}" srcOrd="0" destOrd="0" presId="urn:microsoft.com/office/officeart/2005/8/layout/hList1"/>
    <dgm:cxn modelId="{C73CCF0B-0FF3-E549-975B-9C6946266EC8}" type="presParOf" srcId="{DADF5F1E-8B8C-9E42-AC75-A6A77A315B91}" destId="{E2D969BD-C70D-ED4B-A57F-EF0F3CD8A0BC}" srcOrd="1" destOrd="0" presId="urn:microsoft.com/office/officeart/2005/8/layout/hList1"/>
    <dgm:cxn modelId="{A0C11F1C-DD8E-7A42-91B9-FD8ADD5E4E50}" type="presParOf" srcId="{82047CFD-CF8B-7143-858D-4144797D41DA}" destId="{FA76024F-FD45-9C45-8856-B062A5B7DCDB}" srcOrd="1" destOrd="0" presId="urn:microsoft.com/office/officeart/2005/8/layout/hList1"/>
    <dgm:cxn modelId="{1CE77867-062D-AF4E-B7BF-BD9943603DC2}" type="presParOf" srcId="{82047CFD-CF8B-7143-858D-4144797D41DA}" destId="{12A41C22-46CA-244C-B3D0-A8151D49C3D5}" srcOrd="2" destOrd="0" presId="urn:microsoft.com/office/officeart/2005/8/layout/hList1"/>
    <dgm:cxn modelId="{45F1114B-9D13-0846-9FC7-5F467203B7A0}" type="presParOf" srcId="{12A41C22-46CA-244C-B3D0-A8151D49C3D5}" destId="{FEC93A00-91E1-7643-BB94-E5B64A5D2385}" srcOrd="0" destOrd="0" presId="urn:microsoft.com/office/officeart/2005/8/layout/hList1"/>
    <dgm:cxn modelId="{E40DECCE-02BE-454F-BC5B-630761B70F55}" type="presParOf" srcId="{12A41C22-46CA-244C-B3D0-A8151D49C3D5}" destId="{0EA2132B-632B-FF42-86F2-DE9BBD1066EF}" srcOrd="1" destOrd="0" presId="urn:microsoft.com/office/officeart/2005/8/layout/hList1"/>
    <dgm:cxn modelId="{58830208-C9B5-D443-872E-CF50C6C01C1A}" type="presParOf" srcId="{82047CFD-CF8B-7143-858D-4144797D41DA}" destId="{63E45105-C9EE-3E40-9604-51F7121D2768}" srcOrd="3" destOrd="0" presId="urn:microsoft.com/office/officeart/2005/8/layout/hList1"/>
    <dgm:cxn modelId="{A04CC771-F8C7-554A-AEDA-AE809678CCE4}" type="presParOf" srcId="{82047CFD-CF8B-7143-858D-4144797D41DA}" destId="{80E30AA4-3CB8-8C4A-88F9-170657665F65}" srcOrd="4" destOrd="0" presId="urn:microsoft.com/office/officeart/2005/8/layout/hList1"/>
    <dgm:cxn modelId="{24911060-1BA0-4F42-AB5E-50381E572029}" type="presParOf" srcId="{80E30AA4-3CB8-8C4A-88F9-170657665F65}" destId="{6D987C10-58DA-2148-8D46-2B6366B4B224}" srcOrd="0" destOrd="0" presId="urn:microsoft.com/office/officeart/2005/8/layout/hList1"/>
    <dgm:cxn modelId="{CB0BAEAE-E166-7346-A977-4C348954AD6B}" type="presParOf" srcId="{80E30AA4-3CB8-8C4A-88F9-170657665F65}" destId="{92DCAE1A-6E18-5A45-AFE0-4417F0382B84}" srcOrd="1" destOrd="0" presId="urn:microsoft.com/office/officeart/2005/8/layout/hList1"/>
    <dgm:cxn modelId="{D7760BCE-6603-A547-A5E6-2C1E1F681B6E}" type="presParOf" srcId="{82047CFD-CF8B-7143-858D-4144797D41DA}" destId="{7F981276-4218-A240-9B0A-E112A690B30E}" srcOrd="5" destOrd="0" presId="urn:microsoft.com/office/officeart/2005/8/layout/hList1"/>
    <dgm:cxn modelId="{2A60CFF3-5A4C-1E4A-85DF-4AC1EEF0A36C}" type="presParOf" srcId="{82047CFD-CF8B-7143-858D-4144797D41DA}" destId="{1A63D794-F243-F549-872D-A11214986295}" srcOrd="6" destOrd="0" presId="urn:microsoft.com/office/officeart/2005/8/layout/hList1"/>
    <dgm:cxn modelId="{C266EF4B-D676-214A-A7A0-C87939A146F7}" type="presParOf" srcId="{1A63D794-F243-F549-872D-A11214986295}" destId="{3D826F80-8729-214F-A0A9-63BDF65231B4}" srcOrd="0" destOrd="0" presId="urn:microsoft.com/office/officeart/2005/8/layout/hList1"/>
    <dgm:cxn modelId="{8BD94131-29F7-F74F-AA95-EED5D4B0B4DA}" type="presParOf" srcId="{1A63D794-F243-F549-872D-A11214986295}" destId="{9CC1E887-2CB8-3C4D-812E-04A86FB7E6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5D0910-B6FB-48E5-BA43-BA1C0DEB9F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9F267-6EE5-412A-8152-575DDEF6BCA6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Encapsulates multiple conditions—could serve to unite  global health community</a:t>
          </a:r>
          <a:endParaRPr lang="en-US" sz="1800" dirty="0">
            <a:solidFill>
              <a:schemeClr val="tx1"/>
            </a:solidFill>
          </a:endParaRPr>
        </a:p>
      </dgm:t>
    </dgm:pt>
    <dgm:pt modelId="{527C96BA-15E3-44A6-B1D4-BF679175A609}" type="parTrans" cxnId="{B33E4745-136D-42EB-8BD9-CF1AEA6ACB8A}">
      <dgm:prSet/>
      <dgm:spPr/>
      <dgm:t>
        <a:bodyPr/>
        <a:lstStyle/>
        <a:p>
          <a:endParaRPr lang="en-US" sz="1800"/>
        </a:p>
      </dgm:t>
    </dgm:pt>
    <dgm:pt modelId="{064D0CAE-2145-4899-A4BB-30DB3453187C}" type="sibTrans" cxnId="{B33E4745-136D-42EB-8BD9-CF1AEA6ACB8A}">
      <dgm:prSet/>
      <dgm:spPr/>
      <dgm:t>
        <a:bodyPr/>
        <a:lstStyle/>
        <a:p>
          <a:endParaRPr lang="en-US" sz="1800"/>
        </a:p>
      </dgm:t>
    </dgm:pt>
    <dgm:pt modelId="{1803817D-1B78-4304-B7C1-E27D0D552DC0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Preventing avertable mortality is a “prize within reach”</a:t>
          </a:r>
          <a:endParaRPr lang="en-US" sz="1800" dirty="0">
            <a:solidFill>
              <a:schemeClr val="tx1"/>
            </a:solidFill>
          </a:endParaRPr>
        </a:p>
      </dgm:t>
    </dgm:pt>
    <dgm:pt modelId="{4195FD1B-7F99-4538-8C77-C7603CEEC7D3}" type="parTrans" cxnId="{760B11FF-0A11-4909-A819-FF7BF05AEEA2}">
      <dgm:prSet/>
      <dgm:spPr/>
      <dgm:t>
        <a:bodyPr/>
        <a:lstStyle/>
        <a:p>
          <a:endParaRPr lang="en-US" sz="1800"/>
        </a:p>
      </dgm:t>
    </dgm:pt>
    <dgm:pt modelId="{C282A6A7-9C3E-44EE-B844-55724F726779}" type="sibTrans" cxnId="{760B11FF-0A11-4909-A819-FF7BF05AEEA2}">
      <dgm:prSet/>
      <dgm:spPr/>
      <dgm:t>
        <a:bodyPr/>
        <a:lstStyle/>
        <a:p>
          <a:endParaRPr lang="en-US" sz="1800"/>
        </a:p>
      </dgm:t>
    </dgm:pt>
    <dgm:pt modelId="{EC3810D4-83EA-4EC4-BDC2-099BEDE5973A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Easy to understand, operationalize, and monitor</a:t>
          </a:r>
          <a:endParaRPr lang="en-US" sz="1800" dirty="0">
            <a:solidFill>
              <a:schemeClr val="tx1"/>
            </a:solidFill>
          </a:endParaRPr>
        </a:p>
      </dgm:t>
    </dgm:pt>
    <dgm:pt modelId="{5A3CD785-F7F5-4889-8FE7-8D3AF362E829}" type="parTrans" cxnId="{8A2ACEBE-CDEB-45D3-9F14-DD38E964E4C2}">
      <dgm:prSet/>
      <dgm:spPr/>
      <dgm:t>
        <a:bodyPr/>
        <a:lstStyle/>
        <a:p>
          <a:endParaRPr lang="en-US" sz="1800"/>
        </a:p>
      </dgm:t>
    </dgm:pt>
    <dgm:pt modelId="{0431B7EA-C149-433A-8792-4531838CD496}" type="sibTrans" cxnId="{8A2ACEBE-CDEB-45D3-9F14-DD38E964E4C2}">
      <dgm:prSet/>
      <dgm:spPr/>
      <dgm:t>
        <a:bodyPr/>
        <a:lstStyle/>
        <a:p>
          <a:endParaRPr lang="en-US" sz="1800"/>
        </a:p>
      </dgm:t>
    </dgm:pt>
    <dgm:pt modelId="{B9649B82-29B6-4440-A4F1-73971E4004F7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Once in a generation opportunity</a:t>
          </a:r>
          <a:endParaRPr lang="en-US" sz="1800" dirty="0">
            <a:solidFill>
              <a:schemeClr val="tx1"/>
            </a:solidFill>
          </a:endParaRPr>
        </a:p>
      </dgm:t>
    </dgm:pt>
    <dgm:pt modelId="{D126C002-3493-4E7C-AD10-534E3AF28293}" type="parTrans" cxnId="{A13AEC85-3715-4E08-8B22-EBCADD760F87}">
      <dgm:prSet/>
      <dgm:spPr/>
      <dgm:t>
        <a:bodyPr/>
        <a:lstStyle/>
        <a:p>
          <a:endParaRPr lang="en-US" sz="1800"/>
        </a:p>
      </dgm:t>
    </dgm:pt>
    <dgm:pt modelId="{E994AA5A-3BAC-477C-B3BD-C1FA5AAC2A91}" type="sibTrans" cxnId="{A13AEC85-3715-4E08-8B22-EBCADD760F87}">
      <dgm:prSet/>
      <dgm:spPr/>
      <dgm:t>
        <a:bodyPr/>
        <a:lstStyle/>
        <a:p>
          <a:endParaRPr lang="en-US" sz="1800"/>
        </a:p>
      </dgm:t>
    </dgm:pt>
    <dgm:pt modelId="{73B6731D-1E76-4A55-947E-03DEA212A84C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Feasible targets, backed by robust evidence on health impacts, costs, and financing sources—these are </a:t>
          </a:r>
          <a:r>
            <a:rPr lang="en-US" sz="1800" b="1" dirty="0" smtClean="0">
              <a:solidFill>
                <a:schemeClr val="tx1"/>
              </a:solidFill>
            </a:rPr>
            <a:t>not</a:t>
          </a:r>
          <a:r>
            <a:rPr lang="en-US" sz="1800" dirty="0" smtClean="0">
              <a:solidFill>
                <a:schemeClr val="tx1"/>
              </a:solidFill>
            </a:rPr>
            <a:t> overly optimistic “advocacy aspirations”</a:t>
          </a:r>
          <a:endParaRPr lang="en-US" sz="1800" dirty="0">
            <a:solidFill>
              <a:schemeClr val="tx1"/>
            </a:solidFill>
          </a:endParaRPr>
        </a:p>
      </dgm:t>
    </dgm:pt>
    <dgm:pt modelId="{8ACA56AE-F323-49DD-908E-A1AB25F83B12}" type="parTrans" cxnId="{FA64C470-4D22-46E0-B0B4-B2DDE7F6C616}">
      <dgm:prSet/>
      <dgm:spPr/>
      <dgm:t>
        <a:bodyPr/>
        <a:lstStyle/>
        <a:p>
          <a:endParaRPr lang="en-US" sz="1800"/>
        </a:p>
      </dgm:t>
    </dgm:pt>
    <dgm:pt modelId="{E66F8000-8B8C-42DF-B7D2-0A5B05B4608F}" type="sibTrans" cxnId="{FA64C470-4D22-46E0-B0B4-B2DDE7F6C616}">
      <dgm:prSet/>
      <dgm:spPr/>
      <dgm:t>
        <a:bodyPr/>
        <a:lstStyle/>
        <a:p>
          <a:endParaRPr lang="en-US" sz="1800"/>
        </a:p>
      </dgm:t>
    </dgm:pt>
    <dgm:pt modelId="{34B1BBB4-9103-499D-84F5-5E7BBDD5650E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Simple, single overarching goal </a:t>
          </a:r>
          <a:endParaRPr lang="en-US" sz="1800" dirty="0">
            <a:solidFill>
              <a:schemeClr val="tx1"/>
            </a:solidFill>
          </a:endParaRPr>
        </a:p>
      </dgm:t>
    </dgm:pt>
    <dgm:pt modelId="{C51200EF-091E-4DAF-B249-FD1810EFE6D7}" type="parTrans" cxnId="{32F30F4C-50EA-40DB-A595-DFEDD41C4641}">
      <dgm:prSet/>
      <dgm:spPr/>
      <dgm:t>
        <a:bodyPr/>
        <a:lstStyle/>
        <a:p>
          <a:endParaRPr lang="en-US" sz="1800"/>
        </a:p>
      </dgm:t>
    </dgm:pt>
    <dgm:pt modelId="{E0F897D8-236E-4487-89C1-B424479BC3A9}" type="sibTrans" cxnId="{32F30F4C-50EA-40DB-A595-DFEDD41C4641}">
      <dgm:prSet/>
      <dgm:spPr/>
      <dgm:t>
        <a:bodyPr/>
        <a:lstStyle/>
        <a:p>
          <a:endParaRPr lang="en-US" sz="1800"/>
        </a:p>
      </dgm:t>
    </dgm:pt>
    <dgm:pt modelId="{EBE75E43-E22E-4907-A728-34F559FF0470}" type="pres">
      <dgm:prSet presAssocID="{2F5D0910-B6FB-48E5-BA43-BA1C0DEB9F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35D1B20-1BA0-48B2-8095-DAB2CFED0A0E}" type="pres">
      <dgm:prSet presAssocID="{2F5D0910-B6FB-48E5-BA43-BA1C0DEB9F8C}" presName="Name1" presStyleCnt="0"/>
      <dgm:spPr/>
    </dgm:pt>
    <dgm:pt modelId="{3B99DA7E-29A9-4FDA-B0BE-50F6F8450F5A}" type="pres">
      <dgm:prSet presAssocID="{2F5D0910-B6FB-48E5-BA43-BA1C0DEB9F8C}" presName="cycle" presStyleCnt="0"/>
      <dgm:spPr/>
    </dgm:pt>
    <dgm:pt modelId="{81033160-8E72-41E4-8A94-5CB5FD1BD2EF}" type="pres">
      <dgm:prSet presAssocID="{2F5D0910-B6FB-48E5-BA43-BA1C0DEB9F8C}" presName="srcNode" presStyleLbl="node1" presStyleIdx="0" presStyleCnt="6"/>
      <dgm:spPr/>
    </dgm:pt>
    <dgm:pt modelId="{5E6A495C-D951-4FA2-A614-4CBFF05887CB}" type="pres">
      <dgm:prSet presAssocID="{2F5D0910-B6FB-48E5-BA43-BA1C0DEB9F8C}" presName="conn" presStyleLbl="parChTrans1D2" presStyleIdx="0" presStyleCnt="1"/>
      <dgm:spPr/>
      <dgm:t>
        <a:bodyPr/>
        <a:lstStyle/>
        <a:p>
          <a:endParaRPr lang="en-GB"/>
        </a:p>
      </dgm:t>
    </dgm:pt>
    <dgm:pt modelId="{91628A23-C711-4F6C-9E26-7CC6899B21FA}" type="pres">
      <dgm:prSet presAssocID="{2F5D0910-B6FB-48E5-BA43-BA1C0DEB9F8C}" presName="extraNode" presStyleLbl="node1" presStyleIdx="0" presStyleCnt="6"/>
      <dgm:spPr/>
    </dgm:pt>
    <dgm:pt modelId="{A5FC9B70-4B90-42AC-8ACA-C9CD2CAF3D57}" type="pres">
      <dgm:prSet presAssocID="{2F5D0910-B6FB-48E5-BA43-BA1C0DEB9F8C}" presName="dstNode" presStyleLbl="node1" presStyleIdx="0" presStyleCnt="6"/>
      <dgm:spPr/>
    </dgm:pt>
    <dgm:pt modelId="{D7423986-410A-4611-986A-40BA3928AAE6}" type="pres">
      <dgm:prSet presAssocID="{34B1BBB4-9103-499D-84F5-5E7BBDD5650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999A2-C61A-413B-A074-D2650C344970}" type="pres">
      <dgm:prSet presAssocID="{34B1BBB4-9103-499D-84F5-5E7BBDD5650E}" presName="accent_1" presStyleCnt="0"/>
      <dgm:spPr/>
    </dgm:pt>
    <dgm:pt modelId="{71ED57F9-5996-415A-BC93-D79C699308AC}" type="pres">
      <dgm:prSet presAssocID="{34B1BBB4-9103-499D-84F5-5E7BBDD5650E}" presName="accentRepeatNode" presStyleLbl="solidFgAcc1" presStyleIdx="0" presStyleCnt="6" custScaleX="71239" custScaleY="71239"/>
      <dgm:spPr/>
    </dgm:pt>
    <dgm:pt modelId="{17990FF2-3F4D-4D42-ADC0-B240DED72AE9}" type="pres">
      <dgm:prSet presAssocID="{C669F267-6EE5-412A-8152-575DDEF6BCA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D77159-C444-4781-BFFB-C00C051B3105}" type="pres">
      <dgm:prSet presAssocID="{C669F267-6EE5-412A-8152-575DDEF6BCA6}" presName="accent_2" presStyleCnt="0"/>
      <dgm:spPr/>
    </dgm:pt>
    <dgm:pt modelId="{60FED1E8-0EA6-4F81-B147-4EF9EFADA84C}" type="pres">
      <dgm:prSet presAssocID="{C669F267-6EE5-412A-8152-575DDEF6BCA6}" presName="accentRepeatNode" presStyleLbl="solidFgAcc1" presStyleIdx="1" presStyleCnt="6" custScaleX="71239" custScaleY="71239"/>
      <dgm:spPr/>
    </dgm:pt>
    <dgm:pt modelId="{32F77973-89FF-4C65-B59E-0E2096086114}" type="pres">
      <dgm:prSet presAssocID="{1803817D-1B78-4304-B7C1-E27D0D552DC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655D7-53E9-48C2-8082-BFB97A43BC47}" type="pres">
      <dgm:prSet presAssocID="{1803817D-1B78-4304-B7C1-E27D0D552DC0}" presName="accent_3" presStyleCnt="0"/>
      <dgm:spPr/>
    </dgm:pt>
    <dgm:pt modelId="{F5A32209-192D-4409-BCCF-44A2C6143C9A}" type="pres">
      <dgm:prSet presAssocID="{1803817D-1B78-4304-B7C1-E27D0D552DC0}" presName="accentRepeatNode" presStyleLbl="solidFgAcc1" presStyleIdx="2" presStyleCnt="6" custScaleX="71239" custScaleY="71239"/>
      <dgm:spPr/>
    </dgm:pt>
    <dgm:pt modelId="{01376251-7B24-4162-A19D-D797183DA875}" type="pres">
      <dgm:prSet presAssocID="{EC3810D4-83EA-4EC4-BDC2-099BEDE5973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723AC-1D7C-42AA-8897-1DD73ADAD729}" type="pres">
      <dgm:prSet presAssocID="{EC3810D4-83EA-4EC4-BDC2-099BEDE5973A}" presName="accent_4" presStyleCnt="0"/>
      <dgm:spPr/>
    </dgm:pt>
    <dgm:pt modelId="{A7BEA741-FE3B-4298-82AE-B9CAF2D2E24B}" type="pres">
      <dgm:prSet presAssocID="{EC3810D4-83EA-4EC4-BDC2-099BEDE5973A}" presName="accentRepeatNode" presStyleLbl="solidFgAcc1" presStyleIdx="3" presStyleCnt="6" custScaleX="71239" custScaleY="71239"/>
      <dgm:spPr/>
    </dgm:pt>
    <dgm:pt modelId="{19EFEA4F-044A-480D-8655-D14C42EB4E30}" type="pres">
      <dgm:prSet presAssocID="{B9649B82-29B6-4440-A4F1-73971E4004F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C678A-1D82-4D44-8F1C-23395811BBA4}" type="pres">
      <dgm:prSet presAssocID="{B9649B82-29B6-4440-A4F1-73971E4004F7}" presName="accent_5" presStyleCnt="0"/>
      <dgm:spPr/>
    </dgm:pt>
    <dgm:pt modelId="{C3ED50CF-754C-47AE-A08D-7A16900A43C5}" type="pres">
      <dgm:prSet presAssocID="{B9649B82-29B6-4440-A4F1-73971E4004F7}" presName="accentRepeatNode" presStyleLbl="solidFgAcc1" presStyleIdx="4" presStyleCnt="6" custScaleX="71239" custScaleY="71239"/>
      <dgm:spPr/>
    </dgm:pt>
    <dgm:pt modelId="{1D4D61E4-FA67-4137-8585-0172443A8300}" type="pres">
      <dgm:prSet presAssocID="{73B6731D-1E76-4A55-947E-03DEA212A84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9DB7E7-396B-4829-91BD-7293C466835C}" type="pres">
      <dgm:prSet presAssocID="{73B6731D-1E76-4A55-947E-03DEA212A84C}" presName="accent_6" presStyleCnt="0"/>
      <dgm:spPr/>
    </dgm:pt>
    <dgm:pt modelId="{68D266BA-BE7A-4EF8-ADCB-BD2BF2A2605B}" type="pres">
      <dgm:prSet presAssocID="{73B6731D-1E76-4A55-947E-03DEA212A84C}" presName="accentRepeatNode" presStyleLbl="solidFgAcc1" presStyleIdx="5" presStyleCnt="6" custScaleX="71239" custScaleY="71239"/>
      <dgm:spPr/>
    </dgm:pt>
  </dgm:ptLst>
  <dgm:cxnLst>
    <dgm:cxn modelId="{32F30F4C-50EA-40DB-A595-DFEDD41C4641}" srcId="{2F5D0910-B6FB-48E5-BA43-BA1C0DEB9F8C}" destId="{34B1BBB4-9103-499D-84F5-5E7BBDD5650E}" srcOrd="0" destOrd="0" parTransId="{C51200EF-091E-4DAF-B249-FD1810EFE6D7}" sibTransId="{E0F897D8-236E-4487-89C1-B424479BC3A9}"/>
    <dgm:cxn modelId="{98E2AFBA-B25C-45FC-AFD3-1D2634F4A8A0}" type="presOf" srcId="{EC3810D4-83EA-4EC4-BDC2-099BEDE5973A}" destId="{01376251-7B24-4162-A19D-D797183DA875}" srcOrd="0" destOrd="0" presId="urn:microsoft.com/office/officeart/2008/layout/VerticalCurvedList"/>
    <dgm:cxn modelId="{6E22A864-A508-4F71-8892-D6F02557244E}" type="presOf" srcId="{34B1BBB4-9103-499D-84F5-5E7BBDD5650E}" destId="{D7423986-410A-4611-986A-40BA3928AAE6}" srcOrd="0" destOrd="0" presId="urn:microsoft.com/office/officeart/2008/layout/VerticalCurvedList"/>
    <dgm:cxn modelId="{80DD9328-6997-4148-BA4E-373AD3E49477}" type="presOf" srcId="{73B6731D-1E76-4A55-947E-03DEA212A84C}" destId="{1D4D61E4-FA67-4137-8585-0172443A8300}" srcOrd="0" destOrd="0" presId="urn:microsoft.com/office/officeart/2008/layout/VerticalCurvedList"/>
    <dgm:cxn modelId="{FA64C470-4D22-46E0-B0B4-B2DDE7F6C616}" srcId="{2F5D0910-B6FB-48E5-BA43-BA1C0DEB9F8C}" destId="{73B6731D-1E76-4A55-947E-03DEA212A84C}" srcOrd="5" destOrd="0" parTransId="{8ACA56AE-F323-49DD-908E-A1AB25F83B12}" sibTransId="{E66F8000-8B8C-42DF-B7D2-0A5B05B4608F}"/>
    <dgm:cxn modelId="{760B11FF-0A11-4909-A819-FF7BF05AEEA2}" srcId="{2F5D0910-B6FB-48E5-BA43-BA1C0DEB9F8C}" destId="{1803817D-1B78-4304-B7C1-E27D0D552DC0}" srcOrd="2" destOrd="0" parTransId="{4195FD1B-7F99-4538-8C77-C7603CEEC7D3}" sibTransId="{C282A6A7-9C3E-44EE-B844-55724F726779}"/>
    <dgm:cxn modelId="{A13AEC85-3715-4E08-8B22-EBCADD760F87}" srcId="{2F5D0910-B6FB-48E5-BA43-BA1C0DEB9F8C}" destId="{B9649B82-29B6-4440-A4F1-73971E4004F7}" srcOrd="4" destOrd="0" parTransId="{D126C002-3493-4E7C-AD10-534E3AF28293}" sibTransId="{E994AA5A-3BAC-477C-B3BD-C1FA5AAC2A91}"/>
    <dgm:cxn modelId="{19C34E87-9E7F-4C0E-A0AE-D615D8BF3A97}" type="presOf" srcId="{1803817D-1B78-4304-B7C1-E27D0D552DC0}" destId="{32F77973-89FF-4C65-B59E-0E2096086114}" srcOrd="0" destOrd="0" presId="urn:microsoft.com/office/officeart/2008/layout/VerticalCurvedList"/>
    <dgm:cxn modelId="{4CDBD992-9083-4841-8AF6-A375AA61D1CE}" type="presOf" srcId="{C669F267-6EE5-412A-8152-575DDEF6BCA6}" destId="{17990FF2-3F4D-4D42-ADC0-B240DED72AE9}" srcOrd="0" destOrd="0" presId="urn:microsoft.com/office/officeart/2008/layout/VerticalCurvedList"/>
    <dgm:cxn modelId="{B33E4745-136D-42EB-8BD9-CF1AEA6ACB8A}" srcId="{2F5D0910-B6FB-48E5-BA43-BA1C0DEB9F8C}" destId="{C669F267-6EE5-412A-8152-575DDEF6BCA6}" srcOrd="1" destOrd="0" parTransId="{527C96BA-15E3-44A6-B1D4-BF679175A609}" sibTransId="{064D0CAE-2145-4899-A4BB-30DB3453187C}"/>
    <dgm:cxn modelId="{7DFA9BEB-D1AD-46B3-8B9C-AB838459DC92}" type="presOf" srcId="{E0F897D8-236E-4487-89C1-B424479BC3A9}" destId="{5E6A495C-D951-4FA2-A614-4CBFF05887CB}" srcOrd="0" destOrd="0" presId="urn:microsoft.com/office/officeart/2008/layout/VerticalCurvedList"/>
    <dgm:cxn modelId="{8A2ACEBE-CDEB-45D3-9F14-DD38E964E4C2}" srcId="{2F5D0910-B6FB-48E5-BA43-BA1C0DEB9F8C}" destId="{EC3810D4-83EA-4EC4-BDC2-099BEDE5973A}" srcOrd="3" destOrd="0" parTransId="{5A3CD785-F7F5-4889-8FE7-8D3AF362E829}" sibTransId="{0431B7EA-C149-433A-8792-4531838CD496}"/>
    <dgm:cxn modelId="{CCA678BA-48E9-41C9-9195-EC7FD5CE6876}" type="presOf" srcId="{2F5D0910-B6FB-48E5-BA43-BA1C0DEB9F8C}" destId="{EBE75E43-E22E-4907-A728-34F559FF0470}" srcOrd="0" destOrd="0" presId="urn:microsoft.com/office/officeart/2008/layout/VerticalCurvedList"/>
    <dgm:cxn modelId="{0AFBAAE6-F025-4E7D-A7CE-9F5125DEB8C9}" type="presOf" srcId="{B9649B82-29B6-4440-A4F1-73971E4004F7}" destId="{19EFEA4F-044A-480D-8655-D14C42EB4E30}" srcOrd="0" destOrd="0" presId="urn:microsoft.com/office/officeart/2008/layout/VerticalCurvedList"/>
    <dgm:cxn modelId="{E5EE19CA-18D0-47E4-A7FC-C2CEF376AEFA}" type="presParOf" srcId="{EBE75E43-E22E-4907-A728-34F559FF0470}" destId="{435D1B20-1BA0-48B2-8095-DAB2CFED0A0E}" srcOrd="0" destOrd="0" presId="urn:microsoft.com/office/officeart/2008/layout/VerticalCurvedList"/>
    <dgm:cxn modelId="{3DF59A4A-E284-44F4-B998-30E1242F832F}" type="presParOf" srcId="{435D1B20-1BA0-48B2-8095-DAB2CFED0A0E}" destId="{3B99DA7E-29A9-4FDA-B0BE-50F6F8450F5A}" srcOrd="0" destOrd="0" presId="urn:microsoft.com/office/officeart/2008/layout/VerticalCurvedList"/>
    <dgm:cxn modelId="{A0BF3E85-08B2-4D9B-A262-B0F52D471D71}" type="presParOf" srcId="{3B99DA7E-29A9-4FDA-B0BE-50F6F8450F5A}" destId="{81033160-8E72-41E4-8A94-5CB5FD1BD2EF}" srcOrd="0" destOrd="0" presId="urn:microsoft.com/office/officeart/2008/layout/VerticalCurvedList"/>
    <dgm:cxn modelId="{472EDD5D-0412-4D9D-AFF2-969387F51A55}" type="presParOf" srcId="{3B99DA7E-29A9-4FDA-B0BE-50F6F8450F5A}" destId="{5E6A495C-D951-4FA2-A614-4CBFF05887CB}" srcOrd="1" destOrd="0" presId="urn:microsoft.com/office/officeart/2008/layout/VerticalCurvedList"/>
    <dgm:cxn modelId="{C566426A-F45C-43D0-B950-27D3B7824DC4}" type="presParOf" srcId="{3B99DA7E-29A9-4FDA-B0BE-50F6F8450F5A}" destId="{91628A23-C711-4F6C-9E26-7CC6899B21FA}" srcOrd="2" destOrd="0" presId="urn:microsoft.com/office/officeart/2008/layout/VerticalCurvedList"/>
    <dgm:cxn modelId="{DC7DE3BD-B92E-444A-B11C-D01558124060}" type="presParOf" srcId="{3B99DA7E-29A9-4FDA-B0BE-50F6F8450F5A}" destId="{A5FC9B70-4B90-42AC-8ACA-C9CD2CAF3D57}" srcOrd="3" destOrd="0" presId="urn:microsoft.com/office/officeart/2008/layout/VerticalCurvedList"/>
    <dgm:cxn modelId="{57764441-53EC-49CC-840C-BC661C10CE47}" type="presParOf" srcId="{435D1B20-1BA0-48B2-8095-DAB2CFED0A0E}" destId="{D7423986-410A-4611-986A-40BA3928AAE6}" srcOrd="1" destOrd="0" presId="urn:microsoft.com/office/officeart/2008/layout/VerticalCurvedList"/>
    <dgm:cxn modelId="{75BD5AF4-634D-404D-AF09-222E7C996676}" type="presParOf" srcId="{435D1B20-1BA0-48B2-8095-DAB2CFED0A0E}" destId="{9F7999A2-C61A-413B-A074-D2650C344970}" srcOrd="2" destOrd="0" presId="urn:microsoft.com/office/officeart/2008/layout/VerticalCurvedList"/>
    <dgm:cxn modelId="{0DA9117B-E794-46A3-96C0-128DE901BF5A}" type="presParOf" srcId="{9F7999A2-C61A-413B-A074-D2650C344970}" destId="{71ED57F9-5996-415A-BC93-D79C699308AC}" srcOrd="0" destOrd="0" presId="urn:microsoft.com/office/officeart/2008/layout/VerticalCurvedList"/>
    <dgm:cxn modelId="{BE1E6B59-2BF3-43F3-A967-408E660098D5}" type="presParOf" srcId="{435D1B20-1BA0-48B2-8095-DAB2CFED0A0E}" destId="{17990FF2-3F4D-4D42-ADC0-B240DED72AE9}" srcOrd="3" destOrd="0" presId="urn:microsoft.com/office/officeart/2008/layout/VerticalCurvedList"/>
    <dgm:cxn modelId="{9C43E6B7-597A-485F-BF96-FCF5C0FD4A82}" type="presParOf" srcId="{435D1B20-1BA0-48B2-8095-DAB2CFED0A0E}" destId="{91D77159-C444-4781-BFFB-C00C051B3105}" srcOrd="4" destOrd="0" presId="urn:microsoft.com/office/officeart/2008/layout/VerticalCurvedList"/>
    <dgm:cxn modelId="{E0D5D786-35E5-4E23-AA45-7AEE1398B353}" type="presParOf" srcId="{91D77159-C444-4781-BFFB-C00C051B3105}" destId="{60FED1E8-0EA6-4F81-B147-4EF9EFADA84C}" srcOrd="0" destOrd="0" presId="urn:microsoft.com/office/officeart/2008/layout/VerticalCurvedList"/>
    <dgm:cxn modelId="{F306C80B-4560-462B-BDAD-640E7A238E3C}" type="presParOf" srcId="{435D1B20-1BA0-48B2-8095-DAB2CFED0A0E}" destId="{32F77973-89FF-4C65-B59E-0E2096086114}" srcOrd="5" destOrd="0" presId="urn:microsoft.com/office/officeart/2008/layout/VerticalCurvedList"/>
    <dgm:cxn modelId="{9BF865A9-D719-4DFE-B4A4-72429E6B7350}" type="presParOf" srcId="{435D1B20-1BA0-48B2-8095-DAB2CFED0A0E}" destId="{11E655D7-53E9-48C2-8082-BFB97A43BC47}" srcOrd="6" destOrd="0" presId="urn:microsoft.com/office/officeart/2008/layout/VerticalCurvedList"/>
    <dgm:cxn modelId="{7586A55B-8740-441A-A55C-71C5183305CD}" type="presParOf" srcId="{11E655D7-53E9-48C2-8082-BFB97A43BC47}" destId="{F5A32209-192D-4409-BCCF-44A2C6143C9A}" srcOrd="0" destOrd="0" presId="urn:microsoft.com/office/officeart/2008/layout/VerticalCurvedList"/>
    <dgm:cxn modelId="{2AE9E51B-9E7B-4091-B39E-1EC12BD5EE6C}" type="presParOf" srcId="{435D1B20-1BA0-48B2-8095-DAB2CFED0A0E}" destId="{01376251-7B24-4162-A19D-D797183DA875}" srcOrd="7" destOrd="0" presId="urn:microsoft.com/office/officeart/2008/layout/VerticalCurvedList"/>
    <dgm:cxn modelId="{58B5CF31-0A20-4547-AA52-C7CE50897DE5}" type="presParOf" srcId="{435D1B20-1BA0-48B2-8095-DAB2CFED0A0E}" destId="{054723AC-1D7C-42AA-8897-1DD73ADAD729}" srcOrd="8" destOrd="0" presId="urn:microsoft.com/office/officeart/2008/layout/VerticalCurvedList"/>
    <dgm:cxn modelId="{B12052C6-F235-4477-9399-16C8EA6E7DB8}" type="presParOf" srcId="{054723AC-1D7C-42AA-8897-1DD73ADAD729}" destId="{A7BEA741-FE3B-4298-82AE-B9CAF2D2E24B}" srcOrd="0" destOrd="0" presId="urn:microsoft.com/office/officeart/2008/layout/VerticalCurvedList"/>
    <dgm:cxn modelId="{32823BFA-0751-4981-9B32-6FC95A0E6E95}" type="presParOf" srcId="{435D1B20-1BA0-48B2-8095-DAB2CFED0A0E}" destId="{19EFEA4F-044A-480D-8655-D14C42EB4E30}" srcOrd="9" destOrd="0" presId="urn:microsoft.com/office/officeart/2008/layout/VerticalCurvedList"/>
    <dgm:cxn modelId="{D2A8C4AE-7727-4272-B2B1-178356CB7C9E}" type="presParOf" srcId="{435D1B20-1BA0-48B2-8095-DAB2CFED0A0E}" destId="{EBAC678A-1D82-4D44-8F1C-23395811BBA4}" srcOrd="10" destOrd="0" presId="urn:microsoft.com/office/officeart/2008/layout/VerticalCurvedList"/>
    <dgm:cxn modelId="{E53910A4-E540-4735-9BAB-91BC55E556D9}" type="presParOf" srcId="{EBAC678A-1D82-4D44-8F1C-23395811BBA4}" destId="{C3ED50CF-754C-47AE-A08D-7A16900A43C5}" srcOrd="0" destOrd="0" presId="urn:microsoft.com/office/officeart/2008/layout/VerticalCurvedList"/>
    <dgm:cxn modelId="{D14B27F5-E726-44C9-914F-610D3731F10B}" type="presParOf" srcId="{435D1B20-1BA0-48B2-8095-DAB2CFED0A0E}" destId="{1D4D61E4-FA67-4137-8585-0172443A8300}" srcOrd="11" destOrd="0" presId="urn:microsoft.com/office/officeart/2008/layout/VerticalCurvedList"/>
    <dgm:cxn modelId="{3D3A07A5-9DD3-4294-8088-47DF27CBEE65}" type="presParOf" srcId="{435D1B20-1BA0-48B2-8095-DAB2CFED0A0E}" destId="{529DB7E7-396B-4829-91BD-7293C466835C}" srcOrd="12" destOrd="0" presId="urn:microsoft.com/office/officeart/2008/layout/VerticalCurvedList"/>
    <dgm:cxn modelId="{B8AA5FE4-92D9-41EE-90FF-DD3CE022C5A6}" type="presParOf" srcId="{529DB7E7-396B-4829-91BD-7293C466835C}" destId="{68D266BA-BE7A-4EF8-ADCB-BD2BF2A2605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5D0910-B6FB-48E5-BA43-BA1C0DEB9F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9F267-6EE5-412A-8152-575DDEF6BCA6}">
      <dgm:prSet phldrT="[Text]" custT="1"/>
      <dgm:spPr>
        <a:noFill/>
        <a:ln>
          <a:noFill/>
        </a:ln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Based on economic calculus that measures the value of health to individuals and societies (“full income” accounting)</a:t>
          </a:r>
          <a:endParaRPr lang="en-US" sz="1800" dirty="0">
            <a:solidFill>
              <a:schemeClr val="tx1"/>
            </a:solidFill>
          </a:endParaRPr>
        </a:p>
      </dgm:t>
    </dgm:pt>
    <dgm:pt modelId="{527C96BA-15E3-44A6-B1D4-BF679175A609}" type="parTrans" cxnId="{B33E4745-136D-42EB-8BD9-CF1AEA6ACB8A}">
      <dgm:prSet/>
      <dgm:spPr/>
      <dgm:t>
        <a:bodyPr/>
        <a:lstStyle/>
        <a:p>
          <a:endParaRPr lang="en-US" sz="1800"/>
        </a:p>
      </dgm:t>
    </dgm:pt>
    <dgm:pt modelId="{064D0CAE-2145-4899-A4BB-30DB3453187C}" type="sibTrans" cxnId="{B33E4745-136D-42EB-8BD9-CF1AEA6ACB8A}">
      <dgm:prSet/>
      <dgm:spPr/>
      <dgm:t>
        <a:bodyPr/>
        <a:lstStyle/>
        <a:p>
          <a:endParaRPr lang="en-US" sz="1800"/>
        </a:p>
      </dgm:t>
    </dgm:pt>
    <dgm:pt modelId="{1803817D-1B78-4304-B7C1-E27D0D552DC0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Grand convergence encapsulates UHC in a specific, tangible way: argues for “pro-poor” UHC that initially ensures universal coverage for tackling infections + RMNCH conditions +  essential interventions for NCDs/injury</a:t>
          </a:r>
          <a:endParaRPr lang="en-US" sz="1800" dirty="0">
            <a:solidFill>
              <a:schemeClr val="tx1"/>
            </a:solidFill>
          </a:endParaRPr>
        </a:p>
      </dgm:t>
    </dgm:pt>
    <dgm:pt modelId="{4195FD1B-7F99-4538-8C77-C7603CEEC7D3}" type="parTrans" cxnId="{760B11FF-0A11-4909-A819-FF7BF05AEEA2}">
      <dgm:prSet/>
      <dgm:spPr/>
      <dgm:t>
        <a:bodyPr/>
        <a:lstStyle/>
        <a:p>
          <a:endParaRPr lang="en-US" sz="1800"/>
        </a:p>
      </dgm:t>
    </dgm:pt>
    <dgm:pt modelId="{C282A6A7-9C3E-44EE-B844-55724F726779}" type="sibTrans" cxnId="{760B11FF-0A11-4909-A819-FF7BF05AEEA2}">
      <dgm:prSet/>
      <dgm:spPr/>
      <dgm:t>
        <a:bodyPr/>
        <a:lstStyle/>
        <a:p>
          <a:endParaRPr lang="en-US" sz="1800"/>
        </a:p>
      </dgm:t>
    </dgm:pt>
    <dgm:pt modelId="{EC3810D4-83EA-4EC4-BDC2-099BEDE5973A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Program investments are accompanied by structural investments in health system</a:t>
          </a:r>
          <a:r>
            <a:rPr lang="en-US" sz="1800" dirty="0" smtClean="0">
              <a:solidFill>
                <a:schemeClr val="tx1"/>
              </a:solidFill>
              <a:sym typeface="Wingdings" panose="05000000000000000000" pitchFamily="2" charset="2"/>
            </a:rPr>
            <a:t> would coalesce over time into a functional delivery system, </a:t>
          </a:r>
          <a:r>
            <a:rPr lang="en-US" sz="1800" dirty="0" smtClean="0">
              <a:solidFill>
                <a:schemeClr val="tx1"/>
              </a:solidFill>
            </a:rPr>
            <a:t>prepared to address NCDs/injury</a:t>
          </a:r>
          <a:endParaRPr lang="en-US" sz="1800" dirty="0">
            <a:solidFill>
              <a:schemeClr val="tx1"/>
            </a:solidFill>
          </a:endParaRPr>
        </a:p>
      </dgm:t>
    </dgm:pt>
    <dgm:pt modelId="{5A3CD785-F7F5-4889-8FE7-8D3AF362E829}" type="parTrans" cxnId="{8A2ACEBE-CDEB-45D3-9F14-DD38E964E4C2}">
      <dgm:prSet/>
      <dgm:spPr/>
      <dgm:t>
        <a:bodyPr/>
        <a:lstStyle/>
        <a:p>
          <a:endParaRPr lang="en-US" sz="1800"/>
        </a:p>
      </dgm:t>
    </dgm:pt>
    <dgm:pt modelId="{0431B7EA-C149-433A-8792-4531838CD496}" type="sibTrans" cxnId="{8A2ACEBE-CDEB-45D3-9F14-DD38E964E4C2}">
      <dgm:prSet/>
      <dgm:spPr/>
      <dgm:t>
        <a:bodyPr/>
        <a:lstStyle/>
        <a:p>
          <a:endParaRPr lang="en-US" sz="1800"/>
        </a:p>
      </dgm:t>
    </dgm:pt>
    <dgm:pt modelId="{34B1BBB4-9103-499D-84F5-5E7BBDD5650E}">
      <dgm:prSet phldrT="[Text]" custT="1"/>
      <dgm:spPr>
        <a:noFill/>
        <a:ln>
          <a:noFill/>
        </a:ln>
      </dgm:spPr>
      <dgm:t>
        <a:bodyPr/>
        <a:lstStyle/>
        <a:p>
          <a:pPr marL="0" indent="0"/>
          <a:r>
            <a:rPr lang="en-US" sz="1800" dirty="0" smtClean="0">
              <a:solidFill>
                <a:schemeClr val="tx1"/>
              </a:solidFill>
            </a:rPr>
            <a:t>Not special pleading by health community—it is an investment with real economic returns</a:t>
          </a:r>
          <a:endParaRPr lang="en-US" sz="1800" dirty="0">
            <a:solidFill>
              <a:schemeClr val="tx1"/>
            </a:solidFill>
          </a:endParaRPr>
        </a:p>
      </dgm:t>
    </dgm:pt>
    <dgm:pt modelId="{C51200EF-091E-4DAF-B249-FD1810EFE6D7}" type="parTrans" cxnId="{32F30F4C-50EA-40DB-A595-DFEDD41C4641}">
      <dgm:prSet/>
      <dgm:spPr/>
      <dgm:t>
        <a:bodyPr/>
        <a:lstStyle/>
        <a:p>
          <a:endParaRPr lang="en-US" sz="1800"/>
        </a:p>
      </dgm:t>
    </dgm:pt>
    <dgm:pt modelId="{E0F897D8-236E-4487-89C1-B424479BC3A9}" type="sibTrans" cxnId="{32F30F4C-50EA-40DB-A595-DFEDD41C4641}">
      <dgm:prSet/>
      <dgm:spPr/>
      <dgm:t>
        <a:bodyPr/>
        <a:lstStyle/>
        <a:p>
          <a:endParaRPr lang="en-US" sz="1800"/>
        </a:p>
      </dgm:t>
    </dgm:pt>
    <dgm:pt modelId="{EBE75E43-E22E-4907-A728-34F559FF0470}" type="pres">
      <dgm:prSet presAssocID="{2F5D0910-B6FB-48E5-BA43-BA1C0DEB9F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35D1B20-1BA0-48B2-8095-DAB2CFED0A0E}" type="pres">
      <dgm:prSet presAssocID="{2F5D0910-B6FB-48E5-BA43-BA1C0DEB9F8C}" presName="Name1" presStyleCnt="0"/>
      <dgm:spPr/>
    </dgm:pt>
    <dgm:pt modelId="{3B99DA7E-29A9-4FDA-B0BE-50F6F8450F5A}" type="pres">
      <dgm:prSet presAssocID="{2F5D0910-B6FB-48E5-BA43-BA1C0DEB9F8C}" presName="cycle" presStyleCnt="0"/>
      <dgm:spPr/>
    </dgm:pt>
    <dgm:pt modelId="{81033160-8E72-41E4-8A94-5CB5FD1BD2EF}" type="pres">
      <dgm:prSet presAssocID="{2F5D0910-B6FB-48E5-BA43-BA1C0DEB9F8C}" presName="srcNode" presStyleLbl="node1" presStyleIdx="0" presStyleCnt="4"/>
      <dgm:spPr/>
    </dgm:pt>
    <dgm:pt modelId="{5E6A495C-D951-4FA2-A614-4CBFF05887CB}" type="pres">
      <dgm:prSet presAssocID="{2F5D0910-B6FB-48E5-BA43-BA1C0DEB9F8C}" presName="conn" presStyleLbl="parChTrans1D2" presStyleIdx="0" presStyleCnt="1"/>
      <dgm:spPr/>
      <dgm:t>
        <a:bodyPr/>
        <a:lstStyle/>
        <a:p>
          <a:endParaRPr lang="en-GB"/>
        </a:p>
      </dgm:t>
    </dgm:pt>
    <dgm:pt modelId="{91628A23-C711-4F6C-9E26-7CC6899B21FA}" type="pres">
      <dgm:prSet presAssocID="{2F5D0910-B6FB-48E5-BA43-BA1C0DEB9F8C}" presName="extraNode" presStyleLbl="node1" presStyleIdx="0" presStyleCnt="4"/>
      <dgm:spPr/>
    </dgm:pt>
    <dgm:pt modelId="{A5FC9B70-4B90-42AC-8ACA-C9CD2CAF3D57}" type="pres">
      <dgm:prSet presAssocID="{2F5D0910-B6FB-48E5-BA43-BA1C0DEB9F8C}" presName="dstNode" presStyleLbl="node1" presStyleIdx="0" presStyleCnt="4"/>
      <dgm:spPr/>
    </dgm:pt>
    <dgm:pt modelId="{D7423986-410A-4611-986A-40BA3928AAE6}" type="pres">
      <dgm:prSet presAssocID="{34B1BBB4-9103-499D-84F5-5E7BBDD5650E}" presName="text_1" presStyleLbl="node1" presStyleIdx="0" presStyleCnt="4" custScaleX="103102" custLinFactNeighborX="-1746" custLinFactNeighborY="5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999A2-C61A-413B-A074-D2650C344970}" type="pres">
      <dgm:prSet presAssocID="{34B1BBB4-9103-499D-84F5-5E7BBDD5650E}" presName="accent_1" presStyleCnt="0"/>
      <dgm:spPr/>
    </dgm:pt>
    <dgm:pt modelId="{71ED57F9-5996-415A-BC93-D79C699308AC}" type="pres">
      <dgm:prSet presAssocID="{34B1BBB4-9103-499D-84F5-5E7BBDD5650E}" presName="accentRepeatNode" presStyleLbl="solidFgAcc1" presStyleIdx="0" presStyleCnt="4" custScaleX="48752" custScaleY="48752"/>
      <dgm:spPr/>
    </dgm:pt>
    <dgm:pt modelId="{17990FF2-3F4D-4D42-ADC0-B240DED72AE9}" type="pres">
      <dgm:prSet presAssocID="{C669F267-6EE5-412A-8152-575DDEF6BCA6}" presName="text_2" presStyleLbl="node1" presStyleIdx="1" presStyleCnt="4" custScaleX="10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7159-C444-4781-BFFB-C00C051B3105}" type="pres">
      <dgm:prSet presAssocID="{C669F267-6EE5-412A-8152-575DDEF6BCA6}" presName="accent_2" presStyleCnt="0"/>
      <dgm:spPr/>
    </dgm:pt>
    <dgm:pt modelId="{60FED1E8-0EA6-4F81-B147-4EF9EFADA84C}" type="pres">
      <dgm:prSet presAssocID="{C669F267-6EE5-412A-8152-575DDEF6BCA6}" presName="accentRepeatNode" presStyleLbl="solidFgAcc1" presStyleIdx="1" presStyleCnt="4" custScaleX="48752" custScaleY="48752"/>
      <dgm:spPr/>
    </dgm:pt>
    <dgm:pt modelId="{32F77973-89FF-4C65-B59E-0E2096086114}" type="pres">
      <dgm:prSet presAssocID="{1803817D-1B78-4304-B7C1-E27D0D552DC0}" presName="text_3" presStyleLbl="node1" presStyleIdx="2" presStyleCnt="4" custScaleX="104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655D7-53E9-48C2-8082-BFB97A43BC47}" type="pres">
      <dgm:prSet presAssocID="{1803817D-1B78-4304-B7C1-E27D0D552DC0}" presName="accent_3" presStyleCnt="0"/>
      <dgm:spPr/>
    </dgm:pt>
    <dgm:pt modelId="{F5A32209-192D-4409-BCCF-44A2C6143C9A}" type="pres">
      <dgm:prSet presAssocID="{1803817D-1B78-4304-B7C1-E27D0D552DC0}" presName="accentRepeatNode" presStyleLbl="solidFgAcc1" presStyleIdx="2" presStyleCnt="4" custScaleX="48752" custScaleY="48752"/>
      <dgm:spPr/>
    </dgm:pt>
    <dgm:pt modelId="{01376251-7B24-4162-A19D-D797183DA875}" type="pres">
      <dgm:prSet presAssocID="{EC3810D4-83EA-4EC4-BDC2-099BEDE5973A}" presName="text_4" presStyleLbl="node1" presStyleIdx="3" presStyleCnt="4" custScaleX="105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723AC-1D7C-42AA-8897-1DD73ADAD729}" type="pres">
      <dgm:prSet presAssocID="{EC3810D4-83EA-4EC4-BDC2-099BEDE5973A}" presName="accent_4" presStyleCnt="0"/>
      <dgm:spPr/>
    </dgm:pt>
    <dgm:pt modelId="{A7BEA741-FE3B-4298-82AE-B9CAF2D2E24B}" type="pres">
      <dgm:prSet presAssocID="{EC3810D4-83EA-4EC4-BDC2-099BEDE5973A}" presName="accentRepeatNode" presStyleLbl="solidFgAcc1" presStyleIdx="3" presStyleCnt="4" custScaleX="48752" custScaleY="48752"/>
      <dgm:spPr/>
    </dgm:pt>
  </dgm:ptLst>
  <dgm:cxnLst>
    <dgm:cxn modelId="{8A2ACEBE-CDEB-45D3-9F14-DD38E964E4C2}" srcId="{2F5D0910-B6FB-48E5-BA43-BA1C0DEB9F8C}" destId="{EC3810D4-83EA-4EC4-BDC2-099BEDE5973A}" srcOrd="3" destOrd="0" parTransId="{5A3CD785-F7F5-4889-8FE7-8D3AF362E829}" sibTransId="{0431B7EA-C149-433A-8792-4531838CD496}"/>
    <dgm:cxn modelId="{B66D5B5A-6E79-49E1-9CDB-A5E32FCE5A59}" type="presOf" srcId="{E0F897D8-236E-4487-89C1-B424479BC3A9}" destId="{5E6A495C-D951-4FA2-A614-4CBFF05887CB}" srcOrd="0" destOrd="0" presId="urn:microsoft.com/office/officeart/2008/layout/VerticalCurvedList"/>
    <dgm:cxn modelId="{760B11FF-0A11-4909-A819-FF7BF05AEEA2}" srcId="{2F5D0910-B6FB-48E5-BA43-BA1C0DEB9F8C}" destId="{1803817D-1B78-4304-B7C1-E27D0D552DC0}" srcOrd="2" destOrd="0" parTransId="{4195FD1B-7F99-4538-8C77-C7603CEEC7D3}" sibTransId="{C282A6A7-9C3E-44EE-B844-55724F726779}"/>
    <dgm:cxn modelId="{242BA74C-9921-4A46-ABFC-8A5EE6314261}" type="presOf" srcId="{2F5D0910-B6FB-48E5-BA43-BA1C0DEB9F8C}" destId="{EBE75E43-E22E-4907-A728-34F559FF0470}" srcOrd="0" destOrd="0" presId="urn:microsoft.com/office/officeart/2008/layout/VerticalCurvedList"/>
    <dgm:cxn modelId="{32F30F4C-50EA-40DB-A595-DFEDD41C4641}" srcId="{2F5D0910-B6FB-48E5-BA43-BA1C0DEB9F8C}" destId="{34B1BBB4-9103-499D-84F5-5E7BBDD5650E}" srcOrd="0" destOrd="0" parTransId="{C51200EF-091E-4DAF-B249-FD1810EFE6D7}" sibTransId="{E0F897D8-236E-4487-89C1-B424479BC3A9}"/>
    <dgm:cxn modelId="{97FF86B6-4AB0-4780-8F6D-4FDDA524EB29}" type="presOf" srcId="{EC3810D4-83EA-4EC4-BDC2-099BEDE5973A}" destId="{01376251-7B24-4162-A19D-D797183DA875}" srcOrd="0" destOrd="0" presId="urn:microsoft.com/office/officeart/2008/layout/VerticalCurvedList"/>
    <dgm:cxn modelId="{CDB72B78-2993-4479-B0B3-8B0BCD8F67B9}" type="presOf" srcId="{34B1BBB4-9103-499D-84F5-5E7BBDD5650E}" destId="{D7423986-410A-4611-986A-40BA3928AAE6}" srcOrd="0" destOrd="0" presId="urn:microsoft.com/office/officeart/2008/layout/VerticalCurvedList"/>
    <dgm:cxn modelId="{9944689E-A466-4486-BD14-56A9810CF67E}" type="presOf" srcId="{C669F267-6EE5-412A-8152-575DDEF6BCA6}" destId="{17990FF2-3F4D-4D42-ADC0-B240DED72AE9}" srcOrd="0" destOrd="0" presId="urn:microsoft.com/office/officeart/2008/layout/VerticalCurvedList"/>
    <dgm:cxn modelId="{B33E4745-136D-42EB-8BD9-CF1AEA6ACB8A}" srcId="{2F5D0910-B6FB-48E5-BA43-BA1C0DEB9F8C}" destId="{C669F267-6EE5-412A-8152-575DDEF6BCA6}" srcOrd="1" destOrd="0" parTransId="{527C96BA-15E3-44A6-B1D4-BF679175A609}" sibTransId="{064D0CAE-2145-4899-A4BB-30DB3453187C}"/>
    <dgm:cxn modelId="{612A7236-89AD-48CC-AB9D-C2F57F73E3A1}" type="presOf" srcId="{1803817D-1B78-4304-B7C1-E27D0D552DC0}" destId="{32F77973-89FF-4C65-B59E-0E2096086114}" srcOrd="0" destOrd="0" presId="urn:microsoft.com/office/officeart/2008/layout/VerticalCurvedList"/>
    <dgm:cxn modelId="{77DA9BDB-2CC4-4C1F-B3E2-3124A86E4817}" type="presParOf" srcId="{EBE75E43-E22E-4907-A728-34F559FF0470}" destId="{435D1B20-1BA0-48B2-8095-DAB2CFED0A0E}" srcOrd="0" destOrd="0" presId="urn:microsoft.com/office/officeart/2008/layout/VerticalCurvedList"/>
    <dgm:cxn modelId="{5BBD8C98-14CB-42E2-862F-2E3D098B6824}" type="presParOf" srcId="{435D1B20-1BA0-48B2-8095-DAB2CFED0A0E}" destId="{3B99DA7E-29A9-4FDA-B0BE-50F6F8450F5A}" srcOrd="0" destOrd="0" presId="urn:microsoft.com/office/officeart/2008/layout/VerticalCurvedList"/>
    <dgm:cxn modelId="{4FF27E36-9FFE-47FB-80DD-7761E4F17BC6}" type="presParOf" srcId="{3B99DA7E-29A9-4FDA-B0BE-50F6F8450F5A}" destId="{81033160-8E72-41E4-8A94-5CB5FD1BD2EF}" srcOrd="0" destOrd="0" presId="urn:microsoft.com/office/officeart/2008/layout/VerticalCurvedList"/>
    <dgm:cxn modelId="{223288DE-F1D9-4EA3-9F81-8F4588E98EC8}" type="presParOf" srcId="{3B99DA7E-29A9-4FDA-B0BE-50F6F8450F5A}" destId="{5E6A495C-D951-4FA2-A614-4CBFF05887CB}" srcOrd="1" destOrd="0" presId="urn:microsoft.com/office/officeart/2008/layout/VerticalCurvedList"/>
    <dgm:cxn modelId="{3FE5D83D-7F1F-468D-8395-E4172B91B26D}" type="presParOf" srcId="{3B99DA7E-29A9-4FDA-B0BE-50F6F8450F5A}" destId="{91628A23-C711-4F6C-9E26-7CC6899B21FA}" srcOrd="2" destOrd="0" presId="urn:microsoft.com/office/officeart/2008/layout/VerticalCurvedList"/>
    <dgm:cxn modelId="{9B00A97B-71BB-4100-A829-5B05938A310D}" type="presParOf" srcId="{3B99DA7E-29A9-4FDA-B0BE-50F6F8450F5A}" destId="{A5FC9B70-4B90-42AC-8ACA-C9CD2CAF3D57}" srcOrd="3" destOrd="0" presId="urn:microsoft.com/office/officeart/2008/layout/VerticalCurvedList"/>
    <dgm:cxn modelId="{990FBA81-AB06-4B53-A0D4-FF20E71DD3CA}" type="presParOf" srcId="{435D1B20-1BA0-48B2-8095-DAB2CFED0A0E}" destId="{D7423986-410A-4611-986A-40BA3928AAE6}" srcOrd="1" destOrd="0" presId="urn:microsoft.com/office/officeart/2008/layout/VerticalCurvedList"/>
    <dgm:cxn modelId="{914DA822-F62F-41AC-A3A8-4B5C963167E2}" type="presParOf" srcId="{435D1B20-1BA0-48B2-8095-DAB2CFED0A0E}" destId="{9F7999A2-C61A-413B-A074-D2650C344970}" srcOrd="2" destOrd="0" presId="urn:microsoft.com/office/officeart/2008/layout/VerticalCurvedList"/>
    <dgm:cxn modelId="{0C320CC3-6A0C-443F-BF3B-DF30BD6512D3}" type="presParOf" srcId="{9F7999A2-C61A-413B-A074-D2650C344970}" destId="{71ED57F9-5996-415A-BC93-D79C699308AC}" srcOrd="0" destOrd="0" presId="urn:microsoft.com/office/officeart/2008/layout/VerticalCurvedList"/>
    <dgm:cxn modelId="{1E3953CF-86B0-4835-84C3-656562D90295}" type="presParOf" srcId="{435D1B20-1BA0-48B2-8095-DAB2CFED0A0E}" destId="{17990FF2-3F4D-4D42-ADC0-B240DED72AE9}" srcOrd="3" destOrd="0" presId="urn:microsoft.com/office/officeart/2008/layout/VerticalCurvedList"/>
    <dgm:cxn modelId="{2934AE5E-DD21-4FA9-ADAD-650704945904}" type="presParOf" srcId="{435D1B20-1BA0-48B2-8095-DAB2CFED0A0E}" destId="{91D77159-C444-4781-BFFB-C00C051B3105}" srcOrd="4" destOrd="0" presId="urn:microsoft.com/office/officeart/2008/layout/VerticalCurvedList"/>
    <dgm:cxn modelId="{6DC52F72-E808-48C8-A01E-553F26ECFFFA}" type="presParOf" srcId="{91D77159-C444-4781-BFFB-C00C051B3105}" destId="{60FED1E8-0EA6-4F81-B147-4EF9EFADA84C}" srcOrd="0" destOrd="0" presId="urn:microsoft.com/office/officeart/2008/layout/VerticalCurvedList"/>
    <dgm:cxn modelId="{C89FBE14-3222-4B83-B819-128E5C686B10}" type="presParOf" srcId="{435D1B20-1BA0-48B2-8095-DAB2CFED0A0E}" destId="{32F77973-89FF-4C65-B59E-0E2096086114}" srcOrd="5" destOrd="0" presId="urn:microsoft.com/office/officeart/2008/layout/VerticalCurvedList"/>
    <dgm:cxn modelId="{A169F460-A33C-48F8-ACC7-B748D3E551F8}" type="presParOf" srcId="{435D1B20-1BA0-48B2-8095-DAB2CFED0A0E}" destId="{11E655D7-53E9-48C2-8082-BFB97A43BC47}" srcOrd="6" destOrd="0" presId="urn:microsoft.com/office/officeart/2008/layout/VerticalCurvedList"/>
    <dgm:cxn modelId="{1BAF12EB-D6F9-4577-9833-6F4324A2773C}" type="presParOf" srcId="{11E655D7-53E9-48C2-8082-BFB97A43BC47}" destId="{F5A32209-192D-4409-BCCF-44A2C6143C9A}" srcOrd="0" destOrd="0" presId="urn:microsoft.com/office/officeart/2008/layout/VerticalCurvedList"/>
    <dgm:cxn modelId="{3117044E-17A9-4A14-9E94-85CB0FD7DB0B}" type="presParOf" srcId="{435D1B20-1BA0-48B2-8095-DAB2CFED0A0E}" destId="{01376251-7B24-4162-A19D-D797183DA875}" srcOrd="7" destOrd="0" presId="urn:microsoft.com/office/officeart/2008/layout/VerticalCurvedList"/>
    <dgm:cxn modelId="{5B0E3781-238E-4394-9125-E7B983BC58BD}" type="presParOf" srcId="{435D1B20-1BA0-48B2-8095-DAB2CFED0A0E}" destId="{054723AC-1D7C-42AA-8897-1DD73ADAD729}" srcOrd="8" destOrd="0" presId="urn:microsoft.com/office/officeart/2008/layout/VerticalCurvedList"/>
    <dgm:cxn modelId="{31EB753C-18BA-4C43-B35D-1DA5E7E5EDD7}" type="presParOf" srcId="{054723AC-1D7C-42AA-8897-1DD73ADAD729}" destId="{A7BEA741-FE3B-4298-82AE-B9CAF2D2E24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C2F7F4-D734-A24A-99EF-8D905A98D9D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055125B-0104-E34F-B08C-C961152FB272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Inherent uncertainties in any modeling exercise</a:t>
          </a:r>
          <a:endParaRPr lang="en-US" sz="1800" dirty="0">
            <a:solidFill>
              <a:schemeClr val="tx1"/>
            </a:solidFill>
          </a:endParaRPr>
        </a:p>
      </dgm:t>
    </dgm:pt>
    <dgm:pt modelId="{9607FAFC-BA38-8845-814B-6A61A0B18308}" type="parTrans" cxnId="{CCBDC6C7-45C4-554F-8338-48CF17894436}">
      <dgm:prSet/>
      <dgm:spPr/>
      <dgm:t>
        <a:bodyPr/>
        <a:lstStyle/>
        <a:p>
          <a:endParaRPr lang="en-GB"/>
        </a:p>
      </dgm:t>
    </dgm:pt>
    <dgm:pt modelId="{F0A82CE2-2478-D14F-8BCE-E674EE4AB775}" type="sibTrans" cxnId="{CCBDC6C7-45C4-554F-8338-48CF17894436}">
      <dgm:prSet/>
      <dgm:spPr/>
      <dgm:t>
        <a:bodyPr/>
        <a:lstStyle/>
        <a:p>
          <a:endParaRPr lang="en-GB"/>
        </a:p>
      </dgm:t>
    </dgm:pt>
    <dgm:pt modelId="{F4607EB9-9BAF-B041-845C-1CB76AFC24EF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Assumes aggressive coverage levels (typically 90-95% by 2035)—would all countries have the institutional capacity?</a:t>
          </a:r>
          <a:endParaRPr lang="en-US" sz="1800" dirty="0">
            <a:solidFill>
              <a:schemeClr val="tx1"/>
            </a:solidFill>
          </a:endParaRPr>
        </a:p>
      </dgm:t>
    </dgm:pt>
    <dgm:pt modelId="{5A4009D8-557B-5442-B601-4CBBF42128FC}" type="parTrans" cxnId="{8DB06E3C-4956-944E-9E30-7CC4598ED0D2}">
      <dgm:prSet/>
      <dgm:spPr/>
      <dgm:t>
        <a:bodyPr/>
        <a:lstStyle/>
        <a:p>
          <a:endParaRPr lang="en-GB"/>
        </a:p>
      </dgm:t>
    </dgm:pt>
    <dgm:pt modelId="{B8DD91FE-CE74-3849-A508-16FBB99D6C5E}" type="sibTrans" cxnId="{8DB06E3C-4956-944E-9E30-7CC4598ED0D2}">
      <dgm:prSet/>
      <dgm:spPr/>
      <dgm:t>
        <a:bodyPr/>
        <a:lstStyle/>
        <a:p>
          <a:endParaRPr lang="en-GB"/>
        </a:p>
      </dgm:t>
    </dgm:pt>
    <dgm:pt modelId="{C0DA973B-8277-4544-AFB1-21AF9221248F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Model does not account for role of other development sectors (e.g. climate, water ) or social determinants of health</a:t>
          </a:r>
          <a:endParaRPr lang="en-US" sz="1800" dirty="0">
            <a:solidFill>
              <a:schemeClr val="tx1"/>
            </a:solidFill>
          </a:endParaRPr>
        </a:p>
      </dgm:t>
    </dgm:pt>
    <dgm:pt modelId="{22B1B7EF-3FF2-734A-8AAC-31089E0B58DF}" type="parTrans" cxnId="{73E4B032-C0FD-0548-BDC9-B43DA8BDC954}">
      <dgm:prSet/>
      <dgm:spPr/>
      <dgm:t>
        <a:bodyPr/>
        <a:lstStyle/>
        <a:p>
          <a:endParaRPr lang="en-GB"/>
        </a:p>
      </dgm:t>
    </dgm:pt>
    <dgm:pt modelId="{7E5F4FC0-2E6F-1848-B7F5-0CD55AA57F11}" type="sibTrans" cxnId="{73E4B032-C0FD-0548-BDC9-B43DA8BDC954}">
      <dgm:prSet/>
      <dgm:spPr/>
      <dgm:t>
        <a:bodyPr/>
        <a:lstStyle/>
        <a:p>
          <a:endParaRPr lang="en-GB"/>
        </a:p>
      </dgm:t>
    </dgm:pt>
    <dgm:pt modelId="{F7B66BC8-0BD0-9A41-83F8-ED49AB45F5EB}">
      <dgm:prSet custT="1"/>
      <dgm:spPr>
        <a:solidFill>
          <a:srgbClr val="FFFFFF"/>
        </a:solidFill>
        <a:ln w="28575" cmpd="sng">
          <a:solidFill>
            <a:schemeClr val="accent4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May over-play or under-play role of R&amp;D</a:t>
          </a:r>
          <a:endParaRPr lang="en-US" sz="1800" dirty="0">
            <a:solidFill>
              <a:schemeClr val="tx1"/>
            </a:solidFill>
          </a:endParaRPr>
        </a:p>
      </dgm:t>
    </dgm:pt>
    <dgm:pt modelId="{ABCDC195-28FD-8C4F-ADC6-CF0388D3C724}" type="parTrans" cxnId="{8566A685-386B-584D-B4C1-D01589B72A81}">
      <dgm:prSet/>
      <dgm:spPr/>
      <dgm:t>
        <a:bodyPr/>
        <a:lstStyle/>
        <a:p>
          <a:endParaRPr lang="en-GB"/>
        </a:p>
      </dgm:t>
    </dgm:pt>
    <dgm:pt modelId="{4B383C16-8679-E24C-A352-A51447A71697}" type="sibTrans" cxnId="{8566A685-386B-584D-B4C1-D01589B72A81}">
      <dgm:prSet/>
      <dgm:spPr/>
      <dgm:t>
        <a:bodyPr/>
        <a:lstStyle/>
        <a:p>
          <a:endParaRPr lang="en-GB"/>
        </a:p>
      </dgm:t>
    </dgm:pt>
    <dgm:pt modelId="{D7531371-9F60-1C48-BA95-6CD949D1C554}" type="pres">
      <dgm:prSet presAssocID="{11C2F7F4-D734-A24A-99EF-8D905A98D9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856714-157F-B544-AD6F-D9B3605CA782}" type="pres">
      <dgm:prSet presAssocID="{7055125B-0104-E34F-B08C-C961152FB272}" presName="node" presStyleLbl="node1" presStyleIdx="0" presStyleCnt="4" custScaleX="33551" custScaleY="36012" custLinFactNeighborY="4171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  <dgm:pt modelId="{85034ECF-5B03-F543-AF86-A8298599A541}" type="pres">
      <dgm:prSet presAssocID="{F0A82CE2-2478-D14F-8BCE-E674EE4AB775}" presName="sibTrans" presStyleCnt="0"/>
      <dgm:spPr/>
    </dgm:pt>
    <dgm:pt modelId="{C58EA50F-9731-FE4F-B13C-167A30F16A04}" type="pres">
      <dgm:prSet presAssocID="{F4607EB9-9BAF-B041-845C-1CB76AFC24EF}" presName="node" presStyleLbl="node1" presStyleIdx="1" presStyleCnt="4" custScaleX="33551" custScaleY="36012" custLinFactNeighborY="4171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  <dgm:pt modelId="{7CAFC39C-0E34-1C44-A6D2-FA3A07BE54B9}" type="pres">
      <dgm:prSet presAssocID="{B8DD91FE-CE74-3849-A508-16FBB99D6C5E}" presName="sibTrans" presStyleCnt="0"/>
      <dgm:spPr/>
    </dgm:pt>
    <dgm:pt modelId="{1060F2DA-3A55-C14D-94FC-0A9447BFA144}" type="pres">
      <dgm:prSet presAssocID="{C0DA973B-8277-4544-AFB1-21AF9221248F}" presName="node" presStyleLbl="node1" presStyleIdx="2" presStyleCnt="4" custScaleX="33551" custScaleY="36012" custLinFactNeighborY="-3700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  <dgm:pt modelId="{B0C8E305-843C-4745-AF8F-31BA91EFA3D1}" type="pres">
      <dgm:prSet presAssocID="{7E5F4FC0-2E6F-1848-B7F5-0CD55AA57F11}" presName="sibTrans" presStyleCnt="0"/>
      <dgm:spPr/>
    </dgm:pt>
    <dgm:pt modelId="{5D76DB88-35F2-8F47-82B3-AA5E6BA55671}" type="pres">
      <dgm:prSet presAssocID="{F7B66BC8-0BD0-9A41-83F8-ED49AB45F5EB}" presName="node" presStyleLbl="node1" presStyleIdx="3" presStyleCnt="4" custScaleX="33551" custScaleY="36012" custLinFactNeighborY="-3700">
        <dgm:presLayoutVars>
          <dgm:bulletEnabled val="1"/>
        </dgm:presLayoutVars>
      </dgm:prSet>
      <dgm:spPr>
        <a:prstGeom prst="bracketPair">
          <a:avLst/>
        </a:prstGeom>
      </dgm:spPr>
      <dgm:t>
        <a:bodyPr/>
        <a:lstStyle/>
        <a:p>
          <a:endParaRPr lang="en-US"/>
        </a:p>
      </dgm:t>
    </dgm:pt>
  </dgm:ptLst>
  <dgm:cxnLst>
    <dgm:cxn modelId="{8DB06E3C-4956-944E-9E30-7CC4598ED0D2}" srcId="{11C2F7F4-D734-A24A-99EF-8D905A98D9D4}" destId="{F4607EB9-9BAF-B041-845C-1CB76AFC24EF}" srcOrd="1" destOrd="0" parTransId="{5A4009D8-557B-5442-B601-4CBBF42128FC}" sibTransId="{B8DD91FE-CE74-3849-A508-16FBB99D6C5E}"/>
    <dgm:cxn modelId="{73E4B032-C0FD-0548-BDC9-B43DA8BDC954}" srcId="{11C2F7F4-D734-A24A-99EF-8D905A98D9D4}" destId="{C0DA973B-8277-4544-AFB1-21AF9221248F}" srcOrd="2" destOrd="0" parTransId="{22B1B7EF-3FF2-734A-8AAC-31089E0B58DF}" sibTransId="{7E5F4FC0-2E6F-1848-B7F5-0CD55AA57F11}"/>
    <dgm:cxn modelId="{CCBDC6C7-45C4-554F-8338-48CF17894436}" srcId="{11C2F7F4-D734-A24A-99EF-8D905A98D9D4}" destId="{7055125B-0104-E34F-B08C-C961152FB272}" srcOrd="0" destOrd="0" parTransId="{9607FAFC-BA38-8845-814B-6A61A0B18308}" sibTransId="{F0A82CE2-2478-D14F-8BCE-E674EE4AB775}"/>
    <dgm:cxn modelId="{72972622-709E-49F0-9A7A-265A5C2616AF}" type="presOf" srcId="{C0DA973B-8277-4544-AFB1-21AF9221248F}" destId="{1060F2DA-3A55-C14D-94FC-0A9447BFA144}" srcOrd="0" destOrd="0" presId="urn:microsoft.com/office/officeart/2005/8/layout/default"/>
    <dgm:cxn modelId="{D4B48EA0-105C-4416-8A7B-94A366C2D2E7}" type="presOf" srcId="{F7B66BC8-0BD0-9A41-83F8-ED49AB45F5EB}" destId="{5D76DB88-35F2-8F47-82B3-AA5E6BA55671}" srcOrd="0" destOrd="0" presId="urn:microsoft.com/office/officeart/2005/8/layout/default"/>
    <dgm:cxn modelId="{2F819CE3-D80C-4EBD-BD6E-9725D2AF7C49}" type="presOf" srcId="{11C2F7F4-D734-A24A-99EF-8D905A98D9D4}" destId="{D7531371-9F60-1C48-BA95-6CD949D1C554}" srcOrd="0" destOrd="0" presId="urn:microsoft.com/office/officeart/2005/8/layout/default"/>
    <dgm:cxn modelId="{F8927091-EA0F-40E3-80E7-3761242A6496}" type="presOf" srcId="{F4607EB9-9BAF-B041-845C-1CB76AFC24EF}" destId="{C58EA50F-9731-FE4F-B13C-167A30F16A04}" srcOrd="0" destOrd="0" presId="urn:microsoft.com/office/officeart/2005/8/layout/default"/>
    <dgm:cxn modelId="{8566A685-386B-584D-B4C1-D01589B72A81}" srcId="{11C2F7F4-D734-A24A-99EF-8D905A98D9D4}" destId="{F7B66BC8-0BD0-9A41-83F8-ED49AB45F5EB}" srcOrd="3" destOrd="0" parTransId="{ABCDC195-28FD-8C4F-ADC6-CF0388D3C724}" sibTransId="{4B383C16-8679-E24C-A352-A51447A71697}"/>
    <dgm:cxn modelId="{929B8B65-1A74-42D1-9693-268B06E6C6BC}" type="presOf" srcId="{7055125B-0104-E34F-B08C-C961152FB272}" destId="{43856714-157F-B544-AD6F-D9B3605CA782}" srcOrd="0" destOrd="0" presId="urn:microsoft.com/office/officeart/2005/8/layout/default"/>
    <dgm:cxn modelId="{BD61977C-132F-4017-9C00-420A1C0182FC}" type="presParOf" srcId="{D7531371-9F60-1C48-BA95-6CD949D1C554}" destId="{43856714-157F-B544-AD6F-D9B3605CA782}" srcOrd="0" destOrd="0" presId="urn:microsoft.com/office/officeart/2005/8/layout/default"/>
    <dgm:cxn modelId="{7366F70C-1063-49D2-BD33-C9D4F63C252B}" type="presParOf" srcId="{D7531371-9F60-1C48-BA95-6CD949D1C554}" destId="{85034ECF-5B03-F543-AF86-A8298599A541}" srcOrd="1" destOrd="0" presId="urn:microsoft.com/office/officeart/2005/8/layout/default"/>
    <dgm:cxn modelId="{0FF4C58F-5D11-4437-B7B5-969DB1AD7243}" type="presParOf" srcId="{D7531371-9F60-1C48-BA95-6CD949D1C554}" destId="{C58EA50F-9731-FE4F-B13C-167A30F16A04}" srcOrd="2" destOrd="0" presId="urn:microsoft.com/office/officeart/2005/8/layout/default"/>
    <dgm:cxn modelId="{E8863F5D-C1C0-4C18-9ED5-51021C098217}" type="presParOf" srcId="{D7531371-9F60-1C48-BA95-6CD949D1C554}" destId="{7CAFC39C-0E34-1C44-A6D2-FA3A07BE54B9}" srcOrd="3" destOrd="0" presId="urn:microsoft.com/office/officeart/2005/8/layout/default"/>
    <dgm:cxn modelId="{C5D673FE-E0C6-4E8E-8540-92BD9F1FEEB0}" type="presParOf" srcId="{D7531371-9F60-1C48-BA95-6CD949D1C554}" destId="{1060F2DA-3A55-C14D-94FC-0A9447BFA144}" srcOrd="4" destOrd="0" presId="urn:microsoft.com/office/officeart/2005/8/layout/default"/>
    <dgm:cxn modelId="{0E49F93D-8DFF-417A-8FF1-C6DB450ED38D}" type="presParOf" srcId="{D7531371-9F60-1C48-BA95-6CD949D1C554}" destId="{B0C8E305-843C-4745-AF8F-31BA91EFA3D1}" srcOrd="5" destOrd="0" presId="urn:microsoft.com/office/officeart/2005/8/layout/default"/>
    <dgm:cxn modelId="{DCE3ED09-9338-4031-8D4F-2C375F7C83CA}" type="presParOf" srcId="{D7531371-9F60-1C48-BA95-6CD949D1C554}" destId="{5D76DB88-35F2-8F47-82B3-AA5E6BA5567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C21CAF4-24A1-9F4E-963E-03A446357CE9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8F29A8-DA4F-964E-A7D1-EAD992BEF45E}">
      <dgm:prSet custT="1"/>
      <dgm:spPr/>
      <dgm:t>
        <a:bodyPr/>
        <a:lstStyle/>
        <a:p>
          <a:pPr rtl="0"/>
          <a:r>
            <a:rPr lang="en-US" sz="1800" dirty="0" smtClean="0"/>
            <a:t>Further validation of 2030 modeling results</a:t>
          </a:r>
          <a:endParaRPr lang="en-US" sz="1800" dirty="0"/>
        </a:p>
      </dgm:t>
    </dgm:pt>
    <dgm:pt modelId="{B87B3CC4-CA02-2740-8DFD-AD625AF112E5}" type="parTrans" cxnId="{0B72F65C-7BDE-A14B-A9B9-981F181C4970}">
      <dgm:prSet/>
      <dgm:spPr/>
      <dgm:t>
        <a:bodyPr/>
        <a:lstStyle/>
        <a:p>
          <a:endParaRPr lang="en-GB"/>
        </a:p>
      </dgm:t>
    </dgm:pt>
    <dgm:pt modelId="{9F67783C-3392-E249-8718-04AA02A08415}" type="sibTrans" cxnId="{0B72F65C-7BDE-A14B-A9B9-981F181C4970}">
      <dgm:prSet/>
      <dgm:spPr/>
      <dgm:t>
        <a:bodyPr/>
        <a:lstStyle/>
        <a:p>
          <a:endParaRPr lang="en-GB"/>
        </a:p>
      </dgm:t>
    </dgm:pt>
    <dgm:pt modelId="{19B8EE22-1FAE-3F41-81D4-F9B32EABD844}">
      <dgm:prSet custT="1"/>
      <dgm:spPr/>
      <dgm:t>
        <a:bodyPr/>
        <a:lstStyle/>
        <a:p>
          <a:pPr rtl="0"/>
          <a:r>
            <a:rPr lang="en-US" sz="1800" smtClean="0"/>
            <a:t>Map out implementation steps</a:t>
          </a:r>
          <a:endParaRPr lang="en-US" sz="1800"/>
        </a:p>
      </dgm:t>
    </dgm:pt>
    <dgm:pt modelId="{BAD79AF8-07E4-F049-B4B2-8967CCF4230D}" type="parTrans" cxnId="{46F8B417-530D-AE4E-8E6E-E0A1E9C635B4}">
      <dgm:prSet/>
      <dgm:spPr/>
      <dgm:t>
        <a:bodyPr/>
        <a:lstStyle/>
        <a:p>
          <a:endParaRPr lang="en-GB"/>
        </a:p>
      </dgm:t>
    </dgm:pt>
    <dgm:pt modelId="{4459D8B1-F3DA-1D44-A94E-EEC86CD05659}" type="sibTrans" cxnId="{46F8B417-530D-AE4E-8E6E-E0A1E9C635B4}">
      <dgm:prSet/>
      <dgm:spPr/>
      <dgm:t>
        <a:bodyPr/>
        <a:lstStyle/>
        <a:p>
          <a:endParaRPr lang="en-GB"/>
        </a:p>
      </dgm:t>
    </dgm:pt>
    <dgm:pt modelId="{B8AB88DE-A6E8-A045-AFB2-10DC29978A15}">
      <dgm:prSet custT="1"/>
      <dgm:spPr/>
      <dgm:t>
        <a:bodyPr/>
        <a:lstStyle/>
        <a:p>
          <a:pPr rtl="0"/>
          <a:r>
            <a:rPr lang="en-US" sz="1800" dirty="0" smtClean="0"/>
            <a:t>Historical analysis of rates of decline of U5MR, MMR, AIDS deaths, and TB deaths</a:t>
          </a:r>
          <a:endParaRPr lang="en-US" sz="1800" dirty="0"/>
        </a:p>
      </dgm:t>
    </dgm:pt>
    <dgm:pt modelId="{2575EB25-9746-8F43-8340-05C9D1DC7F7F}" type="parTrans" cxnId="{B430BAA0-52E9-2B42-9D69-492EEF14E28B}">
      <dgm:prSet/>
      <dgm:spPr/>
      <dgm:t>
        <a:bodyPr/>
        <a:lstStyle/>
        <a:p>
          <a:endParaRPr lang="en-GB"/>
        </a:p>
      </dgm:t>
    </dgm:pt>
    <dgm:pt modelId="{87404E51-B954-5A44-9714-E1319843E0DD}" type="sibTrans" cxnId="{B430BAA0-52E9-2B42-9D69-492EEF14E28B}">
      <dgm:prSet/>
      <dgm:spPr/>
      <dgm:t>
        <a:bodyPr/>
        <a:lstStyle/>
        <a:p>
          <a:endParaRPr lang="en-GB"/>
        </a:p>
      </dgm:t>
    </dgm:pt>
    <dgm:pt modelId="{56757ADF-3ED3-1D44-A9A1-20E98A94CB13}">
      <dgm:prSet custT="1"/>
      <dgm:spPr/>
      <dgm:t>
        <a:bodyPr/>
        <a:lstStyle/>
        <a:p>
          <a:pPr rtl="0"/>
          <a:r>
            <a:rPr lang="en-US" sz="1400" dirty="0" smtClean="0"/>
            <a:t>show that rapid declines have occurred </a:t>
          </a:r>
          <a:endParaRPr lang="en-US" sz="1400" dirty="0"/>
        </a:p>
      </dgm:t>
    </dgm:pt>
    <dgm:pt modelId="{2874214C-604C-B44E-9FA8-7978E059C529}" type="parTrans" cxnId="{261BB5FD-D8C0-0B45-B78A-128B0A118A3B}">
      <dgm:prSet/>
      <dgm:spPr/>
      <dgm:t>
        <a:bodyPr/>
        <a:lstStyle/>
        <a:p>
          <a:endParaRPr lang="en-GB"/>
        </a:p>
      </dgm:t>
    </dgm:pt>
    <dgm:pt modelId="{BFE472B0-14FA-DF45-A9BC-6E33BA5B1B1D}" type="sibTrans" cxnId="{261BB5FD-D8C0-0B45-B78A-128B0A118A3B}">
      <dgm:prSet/>
      <dgm:spPr/>
      <dgm:t>
        <a:bodyPr/>
        <a:lstStyle/>
        <a:p>
          <a:endParaRPr lang="en-GB"/>
        </a:p>
      </dgm:t>
    </dgm:pt>
    <dgm:pt modelId="{62771755-BDA8-724C-BF40-D0C8004ECC3F}">
      <dgm:prSet custT="1"/>
      <dgm:spPr/>
      <dgm:t>
        <a:bodyPr/>
        <a:lstStyle/>
        <a:p>
          <a:pPr rtl="0"/>
          <a:r>
            <a:rPr lang="en-US" sz="1400" dirty="0" smtClean="0"/>
            <a:t>learn lessons from best performers</a:t>
          </a:r>
          <a:endParaRPr lang="en-US" sz="1400" dirty="0"/>
        </a:p>
      </dgm:t>
    </dgm:pt>
    <dgm:pt modelId="{1D70C70C-74CD-A845-A041-88A5CB08B2E7}" type="parTrans" cxnId="{3CF1D300-3EFB-4646-AD41-FA9A79DDB647}">
      <dgm:prSet/>
      <dgm:spPr/>
      <dgm:t>
        <a:bodyPr/>
        <a:lstStyle/>
        <a:p>
          <a:endParaRPr lang="en-GB"/>
        </a:p>
      </dgm:t>
    </dgm:pt>
    <dgm:pt modelId="{E57862C4-85D2-B946-9B98-3FC5F3D24CCC}" type="sibTrans" cxnId="{3CF1D300-3EFB-4646-AD41-FA9A79DDB647}">
      <dgm:prSet/>
      <dgm:spPr/>
      <dgm:t>
        <a:bodyPr/>
        <a:lstStyle/>
        <a:p>
          <a:endParaRPr lang="en-GB"/>
        </a:p>
      </dgm:t>
    </dgm:pt>
    <dgm:pt modelId="{2EEC7D03-6AFF-2245-A4B1-316D27DCF16C}" type="pres">
      <dgm:prSet presAssocID="{7C21CAF4-24A1-9F4E-963E-03A446357CE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3DB4C5-4BC6-6049-BFB1-D1BF179940B0}" type="pres">
      <dgm:prSet presAssocID="{558F29A8-DA4F-964E-A7D1-EAD992BEF45E}" presName="composite" presStyleCnt="0"/>
      <dgm:spPr/>
    </dgm:pt>
    <dgm:pt modelId="{B9F09713-19D2-8C43-9A9D-205EFAE91586}" type="pres">
      <dgm:prSet presAssocID="{558F29A8-DA4F-964E-A7D1-EAD992BEF45E}" presName="LShape" presStyleLbl="alignNode1" presStyleIdx="0" presStyleCnt="5"/>
      <dgm:spPr/>
    </dgm:pt>
    <dgm:pt modelId="{4DA796CA-34AC-7E42-8481-A801443499CD}" type="pres">
      <dgm:prSet presAssocID="{558F29A8-DA4F-964E-A7D1-EAD992BEF45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FE84-DD11-F046-BEB1-A2E9D4167301}" type="pres">
      <dgm:prSet presAssocID="{558F29A8-DA4F-964E-A7D1-EAD992BEF45E}" presName="Triangle" presStyleLbl="alignNode1" presStyleIdx="1" presStyleCnt="5"/>
      <dgm:spPr/>
    </dgm:pt>
    <dgm:pt modelId="{8757A9E0-7188-F840-A6B5-C3B9F2CF183C}" type="pres">
      <dgm:prSet presAssocID="{9F67783C-3392-E249-8718-04AA02A08415}" presName="sibTrans" presStyleCnt="0"/>
      <dgm:spPr/>
    </dgm:pt>
    <dgm:pt modelId="{75BE46DF-AF03-2E47-857C-17FF0B22BD55}" type="pres">
      <dgm:prSet presAssocID="{9F67783C-3392-E249-8718-04AA02A08415}" presName="space" presStyleCnt="0"/>
      <dgm:spPr/>
    </dgm:pt>
    <dgm:pt modelId="{99E6E728-B61D-0E4E-9D69-82A391EE3660}" type="pres">
      <dgm:prSet presAssocID="{19B8EE22-1FAE-3F41-81D4-F9B32EABD844}" presName="composite" presStyleCnt="0"/>
      <dgm:spPr/>
    </dgm:pt>
    <dgm:pt modelId="{A9E36269-9060-5D4E-A98D-22F5D3F60302}" type="pres">
      <dgm:prSet presAssocID="{19B8EE22-1FAE-3F41-81D4-F9B32EABD844}" presName="LShape" presStyleLbl="alignNode1" presStyleIdx="2" presStyleCnt="5"/>
      <dgm:spPr/>
    </dgm:pt>
    <dgm:pt modelId="{6ECF38F9-0DF2-D549-9F28-D1F371D00D61}" type="pres">
      <dgm:prSet presAssocID="{19B8EE22-1FAE-3F41-81D4-F9B32EABD84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7F44B-BBDC-F945-B2F8-B0FE3EEF0B74}" type="pres">
      <dgm:prSet presAssocID="{19B8EE22-1FAE-3F41-81D4-F9B32EABD844}" presName="Triangle" presStyleLbl="alignNode1" presStyleIdx="3" presStyleCnt="5"/>
      <dgm:spPr/>
    </dgm:pt>
    <dgm:pt modelId="{100A5E3E-A490-7A4F-B347-1041A68CC47F}" type="pres">
      <dgm:prSet presAssocID="{4459D8B1-F3DA-1D44-A94E-EEC86CD05659}" presName="sibTrans" presStyleCnt="0"/>
      <dgm:spPr/>
    </dgm:pt>
    <dgm:pt modelId="{6ADCB418-D4E3-A144-BFD0-053B9863A43F}" type="pres">
      <dgm:prSet presAssocID="{4459D8B1-F3DA-1D44-A94E-EEC86CD05659}" presName="space" presStyleCnt="0"/>
      <dgm:spPr/>
    </dgm:pt>
    <dgm:pt modelId="{32F750CF-17C9-D04C-AE60-A80F7C61CD04}" type="pres">
      <dgm:prSet presAssocID="{B8AB88DE-A6E8-A045-AFB2-10DC29978A15}" presName="composite" presStyleCnt="0"/>
      <dgm:spPr/>
    </dgm:pt>
    <dgm:pt modelId="{06D1CBE5-1AB4-944C-B1D9-2A6FC80E4500}" type="pres">
      <dgm:prSet presAssocID="{B8AB88DE-A6E8-A045-AFB2-10DC29978A15}" presName="LShape" presStyleLbl="alignNode1" presStyleIdx="4" presStyleCnt="5"/>
      <dgm:spPr/>
    </dgm:pt>
    <dgm:pt modelId="{84150963-A95F-B549-8221-EC8A02E194E8}" type="pres">
      <dgm:prSet presAssocID="{B8AB88DE-A6E8-A045-AFB2-10DC29978A1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0BAA0-52E9-2B42-9D69-492EEF14E28B}" srcId="{7C21CAF4-24A1-9F4E-963E-03A446357CE9}" destId="{B8AB88DE-A6E8-A045-AFB2-10DC29978A15}" srcOrd="2" destOrd="0" parTransId="{2575EB25-9746-8F43-8340-05C9D1DC7F7F}" sibTransId="{87404E51-B954-5A44-9714-E1319843E0DD}"/>
    <dgm:cxn modelId="{46F8B417-530D-AE4E-8E6E-E0A1E9C635B4}" srcId="{7C21CAF4-24A1-9F4E-963E-03A446357CE9}" destId="{19B8EE22-1FAE-3F41-81D4-F9B32EABD844}" srcOrd="1" destOrd="0" parTransId="{BAD79AF8-07E4-F049-B4B2-8967CCF4230D}" sibTransId="{4459D8B1-F3DA-1D44-A94E-EEC86CD05659}"/>
    <dgm:cxn modelId="{932E4949-86F3-4773-AD3B-598E50D177D6}" type="presOf" srcId="{B8AB88DE-A6E8-A045-AFB2-10DC29978A15}" destId="{84150963-A95F-B549-8221-EC8A02E194E8}" srcOrd="0" destOrd="0" presId="urn:microsoft.com/office/officeart/2009/3/layout/StepUpProcess"/>
    <dgm:cxn modelId="{0B72F65C-7BDE-A14B-A9B9-981F181C4970}" srcId="{7C21CAF4-24A1-9F4E-963E-03A446357CE9}" destId="{558F29A8-DA4F-964E-A7D1-EAD992BEF45E}" srcOrd="0" destOrd="0" parTransId="{B87B3CC4-CA02-2740-8DFD-AD625AF112E5}" sibTransId="{9F67783C-3392-E249-8718-04AA02A08415}"/>
    <dgm:cxn modelId="{0D74A9CC-858E-4EC1-8F99-309871D34DED}" type="presOf" srcId="{7C21CAF4-24A1-9F4E-963E-03A446357CE9}" destId="{2EEC7D03-6AFF-2245-A4B1-316D27DCF16C}" srcOrd="0" destOrd="0" presId="urn:microsoft.com/office/officeart/2009/3/layout/StepUpProcess"/>
    <dgm:cxn modelId="{3CF1D300-3EFB-4646-AD41-FA9A79DDB647}" srcId="{B8AB88DE-A6E8-A045-AFB2-10DC29978A15}" destId="{62771755-BDA8-724C-BF40-D0C8004ECC3F}" srcOrd="1" destOrd="0" parTransId="{1D70C70C-74CD-A845-A041-88A5CB08B2E7}" sibTransId="{E57862C4-85D2-B946-9B98-3FC5F3D24CCC}"/>
    <dgm:cxn modelId="{38CEA139-FE5A-4A16-9D0B-D36B5D62BA30}" type="presOf" srcId="{62771755-BDA8-724C-BF40-D0C8004ECC3F}" destId="{84150963-A95F-B549-8221-EC8A02E194E8}" srcOrd="0" destOrd="2" presId="urn:microsoft.com/office/officeart/2009/3/layout/StepUpProcess"/>
    <dgm:cxn modelId="{854FD2CD-A50A-4E8E-8206-C82F778FDE16}" type="presOf" srcId="{19B8EE22-1FAE-3F41-81D4-F9B32EABD844}" destId="{6ECF38F9-0DF2-D549-9F28-D1F371D00D61}" srcOrd="0" destOrd="0" presId="urn:microsoft.com/office/officeart/2009/3/layout/StepUpProcess"/>
    <dgm:cxn modelId="{F3FA3C90-C63E-4A64-A91F-EF3BF4CDD8EA}" type="presOf" srcId="{56757ADF-3ED3-1D44-A9A1-20E98A94CB13}" destId="{84150963-A95F-B549-8221-EC8A02E194E8}" srcOrd="0" destOrd="1" presId="urn:microsoft.com/office/officeart/2009/3/layout/StepUpProcess"/>
    <dgm:cxn modelId="{42BED8BA-CBC2-4B16-8300-D048D2B21DB3}" type="presOf" srcId="{558F29A8-DA4F-964E-A7D1-EAD992BEF45E}" destId="{4DA796CA-34AC-7E42-8481-A801443499CD}" srcOrd="0" destOrd="0" presId="urn:microsoft.com/office/officeart/2009/3/layout/StepUpProcess"/>
    <dgm:cxn modelId="{261BB5FD-D8C0-0B45-B78A-128B0A118A3B}" srcId="{B8AB88DE-A6E8-A045-AFB2-10DC29978A15}" destId="{56757ADF-3ED3-1D44-A9A1-20E98A94CB13}" srcOrd="0" destOrd="0" parTransId="{2874214C-604C-B44E-9FA8-7978E059C529}" sibTransId="{BFE472B0-14FA-DF45-A9BC-6E33BA5B1B1D}"/>
    <dgm:cxn modelId="{E2A24FC6-83B0-4686-A664-5783D27D288F}" type="presParOf" srcId="{2EEC7D03-6AFF-2245-A4B1-316D27DCF16C}" destId="{C43DB4C5-4BC6-6049-BFB1-D1BF179940B0}" srcOrd="0" destOrd="0" presId="urn:microsoft.com/office/officeart/2009/3/layout/StepUpProcess"/>
    <dgm:cxn modelId="{C91BC3BC-9F51-4233-8F26-1C9AF3556F48}" type="presParOf" srcId="{C43DB4C5-4BC6-6049-BFB1-D1BF179940B0}" destId="{B9F09713-19D2-8C43-9A9D-205EFAE91586}" srcOrd="0" destOrd="0" presId="urn:microsoft.com/office/officeart/2009/3/layout/StepUpProcess"/>
    <dgm:cxn modelId="{2A4291C4-A4EC-43B9-8D67-5123A1C7A351}" type="presParOf" srcId="{C43DB4C5-4BC6-6049-BFB1-D1BF179940B0}" destId="{4DA796CA-34AC-7E42-8481-A801443499CD}" srcOrd="1" destOrd="0" presId="urn:microsoft.com/office/officeart/2009/3/layout/StepUpProcess"/>
    <dgm:cxn modelId="{2AB510B6-F7CC-4496-B1B8-AE61021E67DB}" type="presParOf" srcId="{C43DB4C5-4BC6-6049-BFB1-D1BF179940B0}" destId="{F49DFE84-DD11-F046-BEB1-A2E9D4167301}" srcOrd="2" destOrd="0" presId="urn:microsoft.com/office/officeart/2009/3/layout/StepUpProcess"/>
    <dgm:cxn modelId="{BCFB8ECE-3E19-496D-98AF-8E6FC3A96A61}" type="presParOf" srcId="{2EEC7D03-6AFF-2245-A4B1-316D27DCF16C}" destId="{8757A9E0-7188-F840-A6B5-C3B9F2CF183C}" srcOrd="1" destOrd="0" presId="urn:microsoft.com/office/officeart/2009/3/layout/StepUpProcess"/>
    <dgm:cxn modelId="{35FC3C62-B6A7-47EA-8B94-2AA29A8E1BA0}" type="presParOf" srcId="{8757A9E0-7188-F840-A6B5-C3B9F2CF183C}" destId="{75BE46DF-AF03-2E47-857C-17FF0B22BD55}" srcOrd="0" destOrd="0" presId="urn:microsoft.com/office/officeart/2009/3/layout/StepUpProcess"/>
    <dgm:cxn modelId="{C4005E14-F959-49B6-8CAE-BC71F2C3D231}" type="presParOf" srcId="{2EEC7D03-6AFF-2245-A4B1-316D27DCF16C}" destId="{99E6E728-B61D-0E4E-9D69-82A391EE3660}" srcOrd="2" destOrd="0" presId="urn:microsoft.com/office/officeart/2009/3/layout/StepUpProcess"/>
    <dgm:cxn modelId="{991552E0-8C02-4692-B473-E0249A95C4F8}" type="presParOf" srcId="{99E6E728-B61D-0E4E-9D69-82A391EE3660}" destId="{A9E36269-9060-5D4E-A98D-22F5D3F60302}" srcOrd="0" destOrd="0" presId="urn:microsoft.com/office/officeart/2009/3/layout/StepUpProcess"/>
    <dgm:cxn modelId="{11914A44-35B3-4453-A0D0-65ED03EF318F}" type="presParOf" srcId="{99E6E728-B61D-0E4E-9D69-82A391EE3660}" destId="{6ECF38F9-0DF2-D549-9F28-D1F371D00D61}" srcOrd="1" destOrd="0" presId="urn:microsoft.com/office/officeart/2009/3/layout/StepUpProcess"/>
    <dgm:cxn modelId="{80866BB9-F739-4F4A-B826-90255DAFE512}" type="presParOf" srcId="{99E6E728-B61D-0E4E-9D69-82A391EE3660}" destId="{3F07F44B-BBDC-F945-B2F8-B0FE3EEF0B74}" srcOrd="2" destOrd="0" presId="urn:microsoft.com/office/officeart/2009/3/layout/StepUpProcess"/>
    <dgm:cxn modelId="{9CE2067E-7238-4474-AAD0-07AEB83B1E43}" type="presParOf" srcId="{2EEC7D03-6AFF-2245-A4B1-316D27DCF16C}" destId="{100A5E3E-A490-7A4F-B347-1041A68CC47F}" srcOrd="3" destOrd="0" presId="urn:microsoft.com/office/officeart/2009/3/layout/StepUpProcess"/>
    <dgm:cxn modelId="{3F7DD688-12B2-4153-A95D-15284E771AE3}" type="presParOf" srcId="{100A5E3E-A490-7A4F-B347-1041A68CC47F}" destId="{6ADCB418-D4E3-A144-BFD0-053B9863A43F}" srcOrd="0" destOrd="0" presId="urn:microsoft.com/office/officeart/2009/3/layout/StepUpProcess"/>
    <dgm:cxn modelId="{B980314C-DE9D-4E9C-BF4F-023F6FECDC8A}" type="presParOf" srcId="{2EEC7D03-6AFF-2245-A4B1-316D27DCF16C}" destId="{32F750CF-17C9-D04C-AE60-A80F7C61CD04}" srcOrd="4" destOrd="0" presId="urn:microsoft.com/office/officeart/2009/3/layout/StepUpProcess"/>
    <dgm:cxn modelId="{0712F375-5254-4BA1-B5E8-45B03F2FBC3E}" type="presParOf" srcId="{32F750CF-17C9-D04C-AE60-A80F7C61CD04}" destId="{06D1CBE5-1AB4-944C-B1D9-2A6FC80E4500}" srcOrd="0" destOrd="0" presId="urn:microsoft.com/office/officeart/2009/3/layout/StepUpProcess"/>
    <dgm:cxn modelId="{E9AD3743-0A80-41B3-9888-0C169B2E31E7}" type="presParOf" srcId="{32F750CF-17C9-D04C-AE60-A80F7C61CD04}" destId="{84150963-A95F-B549-8221-EC8A02E194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0380C1AF-E0E9-481D-ABED-1A9AE9E0735F}" type="presOf" srcId="{330AE417-7D16-4631-8F47-4475D4413CB8}" destId="{EBA33CE1-7310-4C34-81CE-39B72A9F0351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8702F34D-61A9-4A88-978F-F0D6FA0159A7}" type="presOf" srcId="{D732FC02-D7F9-4CC5-AC39-3A4F660EE725}" destId="{5682F414-7DA1-4114-BECF-A716AAD9D1E3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C96CD756-2494-430C-990A-3EED9147C64B}" type="presOf" srcId="{5712372B-076D-4931-8C54-1569E1237C79}" destId="{CD2A28B2-7740-4E04-A010-836660C16134}" srcOrd="0" destOrd="0" presId="urn:microsoft.com/office/officeart/2005/8/layout/default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FA7E7000-1736-4A53-BD32-95589170D3D6}" type="presOf" srcId="{BB335C78-CEBE-4D32-B641-C1EAD2974A38}" destId="{98893A94-5A83-4209-8BCD-9E787EFAA782}" srcOrd="0" destOrd="0" presId="urn:microsoft.com/office/officeart/2005/8/layout/default"/>
    <dgm:cxn modelId="{230D522F-EE88-45D3-B2B2-596E3CE5F9D8}" type="presOf" srcId="{E445964F-A977-4091-B69D-E716B5D305E0}" destId="{F64CC571-8C1E-481F-8EB1-ABDD56094A4F}" srcOrd="0" destOrd="0" presId="urn:microsoft.com/office/officeart/2005/8/layout/default"/>
    <dgm:cxn modelId="{AF3E0E71-C291-4062-8C11-5CA3E7930E2C}" type="presParOf" srcId="{CD2A28B2-7740-4E04-A010-836660C16134}" destId="{5682F414-7DA1-4114-BECF-A716AAD9D1E3}" srcOrd="0" destOrd="0" presId="urn:microsoft.com/office/officeart/2005/8/layout/default"/>
    <dgm:cxn modelId="{B2190380-EEDD-4E9E-9FEE-9255F2A9047C}" type="presParOf" srcId="{CD2A28B2-7740-4E04-A010-836660C16134}" destId="{5BC808D0-75F3-4830-BA84-80149301DF1F}" srcOrd="1" destOrd="0" presId="urn:microsoft.com/office/officeart/2005/8/layout/default"/>
    <dgm:cxn modelId="{AB0751CD-4AF6-4068-851D-561817CC4E5A}" type="presParOf" srcId="{CD2A28B2-7740-4E04-A010-836660C16134}" destId="{98893A94-5A83-4209-8BCD-9E787EFAA782}" srcOrd="2" destOrd="0" presId="urn:microsoft.com/office/officeart/2005/8/layout/default"/>
    <dgm:cxn modelId="{AAAF488E-4EDA-4282-8483-4D83B47B38C0}" type="presParOf" srcId="{CD2A28B2-7740-4E04-A010-836660C16134}" destId="{86E7DC3D-6CB2-4CE5-B8CF-B3B70679810A}" srcOrd="3" destOrd="0" presId="urn:microsoft.com/office/officeart/2005/8/layout/default"/>
    <dgm:cxn modelId="{CE0316D9-8AFA-4BF0-9A69-81240A9F534B}" type="presParOf" srcId="{CD2A28B2-7740-4E04-A010-836660C16134}" destId="{F64CC571-8C1E-481F-8EB1-ABDD56094A4F}" srcOrd="4" destOrd="0" presId="urn:microsoft.com/office/officeart/2005/8/layout/default"/>
    <dgm:cxn modelId="{B64FB01C-D3DC-4809-BD06-D9374282C9AB}" type="presParOf" srcId="{CD2A28B2-7740-4E04-A010-836660C16134}" destId="{ADF334E5-B414-4725-9CE2-8E4EBD8867B3}" srcOrd="5" destOrd="0" presId="urn:microsoft.com/office/officeart/2005/8/layout/default"/>
    <dgm:cxn modelId="{D77C530F-8DF8-4CD1-9ED4-C5F60B9F239B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High rates of avertable infectious, child, and maternal deaths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Unfinished agenda </a:t>
          </a:r>
          <a:endParaRPr lang="en-US" sz="16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GB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7549BC-A533-AF4C-9AA9-5347183AB256}" type="presOf" srcId="{DC14E97D-694D-4BB9-9A35-28413FA8BC52}" destId="{3DCD9E1B-1070-4A3D-AFC9-982519782B7A}" srcOrd="0" destOrd="0" presId="urn:microsoft.com/office/officeart/2005/8/layout/hierarchy3"/>
    <dgm:cxn modelId="{A1D8C5E3-4D37-A140-8E93-AE670304B7CE}" type="presOf" srcId="{96552775-EBB1-4BE8-9483-0179DF71CFA3}" destId="{0E864D2D-6CBC-47BB-A0CB-B31E6EE3D4E6}" srcOrd="0" destOrd="0" presId="urn:microsoft.com/office/officeart/2005/8/layout/hierarchy3"/>
    <dgm:cxn modelId="{2170166E-73A9-5F4F-BDD4-730296AC126D}" type="presOf" srcId="{E55233A2-019B-4C10-B819-D1E237FAD5E9}" destId="{A63B951C-ADEC-48F3-B0BD-D48A55F7E0F8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F633813C-5BBC-4143-A366-B3C32E1D5F6C}" type="presOf" srcId="{39A76A9C-DC08-447F-B755-00035C9A8EFD}" destId="{EE928492-612A-431D-AA86-FAF7CC7A7CEC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7AB2EFDA-2502-C642-91A8-E0D8B35D48E6}" type="presOf" srcId="{E55233A2-019B-4C10-B819-D1E237FAD5E9}" destId="{FA37D05A-0D39-4158-9BB7-C549283AE862}" srcOrd="1" destOrd="0" presId="urn:microsoft.com/office/officeart/2005/8/layout/hierarchy3"/>
    <dgm:cxn modelId="{5281F9E7-CB79-EE4E-B04C-7A5EAE2F4086}" type="presParOf" srcId="{0E864D2D-6CBC-47BB-A0CB-B31E6EE3D4E6}" destId="{F110761C-2595-4B22-A5E1-76BC6B5D2E2E}" srcOrd="0" destOrd="0" presId="urn:microsoft.com/office/officeart/2005/8/layout/hierarchy3"/>
    <dgm:cxn modelId="{EF5D6276-919C-1941-92E5-11148556D1BE}" type="presParOf" srcId="{F110761C-2595-4B22-A5E1-76BC6B5D2E2E}" destId="{2EC45457-678F-4414-BEF5-C3ABF7672821}" srcOrd="0" destOrd="0" presId="urn:microsoft.com/office/officeart/2005/8/layout/hierarchy3"/>
    <dgm:cxn modelId="{87729AA3-305E-FF48-BC41-56CB71B7498B}" type="presParOf" srcId="{2EC45457-678F-4414-BEF5-C3ABF7672821}" destId="{A63B951C-ADEC-48F3-B0BD-D48A55F7E0F8}" srcOrd="0" destOrd="0" presId="urn:microsoft.com/office/officeart/2005/8/layout/hierarchy3"/>
    <dgm:cxn modelId="{A088ADBD-2631-A244-BC8D-047A115975EC}" type="presParOf" srcId="{2EC45457-678F-4414-BEF5-C3ABF7672821}" destId="{FA37D05A-0D39-4158-9BB7-C549283AE862}" srcOrd="1" destOrd="0" presId="urn:microsoft.com/office/officeart/2005/8/layout/hierarchy3"/>
    <dgm:cxn modelId="{34A217C1-230B-2F48-B2B0-27AA424114E6}" type="presParOf" srcId="{F110761C-2595-4B22-A5E1-76BC6B5D2E2E}" destId="{8CC000E9-CDFF-4102-8100-629E63BB609A}" srcOrd="1" destOrd="0" presId="urn:microsoft.com/office/officeart/2005/8/layout/hierarchy3"/>
    <dgm:cxn modelId="{D0A0549A-EA4D-AA42-A5E5-086166D40879}" type="presParOf" srcId="{8CC000E9-CDFF-4102-8100-629E63BB609A}" destId="{EE928492-612A-431D-AA86-FAF7CC7A7CEC}" srcOrd="0" destOrd="0" presId="urn:microsoft.com/office/officeart/2005/8/layout/hierarchy3"/>
    <dgm:cxn modelId="{9F5BB207-CADD-4947-887F-877D5BEBA60D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1270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C9D6CE14-8503-4E05-81C7-243395C80B75}" type="presOf" srcId="{BB335C78-CEBE-4D32-B641-C1EAD2974A38}" destId="{98893A94-5A83-4209-8BCD-9E787EFAA782}" srcOrd="0" destOrd="0" presId="urn:microsoft.com/office/officeart/2005/8/layout/default"/>
    <dgm:cxn modelId="{8D11D1F7-F664-45CA-8551-93B23ADF6EB3}" type="presOf" srcId="{330AE417-7D16-4631-8F47-4475D4413CB8}" destId="{EBA33CE1-7310-4C34-81CE-39B72A9F0351}" srcOrd="0" destOrd="0" presId="urn:microsoft.com/office/officeart/2005/8/layout/default"/>
    <dgm:cxn modelId="{3B5F42B3-2C12-44E6-9D1D-6FF098DBB7FD}" type="presOf" srcId="{5712372B-076D-4931-8C54-1569E1237C79}" destId="{CD2A28B2-7740-4E04-A010-836660C16134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BCB62CBF-EF26-4E65-932C-BCF2B25056C2}" type="presOf" srcId="{E445964F-A977-4091-B69D-E716B5D305E0}" destId="{F64CC571-8C1E-481F-8EB1-ABDD56094A4F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DE2FB8C8-7876-41D4-A595-66AD8AC1AE8E}" type="presOf" srcId="{D732FC02-D7F9-4CC5-AC39-3A4F660EE725}" destId="{5682F414-7DA1-4114-BECF-A716AAD9D1E3}" srcOrd="0" destOrd="0" presId="urn:microsoft.com/office/officeart/2005/8/layout/default"/>
    <dgm:cxn modelId="{C048254D-8E8B-4BAD-A976-9445FED92E84}" type="presParOf" srcId="{CD2A28B2-7740-4E04-A010-836660C16134}" destId="{5682F414-7DA1-4114-BECF-A716AAD9D1E3}" srcOrd="0" destOrd="0" presId="urn:microsoft.com/office/officeart/2005/8/layout/default"/>
    <dgm:cxn modelId="{9706E2D2-FE4C-4435-9362-F6A48F4B3984}" type="presParOf" srcId="{CD2A28B2-7740-4E04-A010-836660C16134}" destId="{5BC808D0-75F3-4830-BA84-80149301DF1F}" srcOrd="1" destOrd="0" presId="urn:microsoft.com/office/officeart/2005/8/layout/default"/>
    <dgm:cxn modelId="{46DF8433-04D9-42C8-A232-F313E0239A12}" type="presParOf" srcId="{CD2A28B2-7740-4E04-A010-836660C16134}" destId="{98893A94-5A83-4209-8BCD-9E787EFAA782}" srcOrd="2" destOrd="0" presId="urn:microsoft.com/office/officeart/2005/8/layout/default"/>
    <dgm:cxn modelId="{BB31B831-02FD-4D10-B596-5E83D4AC8D98}" type="presParOf" srcId="{CD2A28B2-7740-4E04-A010-836660C16134}" destId="{86E7DC3D-6CB2-4CE5-B8CF-B3B70679810A}" srcOrd="3" destOrd="0" presId="urn:microsoft.com/office/officeart/2005/8/layout/default"/>
    <dgm:cxn modelId="{82300497-4283-4ED4-9DFC-DDDAF5BC44C2}" type="presParOf" srcId="{CD2A28B2-7740-4E04-A010-836660C16134}" destId="{F64CC571-8C1E-481F-8EB1-ABDD56094A4F}" srcOrd="4" destOrd="0" presId="urn:microsoft.com/office/officeart/2005/8/layout/default"/>
    <dgm:cxn modelId="{3870FCF0-DC54-473E-BFCD-AB949B8DBFE3}" type="presParOf" srcId="{CD2A28B2-7740-4E04-A010-836660C16134}" destId="{ADF334E5-B414-4725-9CE2-8E4EBD8867B3}" srcOrd="5" destOrd="0" presId="urn:microsoft.com/office/officeart/2005/8/layout/default"/>
    <dgm:cxn modelId="{B783B6C1-09A6-4834-8360-DB924E7BB376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63BFF49-2B0C-0F48-B2DE-ED497F3EC8B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C75A5D-0948-C748-BDF4-B8656E5A392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Cost-effective</a:t>
          </a:r>
        </a:p>
        <a:p>
          <a:r>
            <a:rPr lang="en-US" sz="2000" dirty="0" smtClean="0"/>
            <a:t>80% coverage by 2020 would avert 37% of global burden of cardiovascular disease</a:t>
          </a:r>
          <a:endParaRPr lang="en-US" sz="2000" dirty="0"/>
        </a:p>
      </dgm:t>
    </dgm:pt>
    <dgm:pt modelId="{DF96AEAB-051F-004B-AA25-8DD73C33F87E}" type="parTrans" cxnId="{10139AD6-9759-C44E-9DAC-586E7D02892C}">
      <dgm:prSet/>
      <dgm:spPr/>
      <dgm:t>
        <a:bodyPr/>
        <a:lstStyle/>
        <a:p>
          <a:endParaRPr lang="en-US"/>
        </a:p>
      </dgm:t>
    </dgm:pt>
    <dgm:pt modelId="{96B1BEAA-6475-8840-A459-6B36086455F9}" type="sibTrans" cxnId="{10139AD6-9759-C44E-9DAC-586E7D02892C}">
      <dgm:prSet/>
      <dgm:spPr/>
      <dgm:t>
        <a:bodyPr/>
        <a:lstStyle/>
        <a:p>
          <a:endParaRPr lang="en-US"/>
        </a:p>
      </dgm:t>
    </dgm:pt>
    <dgm:pt modelId="{2A122FE7-5541-D94C-8D41-4B779795AE7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Low coverage </a:t>
          </a:r>
        </a:p>
        <a:p>
          <a:r>
            <a:rPr lang="en-US" sz="2000" b="0" dirty="0" smtClean="0"/>
            <a:t>Except for hepatitis B vaccine, very low coverage across LICs/MICs</a:t>
          </a:r>
          <a:endParaRPr lang="en-US" sz="2000" b="0" dirty="0"/>
        </a:p>
      </dgm:t>
    </dgm:pt>
    <dgm:pt modelId="{5C94660E-2188-AE4C-B2AA-15FD00B798EC}" type="parTrans" cxnId="{AA5E65C8-A392-B04B-9566-F14D527F49AC}">
      <dgm:prSet/>
      <dgm:spPr/>
      <dgm:t>
        <a:bodyPr/>
        <a:lstStyle/>
        <a:p>
          <a:endParaRPr lang="en-US"/>
        </a:p>
      </dgm:t>
    </dgm:pt>
    <dgm:pt modelId="{8081FD89-9649-704C-8814-A2186CE66BB0}" type="sibTrans" cxnId="{AA5E65C8-A392-B04B-9566-F14D527F49AC}">
      <dgm:prSet/>
      <dgm:spPr/>
      <dgm:t>
        <a:bodyPr/>
        <a:lstStyle/>
        <a:p>
          <a:endParaRPr lang="en-US"/>
        </a:p>
      </dgm:t>
    </dgm:pt>
    <dgm:pt modelId="{7355F4B3-0BC1-7F45-998D-11386E901AD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Feasible </a:t>
          </a:r>
        </a:p>
        <a:p>
          <a:r>
            <a:rPr lang="en-US" sz="2000" dirty="0" smtClean="0"/>
            <a:t>1</a:t>
          </a:r>
          <a:r>
            <a:rPr lang="en-US" sz="2000" baseline="30000" dirty="0" smtClean="0"/>
            <a:t>st</a:t>
          </a:r>
          <a:r>
            <a:rPr lang="en-US" sz="2000" dirty="0" smtClean="0"/>
            <a:t> step for all countries; </a:t>
          </a:r>
          <a:r>
            <a:rPr lang="en-US" sz="2000" dirty="0" smtClean="0">
              <a:latin typeface="Calibri"/>
            </a:rPr>
            <a:t>costs  $9bn/y; we argue that HPV vaccine should be included</a:t>
          </a:r>
          <a:endParaRPr lang="en-US" sz="2000" dirty="0"/>
        </a:p>
      </dgm:t>
    </dgm:pt>
    <dgm:pt modelId="{1A218A08-845F-FB42-94FB-3FF2A7A1D2C7}" type="parTrans" cxnId="{51B3B76A-9E2F-CD49-8254-EA10DECDD3BA}">
      <dgm:prSet/>
      <dgm:spPr/>
      <dgm:t>
        <a:bodyPr/>
        <a:lstStyle/>
        <a:p>
          <a:endParaRPr lang="en-US"/>
        </a:p>
      </dgm:t>
    </dgm:pt>
    <dgm:pt modelId="{2E4E578C-38AF-0F41-9855-89ECD70E585B}" type="sibTrans" cxnId="{51B3B76A-9E2F-CD49-8254-EA10DECDD3BA}">
      <dgm:prSet/>
      <dgm:spPr/>
      <dgm:t>
        <a:bodyPr/>
        <a:lstStyle/>
        <a:p>
          <a:endParaRPr lang="en-US"/>
        </a:p>
      </dgm:t>
    </dgm:pt>
    <dgm:pt modelId="{9D01184E-D29F-5D41-B9CD-1986B1548879}" type="pres">
      <dgm:prSet presAssocID="{363BFF49-2B0C-0F48-B2DE-ED497F3EC8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63A5C0-C2C9-8645-9E77-CD94DDDF1A62}" type="pres">
      <dgm:prSet presAssocID="{AFC75A5D-0948-C748-BDF4-B8656E5A3928}" presName="node" presStyleLbl="node1" presStyleIdx="0" presStyleCnt="3" custScaleX="96560" custScaleY="81385" custLinFactNeighborX="-7071" custLinFactNeighborY="-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5F18735-A7D6-0B4C-90E5-5F3279B2023B}" type="pres">
      <dgm:prSet presAssocID="{96B1BEAA-6475-8840-A459-6B36086455F9}" presName="sibTrans" presStyleCnt="0"/>
      <dgm:spPr/>
    </dgm:pt>
    <dgm:pt modelId="{18BEBA43-D30B-8C49-A38C-A5A7324B80D7}" type="pres">
      <dgm:prSet presAssocID="{2A122FE7-5541-D94C-8D41-4B779795AE7B}" presName="node" presStyleLbl="node1" presStyleIdx="1" presStyleCnt="3" custScaleX="96560" custScaleY="81385" custLinFactNeighborX="-358" custLinFactNeighborY="-31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9F18F7E-7601-9C4E-86B7-49B4035C7BB6}" type="pres">
      <dgm:prSet presAssocID="{8081FD89-9649-704C-8814-A2186CE66BB0}" presName="sibTrans" presStyleCnt="0"/>
      <dgm:spPr/>
    </dgm:pt>
    <dgm:pt modelId="{310BD7EF-2479-AD44-BEE0-0B90BA7FB8E2}" type="pres">
      <dgm:prSet presAssocID="{7355F4B3-0BC1-7F45-998D-11386E901ADD}" presName="node" presStyleLbl="node1" presStyleIdx="2" presStyleCnt="3" custScaleX="96560" custScaleY="81385" custLinFactNeighborX="-929" custLinFactNeighborY="-52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0139AD6-9759-C44E-9DAC-586E7D02892C}" srcId="{363BFF49-2B0C-0F48-B2DE-ED497F3EC8BE}" destId="{AFC75A5D-0948-C748-BDF4-B8656E5A3928}" srcOrd="0" destOrd="0" parTransId="{DF96AEAB-051F-004B-AA25-8DD73C33F87E}" sibTransId="{96B1BEAA-6475-8840-A459-6B36086455F9}"/>
    <dgm:cxn modelId="{51B3B76A-9E2F-CD49-8254-EA10DECDD3BA}" srcId="{363BFF49-2B0C-0F48-B2DE-ED497F3EC8BE}" destId="{7355F4B3-0BC1-7F45-998D-11386E901ADD}" srcOrd="2" destOrd="0" parTransId="{1A218A08-845F-FB42-94FB-3FF2A7A1D2C7}" sibTransId="{2E4E578C-38AF-0F41-9855-89ECD70E585B}"/>
    <dgm:cxn modelId="{CDA407C9-B155-4526-A9EF-B3A61D77769A}" type="presOf" srcId="{363BFF49-2B0C-0F48-B2DE-ED497F3EC8BE}" destId="{9D01184E-D29F-5D41-B9CD-1986B1548879}" srcOrd="0" destOrd="0" presId="urn:microsoft.com/office/officeart/2005/8/layout/default"/>
    <dgm:cxn modelId="{D1F079D5-2B5B-47F6-8F52-128A677358CE}" type="presOf" srcId="{AFC75A5D-0948-C748-BDF4-B8656E5A3928}" destId="{9763A5C0-C2C9-8645-9E77-CD94DDDF1A62}" srcOrd="0" destOrd="0" presId="urn:microsoft.com/office/officeart/2005/8/layout/default"/>
    <dgm:cxn modelId="{E4F19A43-73D0-4D84-943B-23CE7305E043}" type="presOf" srcId="{2A122FE7-5541-D94C-8D41-4B779795AE7B}" destId="{18BEBA43-D30B-8C49-A38C-A5A7324B80D7}" srcOrd="0" destOrd="0" presId="urn:microsoft.com/office/officeart/2005/8/layout/default"/>
    <dgm:cxn modelId="{AA5E65C8-A392-B04B-9566-F14D527F49AC}" srcId="{363BFF49-2B0C-0F48-B2DE-ED497F3EC8BE}" destId="{2A122FE7-5541-D94C-8D41-4B779795AE7B}" srcOrd="1" destOrd="0" parTransId="{5C94660E-2188-AE4C-B2AA-15FD00B798EC}" sibTransId="{8081FD89-9649-704C-8814-A2186CE66BB0}"/>
    <dgm:cxn modelId="{9F8081EE-0E45-49C5-8D7B-EC58E6880B30}" type="presOf" srcId="{7355F4B3-0BC1-7F45-998D-11386E901ADD}" destId="{310BD7EF-2479-AD44-BEE0-0B90BA7FB8E2}" srcOrd="0" destOrd="0" presId="urn:microsoft.com/office/officeart/2005/8/layout/default"/>
    <dgm:cxn modelId="{82D60DBB-1174-40C9-A719-340CB660799A}" type="presParOf" srcId="{9D01184E-D29F-5D41-B9CD-1986B1548879}" destId="{9763A5C0-C2C9-8645-9E77-CD94DDDF1A62}" srcOrd="0" destOrd="0" presId="urn:microsoft.com/office/officeart/2005/8/layout/default"/>
    <dgm:cxn modelId="{DB48B07D-1BC5-4736-B0B5-D1FFA071346A}" type="presParOf" srcId="{9D01184E-D29F-5D41-B9CD-1986B1548879}" destId="{15F18735-A7D6-0B4C-90E5-5F3279B2023B}" srcOrd="1" destOrd="0" presId="urn:microsoft.com/office/officeart/2005/8/layout/default"/>
    <dgm:cxn modelId="{62D7F9EC-340C-4E7F-B2C8-CA56819D8061}" type="presParOf" srcId="{9D01184E-D29F-5D41-B9CD-1986B1548879}" destId="{18BEBA43-D30B-8C49-A38C-A5A7324B80D7}" srcOrd="2" destOrd="0" presId="urn:microsoft.com/office/officeart/2005/8/layout/default"/>
    <dgm:cxn modelId="{4B168748-0251-4180-BADC-AB1471557DC1}" type="presParOf" srcId="{9D01184E-D29F-5D41-B9CD-1986B1548879}" destId="{19F18F7E-7601-9C4E-86B7-49B4035C7BB6}" srcOrd="3" destOrd="0" presId="urn:microsoft.com/office/officeart/2005/8/layout/default"/>
    <dgm:cxn modelId="{78889175-334D-42C9-A5C7-AA0AD5F7313A}" type="presParOf" srcId="{9D01184E-D29F-5D41-B9CD-1986B1548879}" destId="{310BD7EF-2479-AD44-BEE0-0B90BA7FB8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5C87D38C-D131-4029-A500-BE87932C3EAD}" type="presOf" srcId="{5712372B-076D-4931-8C54-1569E1237C79}" destId="{CD2A28B2-7740-4E04-A010-836660C16134}" srcOrd="0" destOrd="0" presId="urn:microsoft.com/office/officeart/2005/8/layout/default"/>
    <dgm:cxn modelId="{86B9AB39-40BA-4358-ADC7-1F217F5EC21B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D3E27878-28D2-4966-B822-4E4CAF24A1D6}" type="presOf" srcId="{330AE417-7D16-4631-8F47-4475D4413CB8}" destId="{EBA33CE1-7310-4C34-81CE-39B72A9F0351}" srcOrd="0" destOrd="0" presId="urn:microsoft.com/office/officeart/2005/8/layout/default"/>
    <dgm:cxn modelId="{E1173CD3-6B95-4EA1-BCFE-F3180FF8197F}" type="presOf" srcId="{E445964F-A977-4091-B69D-E716B5D305E0}" destId="{F64CC571-8C1E-481F-8EB1-ABDD56094A4F}" srcOrd="0" destOrd="0" presId="urn:microsoft.com/office/officeart/2005/8/layout/default"/>
    <dgm:cxn modelId="{C809CDFA-C244-4DEE-9A99-1E1A0E7DEFEC}" type="presOf" srcId="{BB335C78-CEBE-4D32-B641-C1EAD2974A38}" destId="{98893A94-5A83-4209-8BCD-9E787EFAA782}" srcOrd="0" destOrd="0" presId="urn:microsoft.com/office/officeart/2005/8/layout/default"/>
    <dgm:cxn modelId="{0196EF0C-C7D6-45B6-BF29-652FE1038145}" type="presParOf" srcId="{CD2A28B2-7740-4E04-A010-836660C16134}" destId="{5682F414-7DA1-4114-BECF-A716AAD9D1E3}" srcOrd="0" destOrd="0" presId="urn:microsoft.com/office/officeart/2005/8/layout/default"/>
    <dgm:cxn modelId="{827366AF-4716-445E-B149-7E4E1386D9B4}" type="presParOf" srcId="{CD2A28B2-7740-4E04-A010-836660C16134}" destId="{5BC808D0-75F3-4830-BA84-80149301DF1F}" srcOrd="1" destOrd="0" presId="urn:microsoft.com/office/officeart/2005/8/layout/default"/>
    <dgm:cxn modelId="{CDF2F59C-56F8-4DDE-8DD4-BFDC58566E4D}" type="presParOf" srcId="{CD2A28B2-7740-4E04-A010-836660C16134}" destId="{98893A94-5A83-4209-8BCD-9E787EFAA782}" srcOrd="2" destOrd="0" presId="urn:microsoft.com/office/officeart/2005/8/layout/default"/>
    <dgm:cxn modelId="{E6C6FA36-47CE-4D82-B863-1DEA661D0DBA}" type="presParOf" srcId="{CD2A28B2-7740-4E04-A010-836660C16134}" destId="{86E7DC3D-6CB2-4CE5-B8CF-B3B70679810A}" srcOrd="3" destOrd="0" presId="urn:microsoft.com/office/officeart/2005/8/layout/default"/>
    <dgm:cxn modelId="{ED63A6D8-F609-449C-A04F-9AF4B88F2A7E}" type="presParOf" srcId="{CD2A28B2-7740-4E04-A010-836660C16134}" destId="{F64CC571-8C1E-481F-8EB1-ABDD56094A4F}" srcOrd="4" destOrd="0" presId="urn:microsoft.com/office/officeart/2005/8/layout/default"/>
    <dgm:cxn modelId="{AA782DCC-61B5-4B8C-8809-11FE48EFF921}" type="presParOf" srcId="{CD2A28B2-7740-4E04-A010-836660C16134}" destId="{ADF334E5-B414-4725-9CE2-8E4EBD8867B3}" srcOrd="5" destOrd="0" presId="urn:microsoft.com/office/officeart/2005/8/layout/default"/>
    <dgm:cxn modelId="{2ECD2317-71B5-47C2-B784-EACD5C55D952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1270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572B36D6-07FC-4DB2-9F60-F2A7F147F3D2}" type="presOf" srcId="{330AE417-7D16-4631-8F47-4475D4413CB8}" destId="{EBA33CE1-7310-4C34-81CE-39B72A9F0351}" srcOrd="0" destOrd="0" presId="urn:microsoft.com/office/officeart/2005/8/layout/default"/>
    <dgm:cxn modelId="{737C4AFE-E65E-47C1-8785-DEB6962B1161}" type="presOf" srcId="{BB335C78-CEBE-4D32-B641-C1EAD2974A38}" destId="{98893A94-5A83-4209-8BCD-9E787EFAA782}" srcOrd="0" destOrd="0" presId="urn:microsoft.com/office/officeart/2005/8/layout/default"/>
    <dgm:cxn modelId="{F88D514B-6487-43BB-9F39-7BA3DE120C5A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1535E86C-DF79-46B8-8A80-06FD1DA65EBD}" type="presOf" srcId="{5712372B-076D-4931-8C54-1569E1237C79}" destId="{CD2A28B2-7740-4E04-A010-836660C16134}" srcOrd="0" destOrd="0" presId="urn:microsoft.com/office/officeart/2005/8/layout/default"/>
    <dgm:cxn modelId="{1E3B41C0-16F8-46C4-843A-DEDF4D0035B3}" type="presOf" srcId="{E445964F-A977-4091-B69D-E716B5D305E0}" destId="{F64CC571-8C1E-481F-8EB1-ABDD56094A4F}" srcOrd="0" destOrd="0" presId="urn:microsoft.com/office/officeart/2005/8/layout/default"/>
    <dgm:cxn modelId="{D1BB6478-AA1D-4CAE-80DC-587A6D9D44D3}" type="presParOf" srcId="{CD2A28B2-7740-4E04-A010-836660C16134}" destId="{5682F414-7DA1-4114-BECF-A716AAD9D1E3}" srcOrd="0" destOrd="0" presId="urn:microsoft.com/office/officeart/2005/8/layout/default"/>
    <dgm:cxn modelId="{B9C7A739-0864-4949-B14C-99C8F9273DF7}" type="presParOf" srcId="{CD2A28B2-7740-4E04-A010-836660C16134}" destId="{5BC808D0-75F3-4830-BA84-80149301DF1F}" srcOrd="1" destOrd="0" presId="urn:microsoft.com/office/officeart/2005/8/layout/default"/>
    <dgm:cxn modelId="{53131FF6-9C83-4330-A411-6711B4B6BF13}" type="presParOf" srcId="{CD2A28B2-7740-4E04-A010-836660C16134}" destId="{98893A94-5A83-4209-8BCD-9E787EFAA782}" srcOrd="2" destOrd="0" presId="urn:microsoft.com/office/officeart/2005/8/layout/default"/>
    <dgm:cxn modelId="{6F36059B-F1B2-45D8-A734-1E21109101F8}" type="presParOf" srcId="{CD2A28B2-7740-4E04-A010-836660C16134}" destId="{86E7DC3D-6CB2-4CE5-B8CF-B3B70679810A}" srcOrd="3" destOrd="0" presId="urn:microsoft.com/office/officeart/2005/8/layout/default"/>
    <dgm:cxn modelId="{8555F844-9C1D-4051-BA47-7B4403A29711}" type="presParOf" srcId="{CD2A28B2-7740-4E04-A010-836660C16134}" destId="{F64CC571-8C1E-481F-8EB1-ABDD56094A4F}" srcOrd="4" destOrd="0" presId="urn:microsoft.com/office/officeart/2005/8/layout/default"/>
    <dgm:cxn modelId="{E9A0BC98-F252-4E9D-9DDB-BD569ED3C9F3}" type="presParOf" srcId="{CD2A28B2-7740-4E04-A010-836660C16134}" destId="{ADF334E5-B414-4725-9CE2-8E4EBD8867B3}" srcOrd="5" destOrd="0" presId="urn:microsoft.com/office/officeart/2005/8/layout/default"/>
    <dgm:cxn modelId="{9505EE52-3A42-48D8-9EEC-EB3860CEFB46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B9C838F-E1D9-41D7-B7AA-40A770E8B2E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13E57-B5FF-4E40-9B77-816CB8E4C061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600" dirty="0" smtClean="0">
              <a:solidFill>
                <a:schemeClr val="tx1"/>
              </a:solidFill>
            </a:rPr>
            <a:t>What works best depends on </a:t>
          </a:r>
          <a:r>
            <a:rPr lang="en-US" sz="1600" b="1" dirty="0" smtClean="0">
              <a:solidFill>
                <a:schemeClr val="tx1"/>
              </a:solidFill>
            </a:rPr>
            <a:t>country’s starting point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b="1" dirty="0" smtClean="0">
              <a:solidFill>
                <a:schemeClr val="tx1"/>
              </a:solidFill>
            </a:rPr>
            <a:t>nature/capacity of its institutions, national values, etc</a:t>
          </a:r>
          <a:r>
            <a:rPr lang="en-US" sz="1400" b="1" dirty="0" smtClean="0">
              <a:solidFill>
                <a:schemeClr val="tx1"/>
              </a:solidFill>
            </a:rPr>
            <a:t>.</a:t>
          </a:r>
          <a:endParaRPr lang="en-US" sz="1400" b="1" dirty="0">
            <a:solidFill>
              <a:schemeClr val="tx1"/>
            </a:solidFill>
          </a:endParaRPr>
        </a:p>
      </dgm:t>
    </dgm:pt>
    <dgm:pt modelId="{B4B8D2DF-A444-4055-844B-3CBA5A689CE0}" type="parTrans" cxnId="{FC1E9473-12A7-47D7-A1AD-7BA238679070}">
      <dgm:prSet/>
      <dgm:spPr/>
      <dgm:t>
        <a:bodyPr/>
        <a:lstStyle/>
        <a:p>
          <a:endParaRPr lang="en-US"/>
        </a:p>
      </dgm:t>
    </dgm:pt>
    <dgm:pt modelId="{FBE43CC3-9E63-4E1E-A783-FBCEF8B36D1B}" type="sibTrans" cxnId="{FC1E9473-12A7-47D7-A1AD-7BA23867907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B98C6EF-A84D-4972-8F57-934DF24B8D54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600" i="0" dirty="0" smtClean="0">
              <a:solidFill>
                <a:schemeClr val="tx1"/>
              </a:solidFill>
            </a:rPr>
            <a:t>We </a:t>
          </a:r>
          <a:r>
            <a:rPr lang="en-US" sz="1600" dirty="0" smtClean="0">
              <a:solidFill>
                <a:schemeClr val="tx1"/>
              </a:solidFill>
            </a:rPr>
            <a:t>argue for </a:t>
          </a:r>
          <a:r>
            <a:rPr lang="en-US" sz="1600" b="0" dirty="0" smtClean="0">
              <a:solidFill>
                <a:schemeClr val="tx1"/>
              </a:solidFill>
            </a:rPr>
            <a:t>initial focus on </a:t>
          </a:r>
          <a:r>
            <a:rPr lang="en-US" sz="1600" b="1" dirty="0" smtClean="0">
              <a:solidFill>
                <a:schemeClr val="tx1"/>
              </a:solidFill>
            </a:rPr>
            <a:t> interventions towards convergence  + essential interventions for NCDIs </a:t>
          </a:r>
          <a:r>
            <a:rPr lang="en-US" sz="1600" dirty="0" smtClean="0">
              <a:solidFill>
                <a:schemeClr val="tx1"/>
              </a:solidFill>
            </a:rPr>
            <a:t>to maximize health status </a:t>
          </a:r>
          <a:r>
            <a:rPr lang="en-US" sz="1600" u="sng" dirty="0" smtClean="0">
              <a:solidFill>
                <a:schemeClr val="tx1"/>
              </a:solidFill>
            </a:rPr>
            <a:t>and </a:t>
          </a:r>
          <a:r>
            <a:rPr lang="en-US" sz="1600" dirty="0" smtClean="0">
              <a:solidFill>
                <a:schemeClr val="tx1"/>
              </a:solidFill>
            </a:rPr>
            <a:t>FRP</a:t>
          </a:r>
          <a:endParaRPr lang="en-US" sz="1600" dirty="0">
            <a:solidFill>
              <a:schemeClr val="tx1"/>
            </a:solidFill>
          </a:endParaRPr>
        </a:p>
      </dgm:t>
    </dgm:pt>
    <dgm:pt modelId="{FEE59EFB-17FB-49F9-8405-53AEE72E2BC0}" type="parTrans" cxnId="{9194BF42-F970-4B7D-830A-91D475C1E5BA}">
      <dgm:prSet/>
      <dgm:spPr/>
      <dgm:t>
        <a:bodyPr/>
        <a:lstStyle/>
        <a:p>
          <a:endParaRPr lang="en-US"/>
        </a:p>
      </dgm:t>
    </dgm:pt>
    <dgm:pt modelId="{4A9DFF05-0DDC-4E23-ACAE-5EB5AD3CE9EF}" type="sibTrans" cxnId="{9194BF42-F970-4B7D-830A-91D475C1E5BA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7D92D43D-05B3-4571-B4D4-6E59D09C406E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Progressive universalism: </a:t>
          </a:r>
        </a:p>
        <a:p>
          <a:pPr rtl="0"/>
          <a:r>
            <a:rPr lang="en-US" sz="1600" b="0" dirty="0" smtClean="0">
              <a:solidFill>
                <a:schemeClr val="tx1"/>
              </a:solidFill>
            </a:rPr>
            <a:t>“a determination to include people who are poor from the beginning” (</a:t>
          </a:r>
          <a:r>
            <a:rPr lang="en-US" sz="1600" b="0" dirty="0" err="1" smtClean="0">
              <a:solidFill>
                <a:schemeClr val="tx1"/>
              </a:solidFill>
            </a:rPr>
            <a:t>Gwatkin</a:t>
          </a:r>
          <a:r>
            <a:rPr lang="en-US" sz="1600" b="0" dirty="0" smtClean="0">
              <a:solidFill>
                <a:schemeClr val="tx1"/>
              </a:solidFill>
            </a:rPr>
            <a:t> &amp; Ergo)</a:t>
          </a:r>
          <a:endParaRPr lang="en-US" sz="1600" b="0" dirty="0">
            <a:solidFill>
              <a:schemeClr val="tx1"/>
            </a:solidFill>
          </a:endParaRPr>
        </a:p>
      </dgm:t>
    </dgm:pt>
    <dgm:pt modelId="{BB507A6A-7C46-42EB-8B2D-7B2980168AD4}" type="parTrans" cxnId="{B85A4C8D-1C0B-4C12-BD60-2251E67A2CD7}">
      <dgm:prSet/>
      <dgm:spPr/>
      <dgm:t>
        <a:bodyPr/>
        <a:lstStyle/>
        <a:p>
          <a:endParaRPr lang="en-US"/>
        </a:p>
      </dgm:t>
    </dgm:pt>
    <dgm:pt modelId="{5CAC6E53-C49B-4E77-85A7-E9F444E1B8F5}" type="sibTrans" cxnId="{B85A4C8D-1C0B-4C12-BD60-2251E67A2CD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940400A5-FD99-4E7C-9112-4642CEA6B263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1600" dirty="0" err="1" smtClean="0">
              <a:solidFill>
                <a:schemeClr val="tx1"/>
              </a:solidFill>
            </a:rPr>
            <a:t>Gro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Brundtland’s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b="1" i="0" dirty="0" smtClean="0">
              <a:solidFill>
                <a:schemeClr val="tx1"/>
              </a:solidFill>
            </a:rPr>
            <a:t>new universalism</a:t>
          </a:r>
          <a:r>
            <a:rPr lang="en-US" sz="1600" dirty="0" smtClean="0">
              <a:solidFill>
                <a:schemeClr val="tx1"/>
              </a:solidFill>
            </a:rPr>
            <a:t>: </a:t>
          </a:r>
        </a:p>
        <a:p>
          <a:pPr rtl="0"/>
          <a:r>
            <a:rPr lang="en-US" sz="1600" dirty="0" smtClean="0">
              <a:solidFill>
                <a:schemeClr val="tx1"/>
              </a:solidFill>
            </a:rPr>
            <a:t>“if services are to be provided for all, then not all services can be provided. The most cost-effective services should be provided first.”</a:t>
          </a:r>
          <a:endParaRPr lang="en-US" sz="1600" dirty="0">
            <a:solidFill>
              <a:schemeClr val="tx1"/>
            </a:solidFill>
          </a:endParaRPr>
        </a:p>
      </dgm:t>
    </dgm:pt>
    <dgm:pt modelId="{4159C002-4F4A-4B3C-8250-AAC8DBE46153}" type="parTrans" cxnId="{0233F6A8-5EC4-49AE-A160-8C4DA3D1954B}">
      <dgm:prSet/>
      <dgm:spPr/>
      <dgm:t>
        <a:bodyPr/>
        <a:lstStyle/>
        <a:p>
          <a:endParaRPr lang="en-US"/>
        </a:p>
      </dgm:t>
    </dgm:pt>
    <dgm:pt modelId="{10206EF3-EDAF-4AD9-8188-55D58FAF8293}" type="sibTrans" cxnId="{0233F6A8-5EC4-49AE-A160-8C4DA3D1954B}">
      <dgm:prSet/>
      <dgm:spPr/>
      <dgm:t>
        <a:bodyPr/>
        <a:lstStyle/>
        <a:p>
          <a:endParaRPr lang="en-US"/>
        </a:p>
      </dgm:t>
    </dgm:pt>
    <dgm:pt modelId="{86E1DBDE-74D7-4DE9-8F56-434F00E68FD1}" type="pres">
      <dgm:prSet presAssocID="{2B9C838F-E1D9-41D7-B7AA-40A770E8B2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97E45E-DA65-46F6-AC88-597340443829}" type="pres">
      <dgm:prSet presAssocID="{B0F13E57-B5FF-4E40-9B77-816CB8E4C061}" presName="node" presStyleLbl="node1" presStyleIdx="0" presStyleCnt="4" custScaleX="130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0E1BB-14FA-447C-9F75-C9671F467719}" type="pres">
      <dgm:prSet presAssocID="{FBE43CC3-9E63-4E1E-A783-FBCEF8B36D1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80C8901-8DEF-47C5-9236-50D1ABE089BA}" type="pres">
      <dgm:prSet presAssocID="{FBE43CC3-9E63-4E1E-A783-FBCEF8B36D1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692496F-E02E-4DB0-B77B-C5AA34D5EBFC}" type="pres">
      <dgm:prSet presAssocID="{DB98C6EF-A84D-4972-8F57-934DF24B8D54}" presName="node" presStyleLbl="node1" presStyleIdx="1" presStyleCnt="4" custScaleX="130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1D355-8BEF-489A-AC41-95D9348BA616}" type="pres">
      <dgm:prSet presAssocID="{4A9DFF05-0DDC-4E23-ACAE-5EB5AD3CE9E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69C9F8B-EC09-42DB-8B82-45413989E130}" type="pres">
      <dgm:prSet presAssocID="{4A9DFF05-0DDC-4E23-ACAE-5EB5AD3CE9E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505E695-1BC7-402E-A52B-0A644AF12706}" type="pres">
      <dgm:prSet presAssocID="{7D92D43D-05B3-4571-B4D4-6E59D09C406E}" presName="node" presStyleLbl="node1" presStyleIdx="2" presStyleCnt="4" custScaleX="130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FCC5A-1A73-4DD1-B699-627F41DDA56A}" type="pres">
      <dgm:prSet presAssocID="{5CAC6E53-C49B-4E77-85A7-E9F444E1B8F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81ADF6F-6789-49B0-89E0-3BF216F3506C}" type="pres">
      <dgm:prSet presAssocID="{5CAC6E53-C49B-4E77-85A7-E9F444E1B8F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4119301-1CE0-434E-B979-16ECD9B8B8BE}" type="pres">
      <dgm:prSet presAssocID="{940400A5-FD99-4E7C-9112-4642CEA6B263}" presName="node" presStyleLbl="node1" presStyleIdx="3" presStyleCnt="4" custScaleX="130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E3DFAD-4689-498D-AA11-4D1ADFA9275C}" type="presOf" srcId="{4A9DFF05-0DDC-4E23-ACAE-5EB5AD3CE9EF}" destId="{669C9F8B-EC09-42DB-8B82-45413989E130}" srcOrd="1" destOrd="0" presId="urn:microsoft.com/office/officeart/2005/8/layout/process1"/>
    <dgm:cxn modelId="{3CB45D38-CD95-4041-803B-BDBE3F7A22E7}" type="presOf" srcId="{B0F13E57-B5FF-4E40-9B77-816CB8E4C061}" destId="{6197E45E-DA65-46F6-AC88-597340443829}" srcOrd="0" destOrd="0" presId="urn:microsoft.com/office/officeart/2005/8/layout/process1"/>
    <dgm:cxn modelId="{87045A0C-5A6F-4FE7-8536-902C2EF3D87D}" type="presOf" srcId="{DB98C6EF-A84D-4972-8F57-934DF24B8D54}" destId="{D692496F-E02E-4DB0-B77B-C5AA34D5EBFC}" srcOrd="0" destOrd="0" presId="urn:microsoft.com/office/officeart/2005/8/layout/process1"/>
    <dgm:cxn modelId="{1DF2378A-B7B3-46AD-A621-A5D39B0ABE1C}" type="presOf" srcId="{2B9C838F-E1D9-41D7-B7AA-40A770E8B2EA}" destId="{86E1DBDE-74D7-4DE9-8F56-434F00E68FD1}" srcOrd="0" destOrd="0" presId="urn:microsoft.com/office/officeart/2005/8/layout/process1"/>
    <dgm:cxn modelId="{F48B87D5-74EB-4C7C-9D17-AB62ECCECC37}" type="presOf" srcId="{FBE43CC3-9E63-4E1E-A783-FBCEF8B36D1B}" destId="{F80C8901-8DEF-47C5-9236-50D1ABE089BA}" srcOrd="1" destOrd="0" presId="urn:microsoft.com/office/officeart/2005/8/layout/process1"/>
    <dgm:cxn modelId="{B85A4C8D-1C0B-4C12-BD60-2251E67A2CD7}" srcId="{2B9C838F-E1D9-41D7-B7AA-40A770E8B2EA}" destId="{7D92D43D-05B3-4571-B4D4-6E59D09C406E}" srcOrd="2" destOrd="0" parTransId="{BB507A6A-7C46-42EB-8B2D-7B2980168AD4}" sibTransId="{5CAC6E53-C49B-4E77-85A7-E9F444E1B8F5}"/>
    <dgm:cxn modelId="{3DCA0559-F1B3-4AF1-8B61-71712152E29D}" type="presOf" srcId="{FBE43CC3-9E63-4E1E-A783-FBCEF8B36D1B}" destId="{20B0E1BB-14FA-447C-9F75-C9671F467719}" srcOrd="0" destOrd="0" presId="urn:microsoft.com/office/officeart/2005/8/layout/process1"/>
    <dgm:cxn modelId="{4A1F8E05-E4F1-43E4-8DEA-F4E0192D62E4}" type="presOf" srcId="{4A9DFF05-0DDC-4E23-ACAE-5EB5AD3CE9EF}" destId="{3F71D355-8BEF-489A-AC41-95D9348BA616}" srcOrd="0" destOrd="0" presId="urn:microsoft.com/office/officeart/2005/8/layout/process1"/>
    <dgm:cxn modelId="{9194BF42-F970-4B7D-830A-91D475C1E5BA}" srcId="{2B9C838F-E1D9-41D7-B7AA-40A770E8B2EA}" destId="{DB98C6EF-A84D-4972-8F57-934DF24B8D54}" srcOrd="1" destOrd="0" parTransId="{FEE59EFB-17FB-49F9-8405-53AEE72E2BC0}" sibTransId="{4A9DFF05-0DDC-4E23-ACAE-5EB5AD3CE9EF}"/>
    <dgm:cxn modelId="{882FEF6B-B020-44DE-8293-F1107BAC9473}" type="presOf" srcId="{5CAC6E53-C49B-4E77-85A7-E9F444E1B8F5}" destId="{8C1FCC5A-1A73-4DD1-B699-627F41DDA56A}" srcOrd="0" destOrd="0" presId="urn:microsoft.com/office/officeart/2005/8/layout/process1"/>
    <dgm:cxn modelId="{36C086C6-4A54-4F3E-BDD2-E30C3E3E78BB}" type="presOf" srcId="{5CAC6E53-C49B-4E77-85A7-E9F444E1B8F5}" destId="{B81ADF6F-6789-49B0-89E0-3BF216F3506C}" srcOrd="1" destOrd="0" presId="urn:microsoft.com/office/officeart/2005/8/layout/process1"/>
    <dgm:cxn modelId="{FC1E9473-12A7-47D7-A1AD-7BA238679070}" srcId="{2B9C838F-E1D9-41D7-B7AA-40A770E8B2EA}" destId="{B0F13E57-B5FF-4E40-9B77-816CB8E4C061}" srcOrd="0" destOrd="0" parTransId="{B4B8D2DF-A444-4055-844B-3CBA5A689CE0}" sibTransId="{FBE43CC3-9E63-4E1E-A783-FBCEF8B36D1B}"/>
    <dgm:cxn modelId="{0233F6A8-5EC4-49AE-A160-8C4DA3D1954B}" srcId="{2B9C838F-E1D9-41D7-B7AA-40A770E8B2EA}" destId="{940400A5-FD99-4E7C-9112-4642CEA6B263}" srcOrd="3" destOrd="0" parTransId="{4159C002-4F4A-4B3C-8250-AAC8DBE46153}" sibTransId="{10206EF3-EDAF-4AD9-8188-55D58FAF8293}"/>
    <dgm:cxn modelId="{DD87CB5F-A2CE-434D-B497-F43B48475372}" type="presOf" srcId="{940400A5-FD99-4E7C-9112-4642CEA6B263}" destId="{44119301-1CE0-434E-B979-16ECD9B8B8BE}" srcOrd="0" destOrd="0" presId="urn:microsoft.com/office/officeart/2005/8/layout/process1"/>
    <dgm:cxn modelId="{9E68D620-CE59-4ADE-A619-C0CDA0625D1F}" type="presOf" srcId="{7D92D43D-05B3-4571-B4D4-6E59D09C406E}" destId="{B505E695-1BC7-402E-A52B-0A644AF12706}" srcOrd="0" destOrd="0" presId="urn:microsoft.com/office/officeart/2005/8/layout/process1"/>
    <dgm:cxn modelId="{3AC73DDE-F942-4627-9015-0B1E9F2C6F83}" type="presParOf" srcId="{86E1DBDE-74D7-4DE9-8F56-434F00E68FD1}" destId="{6197E45E-DA65-46F6-AC88-597340443829}" srcOrd="0" destOrd="0" presId="urn:microsoft.com/office/officeart/2005/8/layout/process1"/>
    <dgm:cxn modelId="{836514DF-83B3-43CB-8903-0B0026164DE1}" type="presParOf" srcId="{86E1DBDE-74D7-4DE9-8F56-434F00E68FD1}" destId="{20B0E1BB-14FA-447C-9F75-C9671F467719}" srcOrd="1" destOrd="0" presId="urn:microsoft.com/office/officeart/2005/8/layout/process1"/>
    <dgm:cxn modelId="{BA05624E-05FA-4258-A8B8-21E65CD7DB11}" type="presParOf" srcId="{20B0E1BB-14FA-447C-9F75-C9671F467719}" destId="{F80C8901-8DEF-47C5-9236-50D1ABE089BA}" srcOrd="0" destOrd="0" presId="urn:microsoft.com/office/officeart/2005/8/layout/process1"/>
    <dgm:cxn modelId="{1303AC3C-3666-4583-AE32-25D1C73DAA5D}" type="presParOf" srcId="{86E1DBDE-74D7-4DE9-8F56-434F00E68FD1}" destId="{D692496F-E02E-4DB0-B77B-C5AA34D5EBFC}" srcOrd="2" destOrd="0" presId="urn:microsoft.com/office/officeart/2005/8/layout/process1"/>
    <dgm:cxn modelId="{A3BC3D5C-A5C1-4830-8745-BAD39883D7F5}" type="presParOf" srcId="{86E1DBDE-74D7-4DE9-8F56-434F00E68FD1}" destId="{3F71D355-8BEF-489A-AC41-95D9348BA616}" srcOrd="3" destOrd="0" presId="urn:microsoft.com/office/officeart/2005/8/layout/process1"/>
    <dgm:cxn modelId="{F7DA19AA-15C9-4889-8002-95BAE8B17296}" type="presParOf" srcId="{3F71D355-8BEF-489A-AC41-95D9348BA616}" destId="{669C9F8B-EC09-42DB-8B82-45413989E130}" srcOrd="0" destOrd="0" presId="urn:microsoft.com/office/officeart/2005/8/layout/process1"/>
    <dgm:cxn modelId="{43138CE7-B351-44FD-AE2B-EFC272623305}" type="presParOf" srcId="{86E1DBDE-74D7-4DE9-8F56-434F00E68FD1}" destId="{B505E695-1BC7-402E-A52B-0A644AF12706}" srcOrd="4" destOrd="0" presId="urn:microsoft.com/office/officeart/2005/8/layout/process1"/>
    <dgm:cxn modelId="{78A99263-46C2-49D7-96EA-89D1450B5E54}" type="presParOf" srcId="{86E1DBDE-74D7-4DE9-8F56-434F00E68FD1}" destId="{8C1FCC5A-1A73-4DD1-B699-627F41DDA56A}" srcOrd="5" destOrd="0" presId="urn:microsoft.com/office/officeart/2005/8/layout/process1"/>
    <dgm:cxn modelId="{94A42353-D374-4A29-9F7F-8BC891A80BE8}" type="presParOf" srcId="{8C1FCC5A-1A73-4DD1-B699-627F41DDA56A}" destId="{B81ADF6F-6789-49B0-89E0-3BF216F3506C}" srcOrd="0" destOrd="0" presId="urn:microsoft.com/office/officeart/2005/8/layout/process1"/>
    <dgm:cxn modelId="{6C1888BB-2F94-48C7-BFB4-8E56BE49F131}" type="presParOf" srcId="{86E1DBDE-74D7-4DE9-8F56-434F00E68FD1}" destId="{44119301-1CE0-434E-B979-16ECD9B8B8B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355B569-4D56-42FB-AFA9-0B99066CF4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84B9B8-7E3F-4A73-A173-AB8D89991FD2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1700" dirty="0" smtClean="0">
              <a:solidFill>
                <a:schemeClr val="tx1"/>
              </a:solidFill>
            </a:rPr>
            <a:t>Insurance covers whole population</a:t>
          </a:r>
          <a:endParaRPr lang="en-US" sz="1700" dirty="0">
            <a:solidFill>
              <a:schemeClr val="tx1"/>
            </a:solidFill>
          </a:endParaRPr>
        </a:p>
      </dgm:t>
    </dgm:pt>
    <dgm:pt modelId="{DE4452A0-25CF-412C-A885-E79892B2ABEF}" type="parTrans" cxnId="{7CF31B99-FFDF-4B83-8D8A-79272A2F0269}">
      <dgm:prSet/>
      <dgm:spPr/>
      <dgm:t>
        <a:bodyPr/>
        <a:lstStyle/>
        <a:p>
          <a:endParaRPr lang="en-US" sz="2000"/>
        </a:p>
      </dgm:t>
    </dgm:pt>
    <dgm:pt modelId="{B3FCC5F4-F78E-4348-B908-2AD616C0EDE3}" type="sibTrans" cxnId="{7CF31B99-FFDF-4B83-8D8A-79272A2F0269}">
      <dgm:prSet/>
      <dgm:spPr/>
      <dgm:t>
        <a:bodyPr/>
        <a:lstStyle/>
        <a:p>
          <a:endParaRPr lang="en-US" sz="2000"/>
        </a:p>
      </dgm:t>
    </dgm:pt>
    <dgm:pt modelId="{344802E8-FA3A-4262-B3E5-51A56C750E0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1700" dirty="0" smtClean="0">
              <a:solidFill>
                <a:schemeClr val="tx1"/>
              </a:solidFill>
            </a:rPr>
            <a:t>Targets poor by insuring highly cost-effective health interventions for diseases disproportionately affecting poor </a:t>
          </a:r>
          <a:endParaRPr lang="en-US" sz="1700" dirty="0">
            <a:solidFill>
              <a:schemeClr val="tx1"/>
            </a:solidFill>
          </a:endParaRPr>
        </a:p>
      </dgm:t>
    </dgm:pt>
    <dgm:pt modelId="{BDE59A4C-46EA-44C2-92E1-00A62921E9AA}" type="parTrans" cxnId="{E9F85EAC-A788-4671-8318-51AC81C5F8F6}">
      <dgm:prSet/>
      <dgm:spPr/>
      <dgm:t>
        <a:bodyPr/>
        <a:lstStyle/>
        <a:p>
          <a:endParaRPr lang="en-US" sz="2000"/>
        </a:p>
      </dgm:t>
    </dgm:pt>
    <dgm:pt modelId="{7781CDFF-12DC-461F-A6DE-E48FA98AE1B0}" type="sibTrans" cxnId="{E9F85EAC-A788-4671-8318-51AC81C5F8F6}">
      <dgm:prSet/>
      <dgm:spPr/>
      <dgm:t>
        <a:bodyPr/>
        <a:lstStyle/>
        <a:p>
          <a:endParaRPr lang="en-US" sz="2000"/>
        </a:p>
      </dgm:t>
    </dgm:pt>
    <dgm:pt modelId="{88C1A230-A750-4804-8588-3650CC558F51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1700" dirty="0" smtClean="0">
              <a:solidFill>
                <a:schemeClr val="tx1"/>
              </a:solidFill>
            </a:rPr>
            <a:t>Interventions are funded through tax revenues, payroll taxes, or combination </a:t>
          </a:r>
          <a:endParaRPr lang="en-US" sz="1700" dirty="0">
            <a:solidFill>
              <a:schemeClr val="tx1"/>
            </a:solidFill>
          </a:endParaRPr>
        </a:p>
      </dgm:t>
    </dgm:pt>
    <dgm:pt modelId="{6DB04738-6ECB-4286-9D48-F0955C4F39A4}" type="parTrans" cxnId="{263921C9-C5C1-4E0E-96F5-290D8CB0609F}">
      <dgm:prSet/>
      <dgm:spPr/>
      <dgm:t>
        <a:bodyPr/>
        <a:lstStyle/>
        <a:p>
          <a:endParaRPr lang="en-US" sz="2000"/>
        </a:p>
      </dgm:t>
    </dgm:pt>
    <dgm:pt modelId="{61500A28-EAE8-4E10-BC1F-C36A468F67C4}" type="sibTrans" cxnId="{263921C9-C5C1-4E0E-96F5-290D8CB0609F}">
      <dgm:prSet/>
      <dgm:spPr/>
      <dgm:t>
        <a:bodyPr/>
        <a:lstStyle/>
        <a:p>
          <a:endParaRPr lang="en-US" sz="2000"/>
        </a:p>
      </dgm:t>
    </dgm:pt>
    <dgm:pt modelId="{2660FE0D-B45F-448A-A588-90CBDECD37F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1700" dirty="0" smtClean="0">
              <a:solidFill>
                <a:schemeClr val="tx1"/>
              </a:solidFill>
            </a:rPr>
            <a:t>No OOP expenses for  defined benefit package of publicly financed services</a:t>
          </a:r>
          <a:endParaRPr lang="en-US" sz="1700" dirty="0">
            <a:solidFill>
              <a:schemeClr val="tx1"/>
            </a:solidFill>
          </a:endParaRPr>
        </a:p>
      </dgm:t>
    </dgm:pt>
    <dgm:pt modelId="{EF79431C-9CA8-4AEC-B8AF-8489ADACDBF4}" type="parTrans" cxnId="{DA8EEDB3-9CED-4864-AC54-882098302F44}">
      <dgm:prSet/>
      <dgm:spPr/>
      <dgm:t>
        <a:bodyPr/>
        <a:lstStyle/>
        <a:p>
          <a:endParaRPr lang="en-US" sz="2000"/>
        </a:p>
      </dgm:t>
    </dgm:pt>
    <dgm:pt modelId="{E1D42263-B36E-40CC-9195-8787818063BE}" type="sibTrans" cxnId="{DA8EEDB3-9CED-4864-AC54-882098302F44}">
      <dgm:prSet/>
      <dgm:spPr/>
      <dgm:t>
        <a:bodyPr/>
        <a:lstStyle/>
        <a:p>
          <a:endParaRPr lang="en-US" sz="2000"/>
        </a:p>
      </dgm:t>
    </dgm:pt>
    <dgm:pt modelId="{54F3C33E-3586-49C1-B1BB-614801C823B5}">
      <dgm:prSet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n-US" sz="1700" dirty="0" smtClean="0">
              <a:solidFill>
                <a:schemeClr val="tx1"/>
              </a:solidFill>
            </a:rPr>
            <a:t>As resource envelope grows, so does package (as seen in Mexico), e.g. add wider range of interventions for NCDs</a:t>
          </a:r>
          <a:endParaRPr lang="en-US" sz="1700" dirty="0">
            <a:solidFill>
              <a:schemeClr val="tx1"/>
            </a:solidFill>
          </a:endParaRPr>
        </a:p>
      </dgm:t>
    </dgm:pt>
    <dgm:pt modelId="{F589D5C3-7DC5-4B92-B67E-B58A083718DA}" type="parTrans" cxnId="{510ABE3A-8D7B-4FA6-8984-2666EB28DB7C}">
      <dgm:prSet/>
      <dgm:spPr/>
      <dgm:t>
        <a:bodyPr/>
        <a:lstStyle/>
        <a:p>
          <a:endParaRPr lang="en-US" sz="2000"/>
        </a:p>
      </dgm:t>
    </dgm:pt>
    <dgm:pt modelId="{0AF4552F-EE12-4542-9CAC-344718EF9FD4}" type="sibTrans" cxnId="{510ABE3A-8D7B-4FA6-8984-2666EB28DB7C}">
      <dgm:prSet/>
      <dgm:spPr/>
      <dgm:t>
        <a:bodyPr/>
        <a:lstStyle/>
        <a:p>
          <a:endParaRPr lang="en-US" sz="2000"/>
        </a:p>
      </dgm:t>
    </dgm:pt>
    <dgm:pt modelId="{9DBC6754-A6C0-46C2-AD4F-3FB48BC9E048}" type="pres">
      <dgm:prSet presAssocID="{2355B569-4D56-42FB-AFA9-0B99066CF4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2DEE32-569E-4A4A-9377-9010112ED065}" type="pres">
      <dgm:prSet presAssocID="{A384B9B8-7E3F-4A73-A173-AB8D89991FD2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C3540EB-BFF0-4DA9-8D9D-9CB1C0F83B68}" type="pres">
      <dgm:prSet presAssocID="{B3FCC5F4-F78E-4348-B908-2AD616C0EDE3}" presName="sibTrans" presStyleCnt="0"/>
      <dgm:spPr/>
    </dgm:pt>
    <dgm:pt modelId="{172DC517-E30C-4D97-AAF4-725C1FA69F50}" type="pres">
      <dgm:prSet presAssocID="{344802E8-FA3A-4262-B3E5-51A56C750E05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7C1099A-1E30-4D00-9960-717115046B72}" type="pres">
      <dgm:prSet presAssocID="{7781CDFF-12DC-461F-A6DE-E48FA98AE1B0}" presName="sibTrans" presStyleCnt="0"/>
      <dgm:spPr/>
    </dgm:pt>
    <dgm:pt modelId="{2651C995-9046-4681-865E-3FF70E0B07FA}" type="pres">
      <dgm:prSet presAssocID="{88C1A230-A750-4804-8588-3650CC558F51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3E21E8E-6B54-4794-8307-AAEA939BAA3E}" type="pres">
      <dgm:prSet presAssocID="{61500A28-EAE8-4E10-BC1F-C36A468F67C4}" presName="sibTrans" presStyleCnt="0"/>
      <dgm:spPr/>
    </dgm:pt>
    <dgm:pt modelId="{D0F8C985-A975-4C65-AF4E-CDB68BE456E9}" type="pres">
      <dgm:prSet presAssocID="{2660FE0D-B45F-448A-A588-90CBDECD37F5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39ED0BC-0FE1-469F-8A46-D3DE27274D83}" type="pres">
      <dgm:prSet presAssocID="{E1D42263-B36E-40CC-9195-8787818063BE}" presName="sibTrans" presStyleCnt="0"/>
      <dgm:spPr/>
    </dgm:pt>
    <dgm:pt modelId="{C3D76FAF-39B5-4D9D-B8B3-49E36EE6533E}" type="pres">
      <dgm:prSet presAssocID="{54F3C33E-3586-49C1-B1BB-614801C823B5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1CA7FE0-20B7-4851-84CD-A581A899104C}" type="presOf" srcId="{88C1A230-A750-4804-8588-3650CC558F51}" destId="{2651C995-9046-4681-865E-3FF70E0B07FA}" srcOrd="0" destOrd="0" presId="urn:microsoft.com/office/officeart/2005/8/layout/default"/>
    <dgm:cxn modelId="{668F2722-63DB-4A2E-8A21-F697C9EFCA39}" type="presOf" srcId="{2355B569-4D56-42FB-AFA9-0B99066CF4D1}" destId="{9DBC6754-A6C0-46C2-AD4F-3FB48BC9E048}" srcOrd="0" destOrd="0" presId="urn:microsoft.com/office/officeart/2005/8/layout/default"/>
    <dgm:cxn modelId="{E9F85EAC-A788-4671-8318-51AC81C5F8F6}" srcId="{2355B569-4D56-42FB-AFA9-0B99066CF4D1}" destId="{344802E8-FA3A-4262-B3E5-51A56C750E05}" srcOrd="1" destOrd="0" parTransId="{BDE59A4C-46EA-44C2-92E1-00A62921E9AA}" sibTransId="{7781CDFF-12DC-461F-A6DE-E48FA98AE1B0}"/>
    <dgm:cxn modelId="{49C983BA-F6C6-4C95-B7BA-2AF3E1CD84D2}" type="presOf" srcId="{344802E8-FA3A-4262-B3E5-51A56C750E05}" destId="{172DC517-E30C-4D97-AAF4-725C1FA69F50}" srcOrd="0" destOrd="0" presId="urn:microsoft.com/office/officeart/2005/8/layout/default"/>
    <dgm:cxn modelId="{263921C9-C5C1-4E0E-96F5-290D8CB0609F}" srcId="{2355B569-4D56-42FB-AFA9-0B99066CF4D1}" destId="{88C1A230-A750-4804-8588-3650CC558F51}" srcOrd="2" destOrd="0" parTransId="{6DB04738-6ECB-4286-9D48-F0955C4F39A4}" sibTransId="{61500A28-EAE8-4E10-BC1F-C36A468F67C4}"/>
    <dgm:cxn modelId="{510ABE3A-8D7B-4FA6-8984-2666EB28DB7C}" srcId="{2355B569-4D56-42FB-AFA9-0B99066CF4D1}" destId="{54F3C33E-3586-49C1-B1BB-614801C823B5}" srcOrd="4" destOrd="0" parTransId="{F589D5C3-7DC5-4B92-B67E-B58A083718DA}" sibTransId="{0AF4552F-EE12-4542-9CAC-344718EF9FD4}"/>
    <dgm:cxn modelId="{D551C222-F4B5-4853-9EFA-A9D94729912F}" type="presOf" srcId="{A384B9B8-7E3F-4A73-A173-AB8D89991FD2}" destId="{522DEE32-569E-4A4A-9377-9010112ED065}" srcOrd="0" destOrd="0" presId="urn:microsoft.com/office/officeart/2005/8/layout/default"/>
    <dgm:cxn modelId="{385AAF7E-4A9C-441E-98F6-39916FDA4731}" type="presOf" srcId="{2660FE0D-B45F-448A-A588-90CBDECD37F5}" destId="{D0F8C985-A975-4C65-AF4E-CDB68BE456E9}" srcOrd="0" destOrd="0" presId="urn:microsoft.com/office/officeart/2005/8/layout/default"/>
    <dgm:cxn modelId="{DA8EEDB3-9CED-4864-AC54-882098302F44}" srcId="{2355B569-4D56-42FB-AFA9-0B99066CF4D1}" destId="{2660FE0D-B45F-448A-A588-90CBDECD37F5}" srcOrd="3" destOrd="0" parTransId="{EF79431C-9CA8-4AEC-B8AF-8489ADACDBF4}" sibTransId="{E1D42263-B36E-40CC-9195-8787818063BE}"/>
    <dgm:cxn modelId="{7CF31B99-FFDF-4B83-8D8A-79272A2F0269}" srcId="{2355B569-4D56-42FB-AFA9-0B99066CF4D1}" destId="{A384B9B8-7E3F-4A73-A173-AB8D89991FD2}" srcOrd="0" destOrd="0" parTransId="{DE4452A0-25CF-412C-A885-E79892B2ABEF}" sibTransId="{B3FCC5F4-F78E-4348-B908-2AD616C0EDE3}"/>
    <dgm:cxn modelId="{C33D4371-B09D-494C-ADD2-F9474DCB3EF6}" type="presOf" srcId="{54F3C33E-3586-49C1-B1BB-614801C823B5}" destId="{C3D76FAF-39B5-4D9D-B8B3-49E36EE6533E}" srcOrd="0" destOrd="0" presId="urn:microsoft.com/office/officeart/2005/8/layout/default"/>
    <dgm:cxn modelId="{5AAF30C3-C8BD-4BE6-ABEB-11BDDD2E9897}" type="presParOf" srcId="{9DBC6754-A6C0-46C2-AD4F-3FB48BC9E048}" destId="{522DEE32-569E-4A4A-9377-9010112ED065}" srcOrd="0" destOrd="0" presId="urn:microsoft.com/office/officeart/2005/8/layout/default"/>
    <dgm:cxn modelId="{F22552CD-CCAD-400A-8712-6E377AF242D1}" type="presParOf" srcId="{9DBC6754-A6C0-46C2-AD4F-3FB48BC9E048}" destId="{3C3540EB-BFF0-4DA9-8D9D-9CB1C0F83B68}" srcOrd="1" destOrd="0" presId="urn:microsoft.com/office/officeart/2005/8/layout/default"/>
    <dgm:cxn modelId="{81AF244C-EB95-4E1F-BC36-2A316412521D}" type="presParOf" srcId="{9DBC6754-A6C0-46C2-AD4F-3FB48BC9E048}" destId="{172DC517-E30C-4D97-AAF4-725C1FA69F50}" srcOrd="2" destOrd="0" presId="urn:microsoft.com/office/officeart/2005/8/layout/default"/>
    <dgm:cxn modelId="{6D16B841-C956-46FF-B857-A537D684E3C5}" type="presParOf" srcId="{9DBC6754-A6C0-46C2-AD4F-3FB48BC9E048}" destId="{87C1099A-1E30-4D00-9960-717115046B72}" srcOrd="3" destOrd="0" presId="urn:microsoft.com/office/officeart/2005/8/layout/default"/>
    <dgm:cxn modelId="{E06644D2-9FB4-4FDA-B86F-B57AC6028AED}" type="presParOf" srcId="{9DBC6754-A6C0-46C2-AD4F-3FB48BC9E048}" destId="{2651C995-9046-4681-865E-3FF70E0B07FA}" srcOrd="4" destOrd="0" presId="urn:microsoft.com/office/officeart/2005/8/layout/default"/>
    <dgm:cxn modelId="{BAAED6A7-51BA-4750-B354-38BB98954BBF}" type="presParOf" srcId="{9DBC6754-A6C0-46C2-AD4F-3FB48BC9E048}" destId="{03E21E8E-6B54-4794-8307-AAEA939BAA3E}" srcOrd="5" destOrd="0" presId="urn:microsoft.com/office/officeart/2005/8/layout/default"/>
    <dgm:cxn modelId="{562943BB-E6B1-47B8-8D8C-B5EAE552B439}" type="presParOf" srcId="{9DBC6754-A6C0-46C2-AD4F-3FB48BC9E048}" destId="{D0F8C985-A975-4C65-AF4E-CDB68BE456E9}" srcOrd="6" destOrd="0" presId="urn:microsoft.com/office/officeart/2005/8/layout/default"/>
    <dgm:cxn modelId="{296DFA74-B611-4F0A-B60A-80A6331A6227}" type="presParOf" srcId="{9DBC6754-A6C0-46C2-AD4F-3FB48BC9E048}" destId="{D39ED0BC-0FE1-469F-8A46-D3DE27274D83}" srcOrd="7" destOrd="0" presId="urn:microsoft.com/office/officeart/2005/8/layout/default"/>
    <dgm:cxn modelId="{2C4A4F93-4A96-48BB-BFAC-737B6E171B90}" type="presParOf" srcId="{9DBC6754-A6C0-46C2-AD4F-3FB48BC9E048}" destId="{C3D76FAF-39B5-4D9D-B8B3-49E36EE653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0B77C35-A885-4ED3-9503-70B413E5A08C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6DDF3-9A8A-418F-B2F1-24AA3B9426CD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2"/>
              </a:solidFill>
            </a:rPr>
            <a:t>Advantages: </a:t>
          </a:r>
          <a:r>
            <a:rPr lang="en-US" dirty="0" smtClean="0"/>
            <a:t>wider package, engages non-poor in prepaid mandatory scheme from day 1, transition may be more feasible</a:t>
          </a:r>
          <a:endParaRPr lang="en-US" dirty="0"/>
        </a:p>
      </dgm:t>
    </dgm:pt>
    <dgm:pt modelId="{9DAF4F1F-9684-409A-8E51-3A20E526A13C}" type="parTrans" cxnId="{053AD087-4E01-4CE3-A2F1-14FEDD882C18}">
      <dgm:prSet/>
      <dgm:spPr/>
      <dgm:t>
        <a:bodyPr/>
        <a:lstStyle/>
        <a:p>
          <a:endParaRPr lang="en-US"/>
        </a:p>
      </dgm:t>
    </dgm:pt>
    <dgm:pt modelId="{FE196D8F-7D30-42B6-9B1B-A1D0673963F2}" type="sibTrans" cxnId="{053AD087-4E01-4CE3-A2F1-14FEDD882C18}">
      <dgm:prSet/>
      <dgm:spPr/>
      <dgm:t>
        <a:bodyPr/>
        <a:lstStyle/>
        <a:p>
          <a:endParaRPr lang="en-US"/>
        </a:p>
      </dgm:t>
    </dgm:pt>
    <dgm:pt modelId="{005A2D83-E1E9-4CE1-836C-5BD5EDA68195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2"/>
              </a:solidFill>
            </a:rPr>
            <a:t>Major disadvantage: </a:t>
          </a:r>
          <a:r>
            <a:rPr lang="en-US" dirty="0" smtClean="0"/>
            <a:t>costly to identify poor, to organize and collect copays/premiums</a:t>
          </a:r>
          <a:endParaRPr lang="en-US" dirty="0"/>
        </a:p>
      </dgm:t>
    </dgm:pt>
    <dgm:pt modelId="{1F180A0F-6033-4CAD-9260-9D34D0CE803B}" type="parTrans" cxnId="{D8B35232-20E7-4021-B1DA-279CD7D62D46}">
      <dgm:prSet/>
      <dgm:spPr/>
      <dgm:t>
        <a:bodyPr/>
        <a:lstStyle/>
        <a:p>
          <a:endParaRPr lang="en-US"/>
        </a:p>
      </dgm:t>
    </dgm:pt>
    <dgm:pt modelId="{D80144C2-305F-4F3A-BA33-E5956A9FCF06}" type="sibTrans" cxnId="{D8B35232-20E7-4021-B1DA-279CD7D62D46}">
      <dgm:prSet/>
      <dgm:spPr/>
      <dgm:t>
        <a:bodyPr/>
        <a:lstStyle/>
        <a:p>
          <a:endParaRPr lang="en-US"/>
        </a:p>
      </dgm:t>
    </dgm:pt>
    <dgm:pt modelId="{A0388D19-81CA-47D0-A3D5-9478D18186DF}" type="pres">
      <dgm:prSet presAssocID="{D0B77C35-A885-4ED3-9503-70B413E5A0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352C9D-8856-49A5-BF32-F53EF608C3DF}" type="pres">
      <dgm:prSet presAssocID="{6B86DDF3-9A8A-418F-B2F1-24AA3B9426CD}" presName="upArrow" presStyleLbl="node1" presStyleIdx="0" presStyleCnt="2" custScaleX="51534" custScaleY="85185" custLinFactNeighborX="18669" custLinFactNeighborY="-13360"/>
      <dgm:spPr/>
    </dgm:pt>
    <dgm:pt modelId="{0FD6B12B-0E46-430B-964A-2C3C08E87878}" type="pres">
      <dgm:prSet presAssocID="{6B86DDF3-9A8A-418F-B2F1-24AA3B9426CD}" presName="upArrowText" presStyleLbl="revTx" presStyleIdx="0" presStyleCnt="2" custLinFactNeighborX="-36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33C07-3111-4E4D-9A8F-D8ACABFC843B}" type="pres">
      <dgm:prSet presAssocID="{005A2D83-E1E9-4CE1-836C-5BD5EDA68195}" presName="downArrow" presStyleLbl="node1" presStyleIdx="1" presStyleCnt="2" custScaleX="51534" custScaleY="81811" custLinFactNeighborX="17492" custLinFactNeighborY="1620"/>
      <dgm:spPr/>
    </dgm:pt>
    <dgm:pt modelId="{DF134864-E431-4EBE-8B62-2C9E420034FA}" type="pres">
      <dgm:prSet presAssocID="{005A2D83-E1E9-4CE1-836C-5BD5EDA68195}" presName="downArrowText" presStyleLbl="revTx" presStyleIdx="1" presStyleCnt="2" custLinFactNeighborX="-1698" custLinFactNeighborY="16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35232-20E7-4021-B1DA-279CD7D62D46}" srcId="{D0B77C35-A885-4ED3-9503-70B413E5A08C}" destId="{005A2D83-E1E9-4CE1-836C-5BD5EDA68195}" srcOrd="1" destOrd="0" parTransId="{1F180A0F-6033-4CAD-9260-9D34D0CE803B}" sibTransId="{D80144C2-305F-4F3A-BA33-E5956A9FCF06}"/>
    <dgm:cxn modelId="{39F0845B-0108-4FFD-ACED-73BD8D646D70}" type="presOf" srcId="{D0B77C35-A885-4ED3-9503-70B413E5A08C}" destId="{A0388D19-81CA-47D0-A3D5-9478D18186DF}" srcOrd="0" destOrd="0" presId="urn:microsoft.com/office/officeart/2005/8/layout/arrow4"/>
    <dgm:cxn modelId="{053AD087-4E01-4CE3-A2F1-14FEDD882C18}" srcId="{D0B77C35-A885-4ED3-9503-70B413E5A08C}" destId="{6B86DDF3-9A8A-418F-B2F1-24AA3B9426CD}" srcOrd="0" destOrd="0" parTransId="{9DAF4F1F-9684-409A-8E51-3A20E526A13C}" sibTransId="{FE196D8F-7D30-42B6-9B1B-A1D0673963F2}"/>
    <dgm:cxn modelId="{3EB8C4A2-E568-4425-8780-71D987C644A1}" type="presOf" srcId="{6B86DDF3-9A8A-418F-B2F1-24AA3B9426CD}" destId="{0FD6B12B-0E46-430B-964A-2C3C08E87878}" srcOrd="0" destOrd="0" presId="urn:microsoft.com/office/officeart/2005/8/layout/arrow4"/>
    <dgm:cxn modelId="{3AB77261-2F26-4378-8554-2AB20F2553DD}" type="presOf" srcId="{005A2D83-E1E9-4CE1-836C-5BD5EDA68195}" destId="{DF134864-E431-4EBE-8B62-2C9E420034FA}" srcOrd="0" destOrd="0" presId="urn:microsoft.com/office/officeart/2005/8/layout/arrow4"/>
    <dgm:cxn modelId="{D6B09E16-7ACE-4364-A9BE-338BD63E8EC6}" type="presParOf" srcId="{A0388D19-81CA-47D0-A3D5-9478D18186DF}" destId="{95352C9D-8856-49A5-BF32-F53EF608C3DF}" srcOrd="0" destOrd="0" presId="urn:microsoft.com/office/officeart/2005/8/layout/arrow4"/>
    <dgm:cxn modelId="{72589018-B6CD-4F34-A9B8-A63DDB9AB084}" type="presParOf" srcId="{A0388D19-81CA-47D0-A3D5-9478D18186DF}" destId="{0FD6B12B-0E46-430B-964A-2C3C08E87878}" srcOrd="1" destOrd="0" presId="urn:microsoft.com/office/officeart/2005/8/layout/arrow4"/>
    <dgm:cxn modelId="{479EA7BE-C2D0-4D72-A1D1-7D0D291E5F10}" type="presParOf" srcId="{A0388D19-81CA-47D0-A3D5-9478D18186DF}" destId="{D3133C07-3111-4E4D-9A8F-D8ACABFC843B}" srcOrd="2" destOrd="0" presId="urn:microsoft.com/office/officeart/2005/8/layout/arrow4"/>
    <dgm:cxn modelId="{18FCFFF3-4A12-4690-A606-A1E1E4A55717}" type="presParOf" srcId="{A0388D19-81CA-47D0-A3D5-9478D18186DF}" destId="{DF134864-E431-4EBE-8B62-2C9E420034F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09799E2-2C1F-4615-9533-2C1F82890AF7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0964F4-1C9C-403F-8469-086037CB8CEE}">
      <dgm:prSet/>
      <dgm:spPr/>
      <dgm:t>
        <a:bodyPr/>
        <a:lstStyle/>
        <a:p>
          <a:pPr rtl="0"/>
          <a:r>
            <a:rPr lang="en-US" dirty="0" smtClean="0"/>
            <a:t>1</a:t>
          </a:r>
          <a:endParaRPr lang="en-US" dirty="0"/>
        </a:p>
      </dgm:t>
    </dgm:pt>
    <dgm:pt modelId="{EEF7C6BB-AF89-4ECC-AFFB-D32528A1EA62}" type="parTrans" cxnId="{0A1F8591-4937-4230-923A-5EEFAD28504D}">
      <dgm:prSet/>
      <dgm:spPr/>
      <dgm:t>
        <a:bodyPr/>
        <a:lstStyle/>
        <a:p>
          <a:endParaRPr lang="en-US"/>
        </a:p>
      </dgm:t>
    </dgm:pt>
    <dgm:pt modelId="{50D0FDA8-24C4-4A7B-B6C4-96B8BADA77C3}" type="sibTrans" cxnId="{0A1F8591-4937-4230-923A-5EEFAD28504D}">
      <dgm:prSet/>
      <dgm:spPr/>
      <dgm:t>
        <a:bodyPr/>
        <a:lstStyle/>
        <a:p>
          <a:endParaRPr lang="en-US"/>
        </a:p>
      </dgm:t>
    </dgm:pt>
    <dgm:pt modelId="{2FEF6513-9B81-49A9-9990-29724EE3D85E}">
      <dgm:prSet/>
      <dgm:spPr/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531750E2-1BA1-4780-99CD-D114934429AD}" type="parTrans" cxnId="{6CE76481-44CB-47C1-A6BF-CCF06FA0ACE1}">
      <dgm:prSet/>
      <dgm:spPr/>
      <dgm:t>
        <a:bodyPr/>
        <a:lstStyle/>
        <a:p>
          <a:endParaRPr lang="en-US"/>
        </a:p>
      </dgm:t>
    </dgm:pt>
    <dgm:pt modelId="{6CBE1B35-32FB-4FAF-B8AE-9C4FF3B34F26}" type="sibTrans" cxnId="{6CE76481-44CB-47C1-A6BF-CCF06FA0ACE1}">
      <dgm:prSet/>
      <dgm:spPr/>
      <dgm:t>
        <a:bodyPr/>
        <a:lstStyle/>
        <a:p>
          <a:endParaRPr lang="en-US"/>
        </a:p>
      </dgm:t>
    </dgm:pt>
    <dgm:pt modelId="{E470DA25-CE0D-4C9C-B2B6-431E1565ED48}">
      <dgm:prSet/>
      <dgm:spPr/>
      <dgm:t>
        <a:bodyPr/>
        <a:lstStyle/>
        <a:p>
          <a:pPr rtl="0"/>
          <a:r>
            <a:rPr lang="en-US" dirty="0" smtClean="0"/>
            <a:t>3</a:t>
          </a:r>
          <a:endParaRPr lang="en-US" dirty="0"/>
        </a:p>
      </dgm:t>
    </dgm:pt>
    <dgm:pt modelId="{1A80FCD4-8EAC-48AF-9463-F25157ED84F9}" type="parTrans" cxnId="{66318452-8BD4-4DC9-894E-9AC70727A447}">
      <dgm:prSet/>
      <dgm:spPr/>
      <dgm:t>
        <a:bodyPr/>
        <a:lstStyle/>
        <a:p>
          <a:endParaRPr lang="en-US"/>
        </a:p>
      </dgm:t>
    </dgm:pt>
    <dgm:pt modelId="{227A3BEC-418E-439B-A5B3-CFBB81D0588E}" type="sibTrans" cxnId="{66318452-8BD4-4DC9-894E-9AC70727A447}">
      <dgm:prSet/>
      <dgm:spPr/>
      <dgm:t>
        <a:bodyPr/>
        <a:lstStyle/>
        <a:p>
          <a:endParaRPr lang="en-US"/>
        </a:p>
      </dgm:t>
    </dgm:pt>
    <dgm:pt modelId="{6D5B7CCA-9090-4919-9DFA-C64E01A6ED59}">
      <dgm:prSet/>
      <dgm:spPr/>
      <dgm:t>
        <a:bodyPr/>
        <a:lstStyle/>
        <a:p>
          <a:pPr rtl="0"/>
          <a:r>
            <a:rPr lang="en-US" dirty="0" smtClean="0"/>
            <a:t>4</a:t>
          </a:r>
          <a:endParaRPr lang="en-US" dirty="0"/>
        </a:p>
      </dgm:t>
    </dgm:pt>
    <dgm:pt modelId="{C0602C33-CDB2-4FE5-85A9-111CCCDCFC02}" type="parTrans" cxnId="{57D368FA-8421-4072-BDA1-EE89F83423DF}">
      <dgm:prSet/>
      <dgm:spPr/>
      <dgm:t>
        <a:bodyPr/>
        <a:lstStyle/>
        <a:p>
          <a:endParaRPr lang="en-US"/>
        </a:p>
      </dgm:t>
    </dgm:pt>
    <dgm:pt modelId="{06EAAD08-76D8-4FF7-9C14-8CD12AD8EE45}" type="sibTrans" cxnId="{57D368FA-8421-4072-BDA1-EE89F83423DF}">
      <dgm:prSet/>
      <dgm:spPr/>
      <dgm:t>
        <a:bodyPr/>
        <a:lstStyle/>
        <a:p>
          <a:endParaRPr lang="en-US"/>
        </a:p>
      </dgm:t>
    </dgm:pt>
    <dgm:pt modelId="{2FD9013C-F332-4CA5-94E7-D8DFFF8BF969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Poor gain the most in terms of health and FRP</a:t>
          </a:r>
          <a:endParaRPr lang="en-US" sz="2000" dirty="0">
            <a:solidFill>
              <a:schemeClr val="tx1"/>
            </a:solidFill>
          </a:endParaRPr>
        </a:p>
      </dgm:t>
    </dgm:pt>
    <dgm:pt modelId="{73D99766-9E2C-468F-B32C-D19A8B553FDF}" type="parTrans" cxnId="{6CE571C2-6F8C-423D-9869-5E3BDD390268}">
      <dgm:prSet/>
      <dgm:spPr/>
      <dgm:t>
        <a:bodyPr/>
        <a:lstStyle/>
        <a:p>
          <a:endParaRPr lang="en-US"/>
        </a:p>
      </dgm:t>
    </dgm:pt>
    <dgm:pt modelId="{CBE4DFE0-4AB1-4116-9AC7-B64E74CDA05F}" type="sibTrans" cxnId="{6CE571C2-6F8C-423D-9869-5E3BDD390268}">
      <dgm:prSet/>
      <dgm:spPr/>
      <dgm:t>
        <a:bodyPr/>
        <a:lstStyle/>
        <a:p>
          <a:endParaRPr lang="en-US"/>
        </a:p>
      </dgm:t>
    </dgm:pt>
    <dgm:pt modelId="{06E7F3C2-D2A2-43E3-A0CC-80BE5003A957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Approach yields high health gains per $ spent</a:t>
          </a:r>
          <a:endParaRPr lang="en-US" sz="2000" dirty="0">
            <a:solidFill>
              <a:schemeClr val="tx1"/>
            </a:solidFill>
          </a:endParaRPr>
        </a:p>
      </dgm:t>
    </dgm:pt>
    <dgm:pt modelId="{6200158F-6631-48CC-A3D7-775AC9108E83}" type="parTrans" cxnId="{8C5077DB-ACDE-4866-84AB-57FE1C320976}">
      <dgm:prSet/>
      <dgm:spPr/>
      <dgm:t>
        <a:bodyPr/>
        <a:lstStyle/>
        <a:p>
          <a:endParaRPr lang="en-US"/>
        </a:p>
      </dgm:t>
    </dgm:pt>
    <dgm:pt modelId="{E2CF61E7-6F71-4690-988A-956CFF24852D}" type="sibTrans" cxnId="{8C5077DB-ACDE-4866-84AB-57FE1C320976}">
      <dgm:prSet/>
      <dgm:spPr/>
      <dgm:t>
        <a:bodyPr/>
        <a:lstStyle/>
        <a:p>
          <a:endParaRPr lang="en-US"/>
        </a:p>
      </dgm:t>
    </dgm:pt>
    <dgm:pt modelId="{C03684E2-9BD1-4487-9124-5AC419706C2A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Public money is used to address negative externalities of infectious disease transmission</a:t>
          </a:r>
          <a:endParaRPr lang="en-US" sz="2000" dirty="0">
            <a:solidFill>
              <a:schemeClr val="tx1"/>
            </a:solidFill>
          </a:endParaRPr>
        </a:p>
      </dgm:t>
    </dgm:pt>
    <dgm:pt modelId="{D928186D-33ED-4887-B68B-FA34611EF031}" type="parTrans" cxnId="{C4628993-DDEB-456E-A18F-75DC00BD406F}">
      <dgm:prSet/>
      <dgm:spPr/>
      <dgm:t>
        <a:bodyPr/>
        <a:lstStyle/>
        <a:p>
          <a:endParaRPr lang="en-US"/>
        </a:p>
      </dgm:t>
    </dgm:pt>
    <dgm:pt modelId="{72E321FE-2A90-4398-89B5-843B808E313F}" type="sibTrans" cxnId="{C4628993-DDEB-456E-A18F-75DC00BD406F}">
      <dgm:prSet/>
      <dgm:spPr/>
      <dgm:t>
        <a:bodyPr/>
        <a:lstStyle/>
        <a:p>
          <a:endParaRPr lang="en-US"/>
        </a:p>
      </dgm:t>
    </dgm:pt>
    <dgm:pt modelId="{3D9D56B6-4852-4B70-AACE-BAAB8B68F220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Implementation success in many low- and middle-income countries  has shown feasibility</a:t>
          </a:r>
          <a:endParaRPr lang="en-US" sz="2000" dirty="0">
            <a:solidFill>
              <a:schemeClr val="tx1"/>
            </a:solidFill>
          </a:endParaRPr>
        </a:p>
      </dgm:t>
    </dgm:pt>
    <dgm:pt modelId="{74F19337-DF63-44F4-B61E-A6791DDFAB5E}" type="parTrans" cxnId="{A8B42F44-B3A9-4652-BCE2-34D722153B62}">
      <dgm:prSet/>
      <dgm:spPr/>
      <dgm:t>
        <a:bodyPr/>
        <a:lstStyle/>
        <a:p>
          <a:endParaRPr lang="en-US"/>
        </a:p>
      </dgm:t>
    </dgm:pt>
    <dgm:pt modelId="{7ADACBF6-05C7-4878-8951-5E31FCF43D71}" type="sibTrans" cxnId="{A8B42F44-B3A9-4652-BCE2-34D722153B62}">
      <dgm:prSet/>
      <dgm:spPr/>
      <dgm:t>
        <a:bodyPr/>
        <a:lstStyle/>
        <a:p>
          <a:endParaRPr lang="en-US"/>
        </a:p>
      </dgm:t>
    </dgm:pt>
    <dgm:pt modelId="{B4D8FC9D-5327-408E-A20D-A57126EB2049}" type="pres">
      <dgm:prSet presAssocID="{409799E2-2C1F-4615-9533-2C1F82890A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81703-F06B-453B-B51B-581341032EEE}" type="pres">
      <dgm:prSet presAssocID="{900964F4-1C9C-403F-8469-086037CB8CEE}" presName="linNode" presStyleCnt="0"/>
      <dgm:spPr/>
    </dgm:pt>
    <dgm:pt modelId="{8C602103-116B-4939-9E74-FB4349EE4606}" type="pres">
      <dgm:prSet presAssocID="{900964F4-1C9C-403F-8469-086037CB8CEE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814F0-3D92-4E7B-97C7-6C107DFEB80E}" type="pres">
      <dgm:prSet presAssocID="{900964F4-1C9C-403F-8469-086037CB8CEE}" presName="bracket" presStyleLbl="parChTrans1D1" presStyleIdx="0" presStyleCnt="4"/>
      <dgm:spPr>
        <a:ln>
          <a:solidFill>
            <a:schemeClr val="accent2"/>
          </a:solidFill>
        </a:ln>
      </dgm:spPr>
    </dgm:pt>
    <dgm:pt modelId="{B62AC68E-5B32-409F-854F-1CC222D97571}" type="pres">
      <dgm:prSet presAssocID="{900964F4-1C9C-403F-8469-086037CB8CEE}" presName="spH" presStyleCnt="0"/>
      <dgm:spPr/>
    </dgm:pt>
    <dgm:pt modelId="{CF31739F-0709-435D-9EC7-8588C9B25DA4}" type="pres">
      <dgm:prSet presAssocID="{900964F4-1C9C-403F-8469-086037CB8CEE}" presName="desTx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1A9993-A2B5-4AC4-84C7-BCDD01C9936C}" type="pres">
      <dgm:prSet presAssocID="{50D0FDA8-24C4-4A7B-B6C4-96B8BADA77C3}" presName="spV" presStyleCnt="0"/>
      <dgm:spPr/>
    </dgm:pt>
    <dgm:pt modelId="{0F594543-CE8E-430B-AA6A-819A31B0224F}" type="pres">
      <dgm:prSet presAssocID="{2FEF6513-9B81-49A9-9990-29724EE3D85E}" presName="linNode" presStyleCnt="0"/>
      <dgm:spPr/>
    </dgm:pt>
    <dgm:pt modelId="{8FC4F4DF-B4D9-43DC-B29E-89CFE54FF7B1}" type="pres">
      <dgm:prSet presAssocID="{2FEF6513-9B81-49A9-9990-29724EE3D85E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1DED3-5757-49EE-9236-1A013865A153}" type="pres">
      <dgm:prSet presAssocID="{2FEF6513-9B81-49A9-9990-29724EE3D85E}" presName="bracket" presStyleLbl="parChTrans1D1" presStyleIdx="1" presStyleCnt="4"/>
      <dgm:spPr>
        <a:ln>
          <a:solidFill>
            <a:schemeClr val="accent2"/>
          </a:solidFill>
        </a:ln>
      </dgm:spPr>
    </dgm:pt>
    <dgm:pt modelId="{C5DC8B4B-F5F2-4D0C-9600-2C1679E47241}" type="pres">
      <dgm:prSet presAssocID="{2FEF6513-9B81-49A9-9990-29724EE3D85E}" presName="spH" presStyleCnt="0"/>
      <dgm:spPr/>
    </dgm:pt>
    <dgm:pt modelId="{14133882-CD36-42FD-A3A4-F0EC8BB2A8E4}" type="pres">
      <dgm:prSet presAssocID="{2FEF6513-9B81-49A9-9990-29724EE3D85E}" presName="desTx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E16259A-6A1C-4826-B798-E7CBC2B90DB0}" type="pres">
      <dgm:prSet presAssocID="{6CBE1B35-32FB-4FAF-B8AE-9C4FF3B34F26}" presName="spV" presStyleCnt="0"/>
      <dgm:spPr/>
    </dgm:pt>
    <dgm:pt modelId="{BF5BDE2C-1C2A-48D5-8B6C-34598E9359FB}" type="pres">
      <dgm:prSet presAssocID="{E470DA25-CE0D-4C9C-B2B6-431E1565ED48}" presName="linNode" presStyleCnt="0"/>
      <dgm:spPr/>
    </dgm:pt>
    <dgm:pt modelId="{D6BD407B-CEB0-47B3-B6B8-9ADD0D629370}" type="pres">
      <dgm:prSet presAssocID="{E470DA25-CE0D-4C9C-B2B6-431E1565ED48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DDE7-D5E4-4B64-A67C-74823364EEAF}" type="pres">
      <dgm:prSet presAssocID="{E470DA25-CE0D-4C9C-B2B6-431E1565ED48}" presName="bracket" presStyleLbl="parChTrans1D1" presStyleIdx="2" presStyleCnt="4"/>
      <dgm:spPr>
        <a:ln>
          <a:solidFill>
            <a:schemeClr val="accent2"/>
          </a:solidFill>
        </a:ln>
      </dgm:spPr>
    </dgm:pt>
    <dgm:pt modelId="{94801E88-BF2F-4897-92AA-8ACB2E80C6EB}" type="pres">
      <dgm:prSet presAssocID="{E470DA25-CE0D-4C9C-B2B6-431E1565ED48}" presName="spH" presStyleCnt="0"/>
      <dgm:spPr/>
    </dgm:pt>
    <dgm:pt modelId="{09C44027-1467-4FD4-9648-E8CB4B979DFF}" type="pres">
      <dgm:prSet presAssocID="{E470DA25-CE0D-4C9C-B2B6-431E1565ED48}" presName="desTx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97AA413-91AB-4B64-82FD-1A1C71F5EBA6}" type="pres">
      <dgm:prSet presAssocID="{227A3BEC-418E-439B-A5B3-CFBB81D0588E}" presName="spV" presStyleCnt="0"/>
      <dgm:spPr/>
    </dgm:pt>
    <dgm:pt modelId="{F7C67D13-07EF-4277-B964-2267A233A921}" type="pres">
      <dgm:prSet presAssocID="{6D5B7CCA-9090-4919-9DFA-C64E01A6ED59}" presName="linNode" presStyleCnt="0"/>
      <dgm:spPr/>
    </dgm:pt>
    <dgm:pt modelId="{1BEE44CF-1AFF-49FB-A671-744933ABCDCF}" type="pres">
      <dgm:prSet presAssocID="{6D5B7CCA-9090-4919-9DFA-C64E01A6ED59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F6F95-116D-453A-AF5B-6301AAC2636B}" type="pres">
      <dgm:prSet presAssocID="{6D5B7CCA-9090-4919-9DFA-C64E01A6ED59}" presName="bracket" presStyleLbl="parChTrans1D1" presStyleIdx="3" presStyleCnt="4"/>
      <dgm:spPr>
        <a:ln>
          <a:solidFill>
            <a:schemeClr val="accent2"/>
          </a:solidFill>
        </a:ln>
      </dgm:spPr>
    </dgm:pt>
    <dgm:pt modelId="{8163F5F9-56CD-462B-8C0A-0965420DD195}" type="pres">
      <dgm:prSet presAssocID="{6D5B7CCA-9090-4919-9DFA-C64E01A6ED59}" presName="spH" presStyleCnt="0"/>
      <dgm:spPr/>
    </dgm:pt>
    <dgm:pt modelId="{78A22DEF-82FD-4E15-9923-1314BC094221}" type="pres">
      <dgm:prSet presAssocID="{6D5B7CCA-9090-4919-9DFA-C64E01A6ED59}" presName="desTx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F8D198A3-EEE8-4AE6-BC01-E2F5D6E4059E}" type="presOf" srcId="{6D5B7CCA-9090-4919-9DFA-C64E01A6ED59}" destId="{1BEE44CF-1AFF-49FB-A671-744933ABCDCF}" srcOrd="0" destOrd="0" presId="urn:diagrams.loki3.com/BracketList+Icon"/>
    <dgm:cxn modelId="{295D552A-DD55-4784-93B3-7772AFEBF9ED}" type="presOf" srcId="{409799E2-2C1F-4615-9533-2C1F82890AF7}" destId="{B4D8FC9D-5327-408E-A20D-A57126EB2049}" srcOrd="0" destOrd="0" presId="urn:diagrams.loki3.com/BracketList+Icon"/>
    <dgm:cxn modelId="{FC3E2DE8-F3A5-46B5-B156-31A400C4F374}" type="presOf" srcId="{E470DA25-CE0D-4C9C-B2B6-431E1565ED48}" destId="{D6BD407B-CEB0-47B3-B6B8-9ADD0D629370}" srcOrd="0" destOrd="0" presId="urn:diagrams.loki3.com/BracketList+Icon"/>
    <dgm:cxn modelId="{8E5D0304-638B-45E8-A8F9-BE69D136FCE6}" type="presOf" srcId="{C03684E2-9BD1-4487-9124-5AC419706C2A}" destId="{09C44027-1467-4FD4-9648-E8CB4B979DFF}" srcOrd="0" destOrd="0" presId="urn:diagrams.loki3.com/BracketList+Icon"/>
    <dgm:cxn modelId="{824E1505-B1DD-41CB-B11E-56ADDB36AD49}" type="presOf" srcId="{2FEF6513-9B81-49A9-9990-29724EE3D85E}" destId="{8FC4F4DF-B4D9-43DC-B29E-89CFE54FF7B1}" srcOrd="0" destOrd="0" presId="urn:diagrams.loki3.com/BracketList+Icon"/>
    <dgm:cxn modelId="{0A1F8591-4937-4230-923A-5EEFAD28504D}" srcId="{409799E2-2C1F-4615-9533-2C1F82890AF7}" destId="{900964F4-1C9C-403F-8469-086037CB8CEE}" srcOrd="0" destOrd="0" parTransId="{EEF7C6BB-AF89-4ECC-AFFB-D32528A1EA62}" sibTransId="{50D0FDA8-24C4-4A7B-B6C4-96B8BADA77C3}"/>
    <dgm:cxn modelId="{66318452-8BD4-4DC9-894E-9AC70727A447}" srcId="{409799E2-2C1F-4615-9533-2C1F82890AF7}" destId="{E470DA25-CE0D-4C9C-B2B6-431E1565ED48}" srcOrd="2" destOrd="0" parTransId="{1A80FCD4-8EAC-48AF-9463-F25157ED84F9}" sibTransId="{227A3BEC-418E-439B-A5B3-CFBB81D0588E}"/>
    <dgm:cxn modelId="{6A30CC88-16F8-485A-B28D-86D9E390D2E9}" type="presOf" srcId="{2FD9013C-F332-4CA5-94E7-D8DFFF8BF969}" destId="{CF31739F-0709-435D-9EC7-8588C9B25DA4}" srcOrd="0" destOrd="0" presId="urn:diagrams.loki3.com/BracketList+Icon"/>
    <dgm:cxn modelId="{57D368FA-8421-4072-BDA1-EE89F83423DF}" srcId="{409799E2-2C1F-4615-9533-2C1F82890AF7}" destId="{6D5B7CCA-9090-4919-9DFA-C64E01A6ED59}" srcOrd="3" destOrd="0" parTransId="{C0602C33-CDB2-4FE5-85A9-111CCCDCFC02}" sibTransId="{06EAAD08-76D8-4FF7-9C14-8CD12AD8EE45}"/>
    <dgm:cxn modelId="{6CE571C2-6F8C-423D-9869-5E3BDD390268}" srcId="{900964F4-1C9C-403F-8469-086037CB8CEE}" destId="{2FD9013C-F332-4CA5-94E7-D8DFFF8BF969}" srcOrd="0" destOrd="0" parTransId="{73D99766-9E2C-468F-B32C-D19A8B553FDF}" sibTransId="{CBE4DFE0-4AB1-4116-9AC7-B64E74CDA05F}"/>
    <dgm:cxn modelId="{731180E4-5786-40BD-9CD6-7D32A341655B}" type="presOf" srcId="{3D9D56B6-4852-4B70-AACE-BAAB8B68F220}" destId="{78A22DEF-82FD-4E15-9923-1314BC094221}" srcOrd="0" destOrd="0" presId="urn:diagrams.loki3.com/BracketList+Icon"/>
    <dgm:cxn modelId="{A113A718-5C53-4057-B974-C9E77B6E133E}" type="presOf" srcId="{900964F4-1C9C-403F-8469-086037CB8CEE}" destId="{8C602103-116B-4939-9E74-FB4349EE4606}" srcOrd="0" destOrd="0" presId="urn:diagrams.loki3.com/BracketList+Icon"/>
    <dgm:cxn modelId="{C4628993-DDEB-456E-A18F-75DC00BD406F}" srcId="{E470DA25-CE0D-4C9C-B2B6-431E1565ED48}" destId="{C03684E2-9BD1-4487-9124-5AC419706C2A}" srcOrd="0" destOrd="0" parTransId="{D928186D-33ED-4887-B68B-FA34611EF031}" sibTransId="{72E321FE-2A90-4398-89B5-843B808E313F}"/>
    <dgm:cxn modelId="{6CE76481-44CB-47C1-A6BF-CCF06FA0ACE1}" srcId="{409799E2-2C1F-4615-9533-2C1F82890AF7}" destId="{2FEF6513-9B81-49A9-9990-29724EE3D85E}" srcOrd="1" destOrd="0" parTransId="{531750E2-1BA1-4780-99CD-D114934429AD}" sibTransId="{6CBE1B35-32FB-4FAF-B8AE-9C4FF3B34F26}"/>
    <dgm:cxn modelId="{F15CF2B9-9804-4F05-B511-7C2C27960C47}" type="presOf" srcId="{06E7F3C2-D2A2-43E3-A0CC-80BE5003A957}" destId="{14133882-CD36-42FD-A3A4-F0EC8BB2A8E4}" srcOrd="0" destOrd="0" presId="urn:diagrams.loki3.com/BracketList+Icon"/>
    <dgm:cxn modelId="{A8B42F44-B3A9-4652-BCE2-34D722153B62}" srcId="{6D5B7CCA-9090-4919-9DFA-C64E01A6ED59}" destId="{3D9D56B6-4852-4B70-AACE-BAAB8B68F220}" srcOrd="0" destOrd="0" parTransId="{74F19337-DF63-44F4-B61E-A6791DDFAB5E}" sibTransId="{7ADACBF6-05C7-4878-8951-5E31FCF43D71}"/>
    <dgm:cxn modelId="{8C5077DB-ACDE-4866-84AB-57FE1C320976}" srcId="{2FEF6513-9B81-49A9-9990-29724EE3D85E}" destId="{06E7F3C2-D2A2-43E3-A0CC-80BE5003A957}" srcOrd="0" destOrd="0" parTransId="{6200158F-6631-48CC-A3D7-775AC9108E83}" sibTransId="{E2CF61E7-6F71-4690-988A-956CFF24852D}"/>
    <dgm:cxn modelId="{5BD9DCEA-B3E4-440A-B219-FD3DE2D91405}" type="presParOf" srcId="{B4D8FC9D-5327-408E-A20D-A57126EB2049}" destId="{F0281703-F06B-453B-B51B-581341032EEE}" srcOrd="0" destOrd="0" presId="urn:diagrams.loki3.com/BracketList+Icon"/>
    <dgm:cxn modelId="{2AF5DE6B-A027-4E1B-A5E9-40547BB7CBEF}" type="presParOf" srcId="{F0281703-F06B-453B-B51B-581341032EEE}" destId="{8C602103-116B-4939-9E74-FB4349EE4606}" srcOrd="0" destOrd="0" presId="urn:diagrams.loki3.com/BracketList+Icon"/>
    <dgm:cxn modelId="{4211A905-A845-416C-A37B-ECE446E3E0D3}" type="presParOf" srcId="{F0281703-F06B-453B-B51B-581341032EEE}" destId="{25C814F0-3D92-4E7B-97C7-6C107DFEB80E}" srcOrd="1" destOrd="0" presId="urn:diagrams.loki3.com/BracketList+Icon"/>
    <dgm:cxn modelId="{A4C53118-C261-4F44-B89D-DDA83DE7A080}" type="presParOf" srcId="{F0281703-F06B-453B-B51B-581341032EEE}" destId="{B62AC68E-5B32-409F-854F-1CC222D97571}" srcOrd="2" destOrd="0" presId="urn:diagrams.loki3.com/BracketList+Icon"/>
    <dgm:cxn modelId="{B1FD6175-EACE-492C-AFBD-C18720118A29}" type="presParOf" srcId="{F0281703-F06B-453B-B51B-581341032EEE}" destId="{CF31739F-0709-435D-9EC7-8588C9B25DA4}" srcOrd="3" destOrd="0" presId="urn:diagrams.loki3.com/BracketList+Icon"/>
    <dgm:cxn modelId="{297BFF88-E445-4A06-A64E-4B382C0C1228}" type="presParOf" srcId="{B4D8FC9D-5327-408E-A20D-A57126EB2049}" destId="{C81A9993-A2B5-4AC4-84C7-BCDD01C9936C}" srcOrd="1" destOrd="0" presId="urn:diagrams.loki3.com/BracketList+Icon"/>
    <dgm:cxn modelId="{AF40CADD-40BD-4E0F-B544-83493F7C9D76}" type="presParOf" srcId="{B4D8FC9D-5327-408E-A20D-A57126EB2049}" destId="{0F594543-CE8E-430B-AA6A-819A31B0224F}" srcOrd="2" destOrd="0" presId="urn:diagrams.loki3.com/BracketList+Icon"/>
    <dgm:cxn modelId="{893A20FB-33D6-4A36-80FD-3CBA390174D7}" type="presParOf" srcId="{0F594543-CE8E-430B-AA6A-819A31B0224F}" destId="{8FC4F4DF-B4D9-43DC-B29E-89CFE54FF7B1}" srcOrd="0" destOrd="0" presId="urn:diagrams.loki3.com/BracketList+Icon"/>
    <dgm:cxn modelId="{C5D3C0BA-A4A7-4D3B-AA93-0D1868935A1A}" type="presParOf" srcId="{0F594543-CE8E-430B-AA6A-819A31B0224F}" destId="{0CD1DED3-5757-49EE-9236-1A013865A153}" srcOrd="1" destOrd="0" presId="urn:diagrams.loki3.com/BracketList+Icon"/>
    <dgm:cxn modelId="{9F47A571-8AC7-422F-A0ED-01D25B563FB1}" type="presParOf" srcId="{0F594543-CE8E-430B-AA6A-819A31B0224F}" destId="{C5DC8B4B-F5F2-4D0C-9600-2C1679E47241}" srcOrd="2" destOrd="0" presId="urn:diagrams.loki3.com/BracketList+Icon"/>
    <dgm:cxn modelId="{2A9640B1-593B-4899-BE51-D2CA6607EB83}" type="presParOf" srcId="{0F594543-CE8E-430B-AA6A-819A31B0224F}" destId="{14133882-CD36-42FD-A3A4-F0EC8BB2A8E4}" srcOrd="3" destOrd="0" presId="urn:diagrams.loki3.com/BracketList+Icon"/>
    <dgm:cxn modelId="{F51869F5-99D5-4F04-96EB-77871AF5031C}" type="presParOf" srcId="{B4D8FC9D-5327-408E-A20D-A57126EB2049}" destId="{1E16259A-6A1C-4826-B798-E7CBC2B90DB0}" srcOrd="3" destOrd="0" presId="urn:diagrams.loki3.com/BracketList+Icon"/>
    <dgm:cxn modelId="{24F28984-D9E0-4B14-9F0D-76FA78CF8383}" type="presParOf" srcId="{B4D8FC9D-5327-408E-A20D-A57126EB2049}" destId="{BF5BDE2C-1C2A-48D5-8B6C-34598E9359FB}" srcOrd="4" destOrd="0" presId="urn:diagrams.loki3.com/BracketList+Icon"/>
    <dgm:cxn modelId="{D14AC5CD-EECF-4C38-9E1E-4103FBD9D2A2}" type="presParOf" srcId="{BF5BDE2C-1C2A-48D5-8B6C-34598E9359FB}" destId="{D6BD407B-CEB0-47B3-B6B8-9ADD0D629370}" srcOrd="0" destOrd="0" presId="urn:diagrams.loki3.com/BracketList+Icon"/>
    <dgm:cxn modelId="{A97163C8-549B-4FD0-81E9-E06887D5F163}" type="presParOf" srcId="{BF5BDE2C-1C2A-48D5-8B6C-34598E9359FB}" destId="{58DADDE7-D5E4-4B64-A67C-74823364EEAF}" srcOrd="1" destOrd="0" presId="urn:diagrams.loki3.com/BracketList+Icon"/>
    <dgm:cxn modelId="{C50EC6BA-65D0-49C5-BCA4-EF4B61367D48}" type="presParOf" srcId="{BF5BDE2C-1C2A-48D5-8B6C-34598E9359FB}" destId="{94801E88-BF2F-4897-92AA-8ACB2E80C6EB}" srcOrd="2" destOrd="0" presId="urn:diagrams.loki3.com/BracketList+Icon"/>
    <dgm:cxn modelId="{CF559FA2-B781-4A3F-8DF9-82666AC670F0}" type="presParOf" srcId="{BF5BDE2C-1C2A-48D5-8B6C-34598E9359FB}" destId="{09C44027-1467-4FD4-9648-E8CB4B979DFF}" srcOrd="3" destOrd="0" presId="urn:diagrams.loki3.com/BracketList+Icon"/>
    <dgm:cxn modelId="{FBF2A7D2-09C5-451F-89CB-8AD46216ADD1}" type="presParOf" srcId="{B4D8FC9D-5327-408E-A20D-A57126EB2049}" destId="{497AA413-91AB-4B64-82FD-1A1C71F5EBA6}" srcOrd="5" destOrd="0" presId="urn:diagrams.loki3.com/BracketList+Icon"/>
    <dgm:cxn modelId="{43895D62-8E19-42DE-ADB3-40D583181A9E}" type="presParOf" srcId="{B4D8FC9D-5327-408E-A20D-A57126EB2049}" destId="{F7C67D13-07EF-4277-B964-2267A233A921}" srcOrd="6" destOrd="0" presId="urn:diagrams.loki3.com/BracketList+Icon"/>
    <dgm:cxn modelId="{63069034-CBE5-4207-A619-38BD08CCB2FA}" type="presParOf" srcId="{F7C67D13-07EF-4277-B964-2267A233A921}" destId="{1BEE44CF-1AFF-49FB-A671-744933ABCDCF}" srcOrd="0" destOrd="0" presId="urn:diagrams.loki3.com/BracketList+Icon"/>
    <dgm:cxn modelId="{F739E4AA-A800-40F9-8AF2-D1715FB1A1E1}" type="presParOf" srcId="{F7C67D13-07EF-4277-B964-2267A233A921}" destId="{F98F6F95-116D-453A-AF5B-6301AAC2636B}" srcOrd="1" destOrd="0" presId="urn:diagrams.loki3.com/BracketList+Icon"/>
    <dgm:cxn modelId="{EEFBCC6C-5B57-435A-9C3E-35170A04C664}" type="presParOf" srcId="{F7C67D13-07EF-4277-B964-2267A233A921}" destId="{8163F5F9-56CD-462B-8C0A-0965420DD195}" srcOrd="2" destOrd="0" presId="urn:diagrams.loki3.com/BracketList+Icon"/>
    <dgm:cxn modelId="{C3D5378C-61B7-4C70-BD5C-1036D2C0D218}" type="presParOf" srcId="{F7C67D13-07EF-4277-B964-2267A233A921}" destId="{78A22DEF-82FD-4E15-9923-1314BC094221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5D0910-B6FB-48E5-BA43-BA1C0DEB9F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9F267-6EE5-412A-8152-575DDEF6BCA6}">
      <dgm:prSet phldrT="[Text]" custT="1"/>
      <dgm:spPr>
        <a:noFill/>
        <a:ln>
          <a:noFill/>
        </a:ln>
      </dgm:spPr>
      <dgm:t>
        <a:bodyPr/>
        <a:lstStyle/>
        <a:p>
          <a:pPr algn="just"/>
          <a:r>
            <a:rPr lang="en-GB" sz="1800" b="1" dirty="0" smtClean="0">
              <a:solidFill>
                <a:schemeClr val="tx1"/>
              </a:solidFill>
            </a:rPr>
            <a:t>Jan 2014</a:t>
          </a:r>
          <a:r>
            <a:rPr lang="en-GB" sz="1800" dirty="0" smtClean="0">
              <a:solidFill>
                <a:schemeClr val="tx1"/>
              </a:solidFill>
            </a:rPr>
            <a:t>: UN and UNF briefings; Davos event (Bill Gates, Larry Summers, Jim Kim, Linah Mohohlo)</a:t>
          </a:r>
          <a:endParaRPr lang="en-US" sz="1800" dirty="0">
            <a:solidFill>
              <a:schemeClr val="tx1"/>
            </a:solidFill>
          </a:endParaRPr>
        </a:p>
      </dgm:t>
    </dgm:pt>
    <dgm:pt modelId="{527C96BA-15E3-44A6-B1D4-BF679175A609}" type="parTrans" cxnId="{B33E4745-136D-42EB-8BD9-CF1AEA6ACB8A}">
      <dgm:prSet/>
      <dgm:spPr/>
      <dgm:t>
        <a:bodyPr/>
        <a:lstStyle/>
        <a:p>
          <a:endParaRPr lang="en-US" sz="1800"/>
        </a:p>
      </dgm:t>
    </dgm:pt>
    <dgm:pt modelId="{064D0CAE-2145-4899-A4BB-30DB3453187C}" type="sibTrans" cxnId="{B33E4745-136D-42EB-8BD9-CF1AEA6ACB8A}">
      <dgm:prSet/>
      <dgm:spPr/>
      <dgm:t>
        <a:bodyPr/>
        <a:lstStyle/>
        <a:p>
          <a:endParaRPr lang="en-US" sz="1800"/>
        </a:p>
      </dgm:t>
    </dgm:pt>
    <dgm:pt modelId="{1803817D-1B78-4304-B7C1-E27D0D552DC0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Feb-May 2014: </a:t>
          </a:r>
          <a:r>
            <a:rPr lang="en-US" sz="1800" b="0" dirty="0" smtClean="0">
              <a:solidFill>
                <a:schemeClr val="tx1"/>
              </a:solidFill>
            </a:rPr>
            <a:t>Columbia university launch; briefings to UK and Norwegian Missions to the UN; upcoming briefings to USAID, CDC</a:t>
          </a:r>
          <a:r>
            <a:rPr lang="en-US" sz="1800" b="0" smtClean="0">
              <a:solidFill>
                <a:schemeClr val="tx1"/>
              </a:solidFill>
            </a:rPr>
            <a:t>; presentations </a:t>
          </a:r>
          <a:r>
            <a:rPr lang="en-US" sz="1800" b="0" dirty="0" smtClean="0">
              <a:solidFill>
                <a:schemeClr val="tx1"/>
              </a:solidFill>
            </a:rPr>
            <a:t>at Yale, Duke, Imperial College London </a:t>
          </a:r>
          <a:endParaRPr lang="en-US" sz="1800" dirty="0">
            <a:solidFill>
              <a:schemeClr val="tx1"/>
            </a:solidFill>
          </a:endParaRPr>
        </a:p>
      </dgm:t>
    </dgm:pt>
    <dgm:pt modelId="{4195FD1B-7F99-4538-8C77-C7603CEEC7D3}" type="parTrans" cxnId="{760B11FF-0A11-4909-A819-FF7BF05AEEA2}">
      <dgm:prSet/>
      <dgm:spPr/>
      <dgm:t>
        <a:bodyPr/>
        <a:lstStyle/>
        <a:p>
          <a:endParaRPr lang="en-US" sz="1800"/>
        </a:p>
      </dgm:t>
    </dgm:pt>
    <dgm:pt modelId="{C282A6A7-9C3E-44EE-B844-55724F726779}" type="sibTrans" cxnId="{760B11FF-0A11-4909-A819-FF7BF05AEEA2}">
      <dgm:prSet/>
      <dgm:spPr/>
      <dgm:t>
        <a:bodyPr/>
        <a:lstStyle/>
        <a:p>
          <a:endParaRPr lang="en-US" sz="1800"/>
        </a:p>
      </dgm:t>
    </dgm:pt>
    <dgm:pt modelId="{EC3810D4-83EA-4EC4-BDC2-099BEDE5973A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Planning: </a:t>
          </a:r>
          <a:r>
            <a:rPr lang="en-US" sz="1800" b="0" dirty="0" smtClean="0">
              <a:solidFill>
                <a:schemeClr val="tx1"/>
              </a:solidFill>
            </a:rPr>
            <a:t>briefing to Secretary Kerry (Oct 2014); briefing UK parliament/DFID (fall 2014); possible national commissions on investing in health</a:t>
          </a:r>
          <a:endParaRPr lang="en-US" sz="1800" b="1" dirty="0">
            <a:solidFill>
              <a:schemeClr val="tx1"/>
            </a:solidFill>
          </a:endParaRPr>
        </a:p>
      </dgm:t>
    </dgm:pt>
    <dgm:pt modelId="{5A3CD785-F7F5-4889-8FE7-8D3AF362E829}" type="parTrans" cxnId="{8A2ACEBE-CDEB-45D3-9F14-DD38E964E4C2}">
      <dgm:prSet/>
      <dgm:spPr/>
      <dgm:t>
        <a:bodyPr/>
        <a:lstStyle/>
        <a:p>
          <a:endParaRPr lang="en-US" sz="1800"/>
        </a:p>
      </dgm:t>
    </dgm:pt>
    <dgm:pt modelId="{0431B7EA-C149-433A-8792-4531838CD496}" type="sibTrans" cxnId="{8A2ACEBE-CDEB-45D3-9F14-DD38E964E4C2}">
      <dgm:prSet/>
      <dgm:spPr/>
      <dgm:t>
        <a:bodyPr/>
        <a:lstStyle/>
        <a:p>
          <a:endParaRPr lang="en-US" sz="1800"/>
        </a:p>
      </dgm:t>
    </dgm:pt>
    <dgm:pt modelId="{34B1BBB4-9103-499D-84F5-5E7BBDD5650E}">
      <dgm:prSet phldrT="[Text]" custT="1"/>
      <dgm:spPr>
        <a:noFill/>
        <a:ln>
          <a:noFill/>
        </a:ln>
      </dgm:spPr>
      <dgm:t>
        <a:bodyPr/>
        <a:lstStyle/>
        <a:p>
          <a:pPr marL="0" indent="0"/>
          <a:r>
            <a:rPr lang="en-US" sz="1800" b="1" dirty="0" smtClean="0">
              <a:solidFill>
                <a:schemeClr val="tx1"/>
              </a:solidFill>
            </a:rPr>
            <a:t>Dec 3, 2013: </a:t>
          </a:r>
          <a:r>
            <a:rPr lang="en-US" sz="1800" b="0" dirty="0" smtClean="0">
              <a:solidFill>
                <a:schemeClr val="tx1"/>
              </a:solidFill>
            </a:rPr>
            <a:t>International launch day (London, Tunis, Johannesburg);    UCSF launch (Larry Summers, Dean Jamison, Ken Arrow)</a:t>
          </a:r>
          <a:endParaRPr lang="en-US" sz="1800" b="0" dirty="0">
            <a:solidFill>
              <a:schemeClr val="tx1"/>
            </a:solidFill>
          </a:endParaRPr>
        </a:p>
      </dgm:t>
    </dgm:pt>
    <dgm:pt modelId="{C51200EF-091E-4DAF-B249-FD1810EFE6D7}" type="parTrans" cxnId="{32F30F4C-50EA-40DB-A595-DFEDD41C4641}">
      <dgm:prSet/>
      <dgm:spPr/>
      <dgm:t>
        <a:bodyPr/>
        <a:lstStyle/>
        <a:p>
          <a:endParaRPr lang="en-US" sz="1800"/>
        </a:p>
      </dgm:t>
    </dgm:pt>
    <dgm:pt modelId="{E0F897D8-236E-4487-89C1-B424479BC3A9}" type="sibTrans" cxnId="{32F30F4C-50EA-40DB-A595-DFEDD41C4641}">
      <dgm:prSet/>
      <dgm:spPr/>
      <dgm:t>
        <a:bodyPr/>
        <a:lstStyle/>
        <a:p>
          <a:endParaRPr lang="en-US" sz="1800"/>
        </a:p>
      </dgm:t>
    </dgm:pt>
    <dgm:pt modelId="{EBE75E43-E22E-4907-A728-34F559FF0470}" type="pres">
      <dgm:prSet presAssocID="{2F5D0910-B6FB-48E5-BA43-BA1C0DEB9F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435D1B20-1BA0-48B2-8095-DAB2CFED0A0E}" type="pres">
      <dgm:prSet presAssocID="{2F5D0910-B6FB-48E5-BA43-BA1C0DEB9F8C}" presName="Name1" presStyleCnt="0"/>
      <dgm:spPr/>
    </dgm:pt>
    <dgm:pt modelId="{3B99DA7E-29A9-4FDA-B0BE-50F6F8450F5A}" type="pres">
      <dgm:prSet presAssocID="{2F5D0910-B6FB-48E5-BA43-BA1C0DEB9F8C}" presName="cycle" presStyleCnt="0"/>
      <dgm:spPr/>
    </dgm:pt>
    <dgm:pt modelId="{81033160-8E72-41E4-8A94-5CB5FD1BD2EF}" type="pres">
      <dgm:prSet presAssocID="{2F5D0910-B6FB-48E5-BA43-BA1C0DEB9F8C}" presName="srcNode" presStyleLbl="node1" presStyleIdx="0" presStyleCnt="4"/>
      <dgm:spPr/>
    </dgm:pt>
    <dgm:pt modelId="{5E6A495C-D951-4FA2-A614-4CBFF05887CB}" type="pres">
      <dgm:prSet presAssocID="{2F5D0910-B6FB-48E5-BA43-BA1C0DEB9F8C}" presName="conn" presStyleLbl="parChTrans1D2" presStyleIdx="0" presStyleCnt="1"/>
      <dgm:spPr/>
      <dgm:t>
        <a:bodyPr/>
        <a:lstStyle/>
        <a:p>
          <a:endParaRPr lang="en-GB"/>
        </a:p>
      </dgm:t>
    </dgm:pt>
    <dgm:pt modelId="{91628A23-C711-4F6C-9E26-7CC6899B21FA}" type="pres">
      <dgm:prSet presAssocID="{2F5D0910-B6FB-48E5-BA43-BA1C0DEB9F8C}" presName="extraNode" presStyleLbl="node1" presStyleIdx="0" presStyleCnt="4"/>
      <dgm:spPr/>
    </dgm:pt>
    <dgm:pt modelId="{A5FC9B70-4B90-42AC-8ACA-C9CD2CAF3D57}" type="pres">
      <dgm:prSet presAssocID="{2F5D0910-B6FB-48E5-BA43-BA1C0DEB9F8C}" presName="dstNode" presStyleLbl="node1" presStyleIdx="0" presStyleCnt="4"/>
      <dgm:spPr/>
    </dgm:pt>
    <dgm:pt modelId="{D7423986-410A-4611-986A-40BA3928AAE6}" type="pres">
      <dgm:prSet presAssocID="{34B1BBB4-9103-499D-84F5-5E7BBDD5650E}" presName="text_1" presStyleLbl="node1" presStyleIdx="0" presStyleCnt="4" custScaleX="103102" custLinFactNeighborX="-1746" custLinFactNeighborY="5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999A2-C61A-413B-A074-D2650C344970}" type="pres">
      <dgm:prSet presAssocID="{34B1BBB4-9103-499D-84F5-5E7BBDD5650E}" presName="accent_1" presStyleCnt="0"/>
      <dgm:spPr/>
    </dgm:pt>
    <dgm:pt modelId="{71ED57F9-5996-415A-BC93-D79C699308AC}" type="pres">
      <dgm:prSet presAssocID="{34B1BBB4-9103-499D-84F5-5E7BBDD5650E}" presName="accentRepeatNode" presStyleLbl="solidFgAcc1" presStyleIdx="0" presStyleCnt="4" custScaleX="48752" custScaleY="48752"/>
      <dgm:spPr/>
    </dgm:pt>
    <dgm:pt modelId="{17990FF2-3F4D-4D42-ADC0-B240DED72AE9}" type="pres">
      <dgm:prSet presAssocID="{C669F267-6EE5-412A-8152-575DDEF6BCA6}" presName="text_2" presStyleLbl="node1" presStyleIdx="1" presStyleCnt="4" custScaleX="103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7159-C444-4781-BFFB-C00C051B3105}" type="pres">
      <dgm:prSet presAssocID="{C669F267-6EE5-412A-8152-575DDEF6BCA6}" presName="accent_2" presStyleCnt="0"/>
      <dgm:spPr/>
    </dgm:pt>
    <dgm:pt modelId="{60FED1E8-0EA6-4F81-B147-4EF9EFADA84C}" type="pres">
      <dgm:prSet presAssocID="{C669F267-6EE5-412A-8152-575DDEF6BCA6}" presName="accentRepeatNode" presStyleLbl="solidFgAcc1" presStyleIdx="1" presStyleCnt="4" custScaleX="48752" custScaleY="48752"/>
      <dgm:spPr/>
    </dgm:pt>
    <dgm:pt modelId="{32F77973-89FF-4C65-B59E-0E2096086114}" type="pres">
      <dgm:prSet presAssocID="{1803817D-1B78-4304-B7C1-E27D0D552DC0}" presName="text_3" presStyleLbl="node1" presStyleIdx="2" presStyleCnt="4" custScaleX="104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655D7-53E9-48C2-8082-BFB97A43BC47}" type="pres">
      <dgm:prSet presAssocID="{1803817D-1B78-4304-B7C1-E27D0D552DC0}" presName="accent_3" presStyleCnt="0"/>
      <dgm:spPr/>
    </dgm:pt>
    <dgm:pt modelId="{F5A32209-192D-4409-BCCF-44A2C6143C9A}" type="pres">
      <dgm:prSet presAssocID="{1803817D-1B78-4304-B7C1-E27D0D552DC0}" presName="accentRepeatNode" presStyleLbl="solidFgAcc1" presStyleIdx="2" presStyleCnt="4" custScaleX="48752" custScaleY="48752"/>
      <dgm:spPr/>
    </dgm:pt>
    <dgm:pt modelId="{01376251-7B24-4162-A19D-D797183DA875}" type="pres">
      <dgm:prSet presAssocID="{EC3810D4-83EA-4EC4-BDC2-099BEDE5973A}" presName="text_4" presStyleLbl="node1" presStyleIdx="3" presStyleCnt="4" custScaleX="105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723AC-1D7C-42AA-8897-1DD73ADAD729}" type="pres">
      <dgm:prSet presAssocID="{EC3810D4-83EA-4EC4-BDC2-099BEDE5973A}" presName="accent_4" presStyleCnt="0"/>
      <dgm:spPr/>
    </dgm:pt>
    <dgm:pt modelId="{A7BEA741-FE3B-4298-82AE-B9CAF2D2E24B}" type="pres">
      <dgm:prSet presAssocID="{EC3810D4-83EA-4EC4-BDC2-099BEDE5973A}" presName="accentRepeatNode" presStyleLbl="solidFgAcc1" presStyleIdx="3" presStyleCnt="4" custScaleX="48752" custScaleY="48752"/>
      <dgm:spPr/>
    </dgm:pt>
  </dgm:ptLst>
  <dgm:cxnLst>
    <dgm:cxn modelId="{F544F74C-A7B2-404B-B49B-B3EF73B713B4}" type="presOf" srcId="{34B1BBB4-9103-499D-84F5-5E7BBDD5650E}" destId="{D7423986-410A-4611-986A-40BA3928AAE6}" srcOrd="0" destOrd="0" presId="urn:microsoft.com/office/officeart/2008/layout/VerticalCurvedList"/>
    <dgm:cxn modelId="{8A2ACEBE-CDEB-45D3-9F14-DD38E964E4C2}" srcId="{2F5D0910-B6FB-48E5-BA43-BA1C0DEB9F8C}" destId="{EC3810D4-83EA-4EC4-BDC2-099BEDE5973A}" srcOrd="3" destOrd="0" parTransId="{5A3CD785-F7F5-4889-8FE7-8D3AF362E829}" sibTransId="{0431B7EA-C149-433A-8792-4531838CD496}"/>
    <dgm:cxn modelId="{760B11FF-0A11-4909-A819-FF7BF05AEEA2}" srcId="{2F5D0910-B6FB-48E5-BA43-BA1C0DEB9F8C}" destId="{1803817D-1B78-4304-B7C1-E27D0D552DC0}" srcOrd="2" destOrd="0" parTransId="{4195FD1B-7F99-4538-8C77-C7603CEEC7D3}" sibTransId="{C282A6A7-9C3E-44EE-B844-55724F726779}"/>
    <dgm:cxn modelId="{32F30F4C-50EA-40DB-A595-DFEDD41C4641}" srcId="{2F5D0910-B6FB-48E5-BA43-BA1C0DEB9F8C}" destId="{34B1BBB4-9103-499D-84F5-5E7BBDD5650E}" srcOrd="0" destOrd="0" parTransId="{C51200EF-091E-4DAF-B249-FD1810EFE6D7}" sibTransId="{E0F897D8-236E-4487-89C1-B424479BC3A9}"/>
    <dgm:cxn modelId="{FFCBFE76-06C9-4073-A715-07A1E9DB41A2}" type="presOf" srcId="{E0F897D8-236E-4487-89C1-B424479BC3A9}" destId="{5E6A495C-D951-4FA2-A614-4CBFF05887CB}" srcOrd="0" destOrd="0" presId="urn:microsoft.com/office/officeart/2008/layout/VerticalCurvedList"/>
    <dgm:cxn modelId="{A81382B6-685A-450E-8371-462E4CDA90FE}" type="presOf" srcId="{EC3810D4-83EA-4EC4-BDC2-099BEDE5973A}" destId="{01376251-7B24-4162-A19D-D797183DA875}" srcOrd="0" destOrd="0" presId="urn:microsoft.com/office/officeart/2008/layout/VerticalCurvedList"/>
    <dgm:cxn modelId="{B33E4745-136D-42EB-8BD9-CF1AEA6ACB8A}" srcId="{2F5D0910-B6FB-48E5-BA43-BA1C0DEB9F8C}" destId="{C669F267-6EE5-412A-8152-575DDEF6BCA6}" srcOrd="1" destOrd="0" parTransId="{527C96BA-15E3-44A6-B1D4-BF679175A609}" sibTransId="{064D0CAE-2145-4899-A4BB-30DB3453187C}"/>
    <dgm:cxn modelId="{FB464F71-E9DD-4778-946B-400095BF63A6}" type="presOf" srcId="{2F5D0910-B6FB-48E5-BA43-BA1C0DEB9F8C}" destId="{EBE75E43-E22E-4907-A728-34F559FF0470}" srcOrd="0" destOrd="0" presId="urn:microsoft.com/office/officeart/2008/layout/VerticalCurvedList"/>
    <dgm:cxn modelId="{1454BC6B-8E79-4889-8A93-6B6C1654F855}" type="presOf" srcId="{1803817D-1B78-4304-B7C1-E27D0D552DC0}" destId="{32F77973-89FF-4C65-B59E-0E2096086114}" srcOrd="0" destOrd="0" presId="urn:microsoft.com/office/officeart/2008/layout/VerticalCurvedList"/>
    <dgm:cxn modelId="{09608019-F224-4822-80B0-B0CF3C57B6B5}" type="presOf" srcId="{C669F267-6EE5-412A-8152-575DDEF6BCA6}" destId="{17990FF2-3F4D-4D42-ADC0-B240DED72AE9}" srcOrd="0" destOrd="0" presId="urn:microsoft.com/office/officeart/2008/layout/VerticalCurvedList"/>
    <dgm:cxn modelId="{6FAACD04-FFE9-4B87-882D-784D74E7ACE0}" type="presParOf" srcId="{EBE75E43-E22E-4907-A728-34F559FF0470}" destId="{435D1B20-1BA0-48B2-8095-DAB2CFED0A0E}" srcOrd="0" destOrd="0" presId="urn:microsoft.com/office/officeart/2008/layout/VerticalCurvedList"/>
    <dgm:cxn modelId="{25BF7C22-2C97-46B5-98C0-D6E19F69BE74}" type="presParOf" srcId="{435D1B20-1BA0-48B2-8095-DAB2CFED0A0E}" destId="{3B99DA7E-29A9-4FDA-B0BE-50F6F8450F5A}" srcOrd="0" destOrd="0" presId="urn:microsoft.com/office/officeart/2008/layout/VerticalCurvedList"/>
    <dgm:cxn modelId="{5B283302-6931-4C11-9182-FACB54A8E4BC}" type="presParOf" srcId="{3B99DA7E-29A9-4FDA-B0BE-50F6F8450F5A}" destId="{81033160-8E72-41E4-8A94-5CB5FD1BD2EF}" srcOrd="0" destOrd="0" presId="urn:microsoft.com/office/officeart/2008/layout/VerticalCurvedList"/>
    <dgm:cxn modelId="{92276614-CAFF-402F-B603-C7403BE6F887}" type="presParOf" srcId="{3B99DA7E-29A9-4FDA-B0BE-50F6F8450F5A}" destId="{5E6A495C-D951-4FA2-A614-4CBFF05887CB}" srcOrd="1" destOrd="0" presId="urn:microsoft.com/office/officeart/2008/layout/VerticalCurvedList"/>
    <dgm:cxn modelId="{BCC7F410-E488-42DB-8069-804123B80E36}" type="presParOf" srcId="{3B99DA7E-29A9-4FDA-B0BE-50F6F8450F5A}" destId="{91628A23-C711-4F6C-9E26-7CC6899B21FA}" srcOrd="2" destOrd="0" presId="urn:microsoft.com/office/officeart/2008/layout/VerticalCurvedList"/>
    <dgm:cxn modelId="{E8C0D888-6381-4346-8151-DA3DD8B80D22}" type="presParOf" srcId="{3B99DA7E-29A9-4FDA-B0BE-50F6F8450F5A}" destId="{A5FC9B70-4B90-42AC-8ACA-C9CD2CAF3D57}" srcOrd="3" destOrd="0" presId="urn:microsoft.com/office/officeart/2008/layout/VerticalCurvedList"/>
    <dgm:cxn modelId="{A358627B-CE4F-4F1B-BD73-4CE86D3FAE37}" type="presParOf" srcId="{435D1B20-1BA0-48B2-8095-DAB2CFED0A0E}" destId="{D7423986-410A-4611-986A-40BA3928AAE6}" srcOrd="1" destOrd="0" presId="urn:microsoft.com/office/officeart/2008/layout/VerticalCurvedList"/>
    <dgm:cxn modelId="{43B4BD54-FE9E-4C2A-8FB1-7B19828AA7DC}" type="presParOf" srcId="{435D1B20-1BA0-48B2-8095-DAB2CFED0A0E}" destId="{9F7999A2-C61A-413B-A074-D2650C344970}" srcOrd="2" destOrd="0" presId="urn:microsoft.com/office/officeart/2008/layout/VerticalCurvedList"/>
    <dgm:cxn modelId="{97764244-E6A3-43B4-8E59-5D2D0896F111}" type="presParOf" srcId="{9F7999A2-C61A-413B-A074-D2650C344970}" destId="{71ED57F9-5996-415A-BC93-D79C699308AC}" srcOrd="0" destOrd="0" presId="urn:microsoft.com/office/officeart/2008/layout/VerticalCurvedList"/>
    <dgm:cxn modelId="{D585CC49-04FD-4244-BE3A-0D4E873F0CEC}" type="presParOf" srcId="{435D1B20-1BA0-48B2-8095-DAB2CFED0A0E}" destId="{17990FF2-3F4D-4D42-ADC0-B240DED72AE9}" srcOrd="3" destOrd="0" presId="urn:microsoft.com/office/officeart/2008/layout/VerticalCurvedList"/>
    <dgm:cxn modelId="{B666C7C9-2632-473B-81D6-1DF0E246F207}" type="presParOf" srcId="{435D1B20-1BA0-48B2-8095-DAB2CFED0A0E}" destId="{91D77159-C444-4781-BFFB-C00C051B3105}" srcOrd="4" destOrd="0" presId="urn:microsoft.com/office/officeart/2008/layout/VerticalCurvedList"/>
    <dgm:cxn modelId="{DEA0A95A-98B9-4356-8D78-CBC5E7FEF1FB}" type="presParOf" srcId="{91D77159-C444-4781-BFFB-C00C051B3105}" destId="{60FED1E8-0EA6-4F81-B147-4EF9EFADA84C}" srcOrd="0" destOrd="0" presId="urn:microsoft.com/office/officeart/2008/layout/VerticalCurvedList"/>
    <dgm:cxn modelId="{2A24E5BD-6034-404C-94AC-103FEDFA2AE7}" type="presParOf" srcId="{435D1B20-1BA0-48B2-8095-DAB2CFED0A0E}" destId="{32F77973-89FF-4C65-B59E-0E2096086114}" srcOrd="5" destOrd="0" presId="urn:microsoft.com/office/officeart/2008/layout/VerticalCurvedList"/>
    <dgm:cxn modelId="{20F23576-8CD5-4CF7-A66D-8757A2DD842D}" type="presParOf" srcId="{435D1B20-1BA0-48B2-8095-DAB2CFED0A0E}" destId="{11E655D7-53E9-48C2-8082-BFB97A43BC47}" srcOrd="6" destOrd="0" presId="urn:microsoft.com/office/officeart/2008/layout/VerticalCurvedList"/>
    <dgm:cxn modelId="{96B0475D-0311-4B94-9299-00211F820E77}" type="presParOf" srcId="{11E655D7-53E9-48C2-8082-BFB97A43BC47}" destId="{F5A32209-192D-4409-BCCF-44A2C6143C9A}" srcOrd="0" destOrd="0" presId="urn:microsoft.com/office/officeart/2008/layout/VerticalCurvedList"/>
    <dgm:cxn modelId="{8D8B26A5-9C71-4850-9640-2116DDF83857}" type="presParOf" srcId="{435D1B20-1BA0-48B2-8095-DAB2CFED0A0E}" destId="{01376251-7B24-4162-A19D-D797183DA875}" srcOrd="7" destOrd="0" presId="urn:microsoft.com/office/officeart/2008/layout/VerticalCurvedList"/>
    <dgm:cxn modelId="{2F4A51C3-92B2-4225-86D0-7E96EEAF4582}" type="presParOf" srcId="{435D1B20-1BA0-48B2-8095-DAB2CFED0A0E}" destId="{054723AC-1D7C-42AA-8897-1DD73ADAD729}" srcOrd="8" destOrd="0" presId="urn:microsoft.com/office/officeart/2008/layout/VerticalCurvedList"/>
    <dgm:cxn modelId="{1EF4F172-78F9-442B-8091-909506BD3D85}" type="presParOf" srcId="{054723AC-1D7C-42AA-8897-1DD73ADAD729}" destId="{A7BEA741-FE3B-4298-82AE-B9CAF2D2E24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C21CAF4-24A1-9F4E-963E-03A446357CE9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8F29A8-DA4F-964E-A7D1-EAD992BEF45E}">
      <dgm:prSet custT="1"/>
      <dgm:spPr/>
      <dgm:t>
        <a:bodyPr/>
        <a:lstStyle/>
        <a:p>
          <a:pPr rtl="0"/>
          <a:r>
            <a:rPr lang="en-US" sz="1800" dirty="0" smtClean="0"/>
            <a:t>Convergence seen as powerful, simple, unifying concept—but the word isn’t universally loved</a:t>
          </a:r>
          <a:endParaRPr lang="en-US" sz="1800" dirty="0"/>
        </a:p>
      </dgm:t>
    </dgm:pt>
    <dgm:pt modelId="{B87B3CC4-CA02-2740-8DFD-AD625AF112E5}" type="parTrans" cxnId="{0B72F65C-7BDE-A14B-A9B9-981F181C4970}">
      <dgm:prSet/>
      <dgm:spPr/>
      <dgm:t>
        <a:bodyPr/>
        <a:lstStyle/>
        <a:p>
          <a:endParaRPr lang="en-GB"/>
        </a:p>
      </dgm:t>
    </dgm:pt>
    <dgm:pt modelId="{9F67783C-3392-E249-8718-04AA02A08415}" type="sibTrans" cxnId="{0B72F65C-7BDE-A14B-A9B9-981F181C4970}">
      <dgm:prSet/>
      <dgm:spPr/>
      <dgm:t>
        <a:bodyPr/>
        <a:lstStyle/>
        <a:p>
          <a:endParaRPr lang="en-GB"/>
        </a:p>
      </dgm:t>
    </dgm:pt>
    <dgm:pt modelId="{19B8EE22-1FAE-3F41-81D4-F9B32EABD844}">
      <dgm:prSet custT="1"/>
      <dgm:spPr/>
      <dgm:t>
        <a:bodyPr/>
        <a:lstStyle/>
        <a:p>
          <a:pPr rtl="0"/>
          <a:r>
            <a:rPr lang="en-US" sz="1800" dirty="0" smtClean="0"/>
            <a:t>Our greatest value: independent, academic, empirical modeling (we aren’t an advocacy group)</a:t>
          </a:r>
          <a:endParaRPr lang="en-US" sz="1800" dirty="0"/>
        </a:p>
      </dgm:t>
    </dgm:pt>
    <dgm:pt modelId="{BAD79AF8-07E4-F049-B4B2-8967CCF4230D}" type="parTrans" cxnId="{46F8B417-530D-AE4E-8E6E-E0A1E9C635B4}">
      <dgm:prSet/>
      <dgm:spPr/>
      <dgm:t>
        <a:bodyPr/>
        <a:lstStyle/>
        <a:p>
          <a:endParaRPr lang="en-GB"/>
        </a:p>
      </dgm:t>
    </dgm:pt>
    <dgm:pt modelId="{4459D8B1-F3DA-1D44-A94E-EEC86CD05659}" type="sibTrans" cxnId="{46F8B417-530D-AE4E-8E6E-E0A1E9C635B4}">
      <dgm:prSet/>
      <dgm:spPr/>
      <dgm:t>
        <a:bodyPr/>
        <a:lstStyle/>
        <a:p>
          <a:endParaRPr lang="en-GB"/>
        </a:p>
      </dgm:t>
    </dgm:pt>
    <dgm:pt modelId="{B8AB88DE-A6E8-A045-AFB2-10DC29978A15}">
      <dgm:prSet custT="1"/>
      <dgm:spPr/>
      <dgm:t>
        <a:bodyPr/>
        <a:lstStyle/>
        <a:p>
          <a:pPr rtl="0"/>
          <a:r>
            <a:rPr lang="en-US" sz="1800" dirty="0" smtClean="0"/>
            <a:t>“Something for everyone” plus a very tangible way of expressing UHC</a:t>
          </a:r>
          <a:endParaRPr lang="en-US" sz="1800" dirty="0"/>
        </a:p>
      </dgm:t>
    </dgm:pt>
    <dgm:pt modelId="{2575EB25-9746-8F43-8340-05C9D1DC7F7F}" type="parTrans" cxnId="{B430BAA0-52E9-2B42-9D69-492EEF14E28B}">
      <dgm:prSet/>
      <dgm:spPr/>
      <dgm:t>
        <a:bodyPr/>
        <a:lstStyle/>
        <a:p>
          <a:endParaRPr lang="en-GB"/>
        </a:p>
      </dgm:t>
    </dgm:pt>
    <dgm:pt modelId="{87404E51-B954-5A44-9714-E1319843E0DD}" type="sibTrans" cxnId="{B430BAA0-52E9-2B42-9D69-492EEF14E28B}">
      <dgm:prSet/>
      <dgm:spPr/>
      <dgm:t>
        <a:bodyPr/>
        <a:lstStyle/>
        <a:p>
          <a:endParaRPr lang="en-GB"/>
        </a:p>
      </dgm:t>
    </dgm:pt>
    <dgm:pt modelId="{2EEC7D03-6AFF-2245-A4B1-316D27DCF16C}" type="pres">
      <dgm:prSet presAssocID="{7C21CAF4-24A1-9F4E-963E-03A446357CE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3DB4C5-4BC6-6049-BFB1-D1BF179940B0}" type="pres">
      <dgm:prSet presAssocID="{558F29A8-DA4F-964E-A7D1-EAD992BEF45E}" presName="composite" presStyleCnt="0"/>
      <dgm:spPr/>
    </dgm:pt>
    <dgm:pt modelId="{B9F09713-19D2-8C43-9A9D-205EFAE91586}" type="pres">
      <dgm:prSet presAssocID="{558F29A8-DA4F-964E-A7D1-EAD992BEF45E}" presName="LShape" presStyleLbl="alignNode1" presStyleIdx="0" presStyleCnt="5"/>
      <dgm:spPr/>
    </dgm:pt>
    <dgm:pt modelId="{4DA796CA-34AC-7E42-8481-A801443499CD}" type="pres">
      <dgm:prSet presAssocID="{558F29A8-DA4F-964E-A7D1-EAD992BEF45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DFE84-DD11-F046-BEB1-A2E9D4167301}" type="pres">
      <dgm:prSet presAssocID="{558F29A8-DA4F-964E-A7D1-EAD992BEF45E}" presName="Triangle" presStyleLbl="alignNode1" presStyleIdx="1" presStyleCnt="5"/>
      <dgm:spPr/>
    </dgm:pt>
    <dgm:pt modelId="{8757A9E0-7188-F840-A6B5-C3B9F2CF183C}" type="pres">
      <dgm:prSet presAssocID="{9F67783C-3392-E249-8718-04AA02A08415}" presName="sibTrans" presStyleCnt="0"/>
      <dgm:spPr/>
    </dgm:pt>
    <dgm:pt modelId="{75BE46DF-AF03-2E47-857C-17FF0B22BD55}" type="pres">
      <dgm:prSet presAssocID="{9F67783C-3392-E249-8718-04AA02A08415}" presName="space" presStyleCnt="0"/>
      <dgm:spPr/>
    </dgm:pt>
    <dgm:pt modelId="{99E6E728-B61D-0E4E-9D69-82A391EE3660}" type="pres">
      <dgm:prSet presAssocID="{19B8EE22-1FAE-3F41-81D4-F9B32EABD844}" presName="composite" presStyleCnt="0"/>
      <dgm:spPr/>
    </dgm:pt>
    <dgm:pt modelId="{A9E36269-9060-5D4E-A98D-22F5D3F60302}" type="pres">
      <dgm:prSet presAssocID="{19B8EE22-1FAE-3F41-81D4-F9B32EABD844}" presName="LShape" presStyleLbl="alignNode1" presStyleIdx="2" presStyleCnt="5"/>
      <dgm:spPr/>
    </dgm:pt>
    <dgm:pt modelId="{6ECF38F9-0DF2-D549-9F28-D1F371D00D61}" type="pres">
      <dgm:prSet presAssocID="{19B8EE22-1FAE-3F41-81D4-F9B32EABD84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7F44B-BBDC-F945-B2F8-B0FE3EEF0B74}" type="pres">
      <dgm:prSet presAssocID="{19B8EE22-1FAE-3F41-81D4-F9B32EABD844}" presName="Triangle" presStyleLbl="alignNode1" presStyleIdx="3" presStyleCnt="5"/>
      <dgm:spPr/>
    </dgm:pt>
    <dgm:pt modelId="{100A5E3E-A490-7A4F-B347-1041A68CC47F}" type="pres">
      <dgm:prSet presAssocID="{4459D8B1-F3DA-1D44-A94E-EEC86CD05659}" presName="sibTrans" presStyleCnt="0"/>
      <dgm:spPr/>
    </dgm:pt>
    <dgm:pt modelId="{6ADCB418-D4E3-A144-BFD0-053B9863A43F}" type="pres">
      <dgm:prSet presAssocID="{4459D8B1-F3DA-1D44-A94E-EEC86CD05659}" presName="space" presStyleCnt="0"/>
      <dgm:spPr/>
    </dgm:pt>
    <dgm:pt modelId="{32F750CF-17C9-D04C-AE60-A80F7C61CD04}" type="pres">
      <dgm:prSet presAssocID="{B8AB88DE-A6E8-A045-AFB2-10DC29978A15}" presName="composite" presStyleCnt="0"/>
      <dgm:spPr/>
    </dgm:pt>
    <dgm:pt modelId="{06D1CBE5-1AB4-944C-B1D9-2A6FC80E4500}" type="pres">
      <dgm:prSet presAssocID="{B8AB88DE-A6E8-A045-AFB2-10DC29978A15}" presName="LShape" presStyleLbl="alignNode1" presStyleIdx="4" presStyleCnt="5"/>
      <dgm:spPr/>
    </dgm:pt>
    <dgm:pt modelId="{84150963-A95F-B549-8221-EC8A02E194E8}" type="pres">
      <dgm:prSet presAssocID="{B8AB88DE-A6E8-A045-AFB2-10DC29978A1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0BAA0-52E9-2B42-9D69-492EEF14E28B}" srcId="{7C21CAF4-24A1-9F4E-963E-03A446357CE9}" destId="{B8AB88DE-A6E8-A045-AFB2-10DC29978A15}" srcOrd="2" destOrd="0" parTransId="{2575EB25-9746-8F43-8340-05C9D1DC7F7F}" sibTransId="{87404E51-B954-5A44-9714-E1319843E0DD}"/>
    <dgm:cxn modelId="{3ED022D1-BB35-4C7B-86E6-F65586258977}" type="presOf" srcId="{558F29A8-DA4F-964E-A7D1-EAD992BEF45E}" destId="{4DA796CA-34AC-7E42-8481-A801443499CD}" srcOrd="0" destOrd="0" presId="urn:microsoft.com/office/officeart/2009/3/layout/StepUpProcess"/>
    <dgm:cxn modelId="{46F8B417-530D-AE4E-8E6E-E0A1E9C635B4}" srcId="{7C21CAF4-24A1-9F4E-963E-03A446357CE9}" destId="{19B8EE22-1FAE-3F41-81D4-F9B32EABD844}" srcOrd="1" destOrd="0" parTransId="{BAD79AF8-07E4-F049-B4B2-8967CCF4230D}" sibTransId="{4459D8B1-F3DA-1D44-A94E-EEC86CD05659}"/>
    <dgm:cxn modelId="{0B72F65C-7BDE-A14B-A9B9-981F181C4970}" srcId="{7C21CAF4-24A1-9F4E-963E-03A446357CE9}" destId="{558F29A8-DA4F-964E-A7D1-EAD992BEF45E}" srcOrd="0" destOrd="0" parTransId="{B87B3CC4-CA02-2740-8DFD-AD625AF112E5}" sibTransId="{9F67783C-3392-E249-8718-04AA02A08415}"/>
    <dgm:cxn modelId="{7F9A7E40-05EF-46F6-8E3A-B2DCB8F803E4}" type="presOf" srcId="{19B8EE22-1FAE-3F41-81D4-F9B32EABD844}" destId="{6ECF38F9-0DF2-D549-9F28-D1F371D00D61}" srcOrd="0" destOrd="0" presId="urn:microsoft.com/office/officeart/2009/3/layout/StepUpProcess"/>
    <dgm:cxn modelId="{547BA0DC-B2D6-4610-B65A-108680FB08CD}" type="presOf" srcId="{B8AB88DE-A6E8-A045-AFB2-10DC29978A15}" destId="{84150963-A95F-B549-8221-EC8A02E194E8}" srcOrd="0" destOrd="0" presId="urn:microsoft.com/office/officeart/2009/3/layout/StepUpProcess"/>
    <dgm:cxn modelId="{2C1ACCAA-75D2-42DC-9079-1EA42A18E7AB}" type="presOf" srcId="{7C21CAF4-24A1-9F4E-963E-03A446357CE9}" destId="{2EEC7D03-6AFF-2245-A4B1-316D27DCF16C}" srcOrd="0" destOrd="0" presId="urn:microsoft.com/office/officeart/2009/3/layout/StepUpProcess"/>
    <dgm:cxn modelId="{BDC41775-EF22-48A7-A56C-9127E08AC332}" type="presParOf" srcId="{2EEC7D03-6AFF-2245-A4B1-316D27DCF16C}" destId="{C43DB4C5-4BC6-6049-BFB1-D1BF179940B0}" srcOrd="0" destOrd="0" presId="urn:microsoft.com/office/officeart/2009/3/layout/StepUpProcess"/>
    <dgm:cxn modelId="{3BAA9564-79AE-493B-9E8C-52EC2C19027A}" type="presParOf" srcId="{C43DB4C5-4BC6-6049-BFB1-D1BF179940B0}" destId="{B9F09713-19D2-8C43-9A9D-205EFAE91586}" srcOrd="0" destOrd="0" presId="urn:microsoft.com/office/officeart/2009/3/layout/StepUpProcess"/>
    <dgm:cxn modelId="{A67E6171-FAA9-4DC3-8160-663D70807548}" type="presParOf" srcId="{C43DB4C5-4BC6-6049-BFB1-D1BF179940B0}" destId="{4DA796CA-34AC-7E42-8481-A801443499CD}" srcOrd="1" destOrd="0" presId="urn:microsoft.com/office/officeart/2009/3/layout/StepUpProcess"/>
    <dgm:cxn modelId="{CAECA2E8-EC00-4847-8CB3-AE2F3E89E2FB}" type="presParOf" srcId="{C43DB4C5-4BC6-6049-BFB1-D1BF179940B0}" destId="{F49DFE84-DD11-F046-BEB1-A2E9D4167301}" srcOrd="2" destOrd="0" presId="urn:microsoft.com/office/officeart/2009/3/layout/StepUpProcess"/>
    <dgm:cxn modelId="{23522D37-C4FA-450F-BE7F-28A6020F70D3}" type="presParOf" srcId="{2EEC7D03-6AFF-2245-A4B1-316D27DCF16C}" destId="{8757A9E0-7188-F840-A6B5-C3B9F2CF183C}" srcOrd="1" destOrd="0" presId="urn:microsoft.com/office/officeart/2009/3/layout/StepUpProcess"/>
    <dgm:cxn modelId="{B95F9527-9CF5-4F34-B05E-DF49CBB897A3}" type="presParOf" srcId="{8757A9E0-7188-F840-A6B5-C3B9F2CF183C}" destId="{75BE46DF-AF03-2E47-857C-17FF0B22BD55}" srcOrd="0" destOrd="0" presId="urn:microsoft.com/office/officeart/2009/3/layout/StepUpProcess"/>
    <dgm:cxn modelId="{341F7A9E-EE5F-4A28-AFDD-C212F02B5803}" type="presParOf" srcId="{2EEC7D03-6AFF-2245-A4B1-316D27DCF16C}" destId="{99E6E728-B61D-0E4E-9D69-82A391EE3660}" srcOrd="2" destOrd="0" presId="urn:microsoft.com/office/officeart/2009/3/layout/StepUpProcess"/>
    <dgm:cxn modelId="{2DE2F056-966A-45B6-9950-3677CB4C0F9D}" type="presParOf" srcId="{99E6E728-B61D-0E4E-9D69-82A391EE3660}" destId="{A9E36269-9060-5D4E-A98D-22F5D3F60302}" srcOrd="0" destOrd="0" presId="urn:microsoft.com/office/officeart/2009/3/layout/StepUpProcess"/>
    <dgm:cxn modelId="{3B2EE1DE-B039-44A5-8356-F18F6C8A9081}" type="presParOf" srcId="{99E6E728-B61D-0E4E-9D69-82A391EE3660}" destId="{6ECF38F9-0DF2-D549-9F28-D1F371D00D61}" srcOrd="1" destOrd="0" presId="urn:microsoft.com/office/officeart/2009/3/layout/StepUpProcess"/>
    <dgm:cxn modelId="{BFAD77AC-D7D4-4D43-809B-56B7554B6B8E}" type="presParOf" srcId="{99E6E728-B61D-0E4E-9D69-82A391EE3660}" destId="{3F07F44B-BBDC-F945-B2F8-B0FE3EEF0B74}" srcOrd="2" destOrd="0" presId="urn:microsoft.com/office/officeart/2009/3/layout/StepUpProcess"/>
    <dgm:cxn modelId="{95F0ADA2-B097-49D2-B20E-2F8FBF4EF5A0}" type="presParOf" srcId="{2EEC7D03-6AFF-2245-A4B1-316D27DCF16C}" destId="{100A5E3E-A490-7A4F-B347-1041A68CC47F}" srcOrd="3" destOrd="0" presId="urn:microsoft.com/office/officeart/2009/3/layout/StepUpProcess"/>
    <dgm:cxn modelId="{6EC871C9-4328-43ED-BEBC-E28BA07D1B73}" type="presParOf" srcId="{100A5E3E-A490-7A4F-B347-1041A68CC47F}" destId="{6ADCB418-D4E3-A144-BFD0-053B9863A43F}" srcOrd="0" destOrd="0" presId="urn:microsoft.com/office/officeart/2009/3/layout/StepUpProcess"/>
    <dgm:cxn modelId="{ED5DFC57-5732-47BB-B78E-A0925D6A1DF1}" type="presParOf" srcId="{2EEC7D03-6AFF-2245-A4B1-316D27DCF16C}" destId="{32F750CF-17C9-D04C-AE60-A80F7C61CD04}" srcOrd="4" destOrd="0" presId="urn:microsoft.com/office/officeart/2009/3/layout/StepUpProcess"/>
    <dgm:cxn modelId="{96054DF8-BFBE-4428-A942-43DF2048D5C9}" type="presParOf" srcId="{32F750CF-17C9-D04C-AE60-A80F7C61CD04}" destId="{06D1CBE5-1AB4-944C-B1D9-2A6FC80E4500}" srcOrd="0" destOrd="0" presId="urn:microsoft.com/office/officeart/2009/3/layout/StepUpProcess"/>
    <dgm:cxn modelId="{5286BD98-D132-44F7-8D71-0D3239FB063F}" type="presParOf" srcId="{32F750CF-17C9-D04C-AE60-A80F7C61CD04}" destId="{84150963-A95F-B549-8221-EC8A02E194E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Demographic change and shift in GBD towards NCDs and injuries 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Emerging agenda</a:t>
          </a:r>
          <a:endParaRPr lang="en-US" sz="16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78031F-6E14-1943-833A-9AAB21703AE2}" type="presOf" srcId="{E55233A2-019B-4C10-B819-D1E237FAD5E9}" destId="{FA37D05A-0D39-4158-9BB7-C549283AE862}" srcOrd="1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D32B7AC6-7C95-4647-867D-8882235432D8}" type="presOf" srcId="{39A76A9C-DC08-447F-B755-00035C9A8EFD}" destId="{EE928492-612A-431D-AA86-FAF7CC7A7CEC}" srcOrd="0" destOrd="0" presId="urn:microsoft.com/office/officeart/2005/8/layout/hierarchy3"/>
    <dgm:cxn modelId="{622666FE-CE57-DA42-8678-0D751AFE4DB7}" type="presOf" srcId="{96552775-EBB1-4BE8-9483-0179DF71CFA3}" destId="{0E864D2D-6CBC-47BB-A0CB-B31E6EE3D4E6}" srcOrd="0" destOrd="0" presId="urn:microsoft.com/office/officeart/2005/8/layout/hierarchy3"/>
    <dgm:cxn modelId="{442D5379-CA4D-0E40-873A-8A206D1C986B}" type="presOf" srcId="{E55233A2-019B-4C10-B819-D1E237FAD5E9}" destId="{A63B951C-ADEC-48F3-B0BD-D48A55F7E0F8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21CF58A9-4A09-AD4E-A204-D90BC01B727E}" type="presOf" srcId="{DC14E97D-694D-4BB9-9A35-28413FA8BC52}" destId="{3DCD9E1B-1070-4A3D-AFC9-982519782B7A}" srcOrd="0" destOrd="0" presId="urn:microsoft.com/office/officeart/2005/8/layout/hierarchy3"/>
    <dgm:cxn modelId="{F7F9612C-EB4A-1141-A07D-E0C2D2C1FC6F}" type="presParOf" srcId="{0E864D2D-6CBC-47BB-A0CB-B31E6EE3D4E6}" destId="{F110761C-2595-4B22-A5E1-76BC6B5D2E2E}" srcOrd="0" destOrd="0" presId="urn:microsoft.com/office/officeart/2005/8/layout/hierarchy3"/>
    <dgm:cxn modelId="{9AAAA0D0-FE19-F34B-B653-2910108A5DD4}" type="presParOf" srcId="{F110761C-2595-4B22-A5E1-76BC6B5D2E2E}" destId="{2EC45457-678F-4414-BEF5-C3ABF7672821}" srcOrd="0" destOrd="0" presId="urn:microsoft.com/office/officeart/2005/8/layout/hierarchy3"/>
    <dgm:cxn modelId="{EA1DCA2E-0967-0D4D-B162-EDBF6BA12ECD}" type="presParOf" srcId="{2EC45457-678F-4414-BEF5-C3ABF7672821}" destId="{A63B951C-ADEC-48F3-B0BD-D48A55F7E0F8}" srcOrd="0" destOrd="0" presId="urn:microsoft.com/office/officeart/2005/8/layout/hierarchy3"/>
    <dgm:cxn modelId="{F7CDE4AC-89FA-2B43-A688-C43A727111E3}" type="presParOf" srcId="{2EC45457-678F-4414-BEF5-C3ABF7672821}" destId="{FA37D05A-0D39-4158-9BB7-C549283AE862}" srcOrd="1" destOrd="0" presId="urn:microsoft.com/office/officeart/2005/8/layout/hierarchy3"/>
    <dgm:cxn modelId="{84CF4A5A-CF49-1E4A-8D9A-7972AC42CBC4}" type="presParOf" srcId="{F110761C-2595-4B22-A5E1-76BC6B5D2E2E}" destId="{8CC000E9-CDFF-4102-8100-629E63BB609A}" srcOrd="1" destOrd="0" presId="urn:microsoft.com/office/officeart/2005/8/layout/hierarchy3"/>
    <dgm:cxn modelId="{AE41A69F-5A34-F848-8D37-B6360B4082FB}" type="presParOf" srcId="{8CC000E9-CDFF-4102-8100-629E63BB609A}" destId="{EE928492-612A-431D-AA86-FAF7CC7A7CEC}" srcOrd="0" destOrd="0" presId="urn:microsoft.com/office/officeart/2005/8/layout/hierarchy3"/>
    <dgm:cxn modelId="{2A9FE493-FF1E-3F43-A1AA-4AF4D20C9B6B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Impoverishing medical expenses, unproductive cost increases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Cost agenda</a:t>
          </a:r>
          <a:endParaRPr lang="en-US" sz="16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06B1C3-7E3A-D343-B714-83905E7EF7B4}" type="presOf" srcId="{96552775-EBB1-4BE8-9483-0179DF71CFA3}" destId="{0E864D2D-6CBC-47BB-A0CB-B31E6EE3D4E6}" srcOrd="0" destOrd="0" presId="urn:microsoft.com/office/officeart/2005/8/layout/hierarchy3"/>
    <dgm:cxn modelId="{22E465BD-3E25-5C4C-B020-7BED3BB89E23}" type="presOf" srcId="{DC14E97D-694D-4BB9-9A35-28413FA8BC52}" destId="{3DCD9E1B-1070-4A3D-AFC9-982519782B7A}" srcOrd="0" destOrd="0" presId="urn:microsoft.com/office/officeart/2005/8/layout/hierarchy3"/>
    <dgm:cxn modelId="{68B24677-A355-C54B-B37E-6BCA8595D7E4}" type="presOf" srcId="{39A76A9C-DC08-447F-B755-00035C9A8EFD}" destId="{EE928492-612A-431D-AA86-FAF7CC7A7CEC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BC1D88B5-0A5A-8246-A1C1-CCDA65728032}" type="presOf" srcId="{E55233A2-019B-4C10-B819-D1E237FAD5E9}" destId="{FA37D05A-0D39-4158-9BB7-C549283AE862}" srcOrd="1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3D190C7A-E111-DA4C-8424-D984FB993E6D}" type="presOf" srcId="{E55233A2-019B-4C10-B819-D1E237FAD5E9}" destId="{A63B951C-ADEC-48F3-B0BD-D48A55F7E0F8}" srcOrd="0" destOrd="0" presId="urn:microsoft.com/office/officeart/2005/8/layout/hierarchy3"/>
    <dgm:cxn modelId="{CEB3F5C5-1FC8-9941-8EEA-0872A051B7D6}" type="presParOf" srcId="{0E864D2D-6CBC-47BB-A0CB-B31E6EE3D4E6}" destId="{F110761C-2595-4B22-A5E1-76BC6B5D2E2E}" srcOrd="0" destOrd="0" presId="urn:microsoft.com/office/officeart/2005/8/layout/hierarchy3"/>
    <dgm:cxn modelId="{65530FB9-F39C-3C4A-A343-C96D3878F735}" type="presParOf" srcId="{F110761C-2595-4B22-A5E1-76BC6B5D2E2E}" destId="{2EC45457-678F-4414-BEF5-C3ABF7672821}" srcOrd="0" destOrd="0" presId="urn:microsoft.com/office/officeart/2005/8/layout/hierarchy3"/>
    <dgm:cxn modelId="{DDB7541B-30D4-E44A-BAE2-6366F9726761}" type="presParOf" srcId="{2EC45457-678F-4414-BEF5-C3ABF7672821}" destId="{A63B951C-ADEC-48F3-B0BD-D48A55F7E0F8}" srcOrd="0" destOrd="0" presId="urn:microsoft.com/office/officeart/2005/8/layout/hierarchy3"/>
    <dgm:cxn modelId="{9C22F771-1637-4142-BA1C-A69FC2C3E095}" type="presParOf" srcId="{2EC45457-678F-4414-BEF5-C3ABF7672821}" destId="{FA37D05A-0D39-4158-9BB7-C549283AE862}" srcOrd="1" destOrd="0" presId="urn:microsoft.com/office/officeart/2005/8/layout/hierarchy3"/>
    <dgm:cxn modelId="{BB329851-0F69-8341-8A43-148BDE259ADD}" type="presParOf" srcId="{F110761C-2595-4B22-A5E1-76BC6B5D2E2E}" destId="{8CC000E9-CDFF-4102-8100-629E63BB609A}" srcOrd="1" destOrd="0" presId="urn:microsoft.com/office/officeart/2005/8/layout/hierarchy3"/>
    <dgm:cxn modelId="{E030E2D9-2A2A-674B-8D01-D82D7437D8FC}" type="presParOf" srcId="{8CC000E9-CDFF-4102-8100-629E63BB609A}" destId="{EE928492-612A-431D-AA86-FAF7CC7A7CEC}" srcOrd="0" destOrd="0" presId="urn:microsoft.com/office/officeart/2005/8/layout/hierarchy3"/>
    <dgm:cxn modelId="{A07B3CD0-4EF3-FF4F-AE93-2415C4DDF27D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6E34BE5-1A00-4DD3-BE9B-A629AE8EDA3D}" type="presOf" srcId="{E445964F-A977-4091-B69D-E716B5D305E0}" destId="{F64CC571-8C1E-481F-8EB1-ABDD56094A4F}" srcOrd="0" destOrd="0" presId="urn:microsoft.com/office/officeart/2005/8/layout/default"/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9BA7D4E8-2CC4-4025-BD06-CE64AEC5F288}" type="presOf" srcId="{BB335C78-CEBE-4D32-B641-C1EAD2974A38}" destId="{98893A94-5A83-4209-8BCD-9E787EFAA782}" srcOrd="0" destOrd="0" presId="urn:microsoft.com/office/officeart/2005/8/layout/default"/>
    <dgm:cxn modelId="{9B2E21E5-DFF0-4BCA-AC50-27C0ABA60008}" type="presOf" srcId="{5712372B-076D-4931-8C54-1569E1237C79}" destId="{CD2A28B2-7740-4E04-A010-836660C16134}" srcOrd="0" destOrd="0" presId="urn:microsoft.com/office/officeart/2005/8/layout/default"/>
    <dgm:cxn modelId="{59467E39-4C21-4332-91FA-8F56FFADA762}" type="presOf" srcId="{D732FC02-D7F9-4CC5-AC39-3A4F660EE725}" destId="{5682F414-7DA1-4114-BECF-A716AAD9D1E3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FEA7EFA1-51F3-4761-A82B-0F234E613B81}" type="presOf" srcId="{330AE417-7D16-4631-8F47-4475D4413CB8}" destId="{EBA33CE1-7310-4C34-81CE-39B72A9F0351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8995D2-7773-4C68-B791-AD65B2330E8F}" type="presParOf" srcId="{CD2A28B2-7740-4E04-A010-836660C16134}" destId="{5682F414-7DA1-4114-BECF-A716AAD9D1E3}" srcOrd="0" destOrd="0" presId="urn:microsoft.com/office/officeart/2005/8/layout/default"/>
    <dgm:cxn modelId="{DBF9FF90-D3AD-47F7-B228-4007BF39C69F}" type="presParOf" srcId="{CD2A28B2-7740-4E04-A010-836660C16134}" destId="{5BC808D0-75F3-4830-BA84-80149301DF1F}" srcOrd="1" destOrd="0" presId="urn:microsoft.com/office/officeart/2005/8/layout/default"/>
    <dgm:cxn modelId="{0D9FD558-5F77-49F9-9B97-DFA225C10329}" type="presParOf" srcId="{CD2A28B2-7740-4E04-A010-836660C16134}" destId="{98893A94-5A83-4209-8BCD-9E787EFAA782}" srcOrd="2" destOrd="0" presId="urn:microsoft.com/office/officeart/2005/8/layout/default"/>
    <dgm:cxn modelId="{05DCCE75-D0A9-4294-B5E5-86361DB326B2}" type="presParOf" srcId="{CD2A28B2-7740-4E04-A010-836660C16134}" destId="{86E7DC3D-6CB2-4CE5-B8CF-B3B70679810A}" srcOrd="3" destOrd="0" presId="urn:microsoft.com/office/officeart/2005/8/layout/default"/>
    <dgm:cxn modelId="{98EE71F9-E6C7-46A0-919D-C068D9B567E8}" type="presParOf" srcId="{CD2A28B2-7740-4E04-A010-836660C16134}" destId="{F64CC571-8C1E-481F-8EB1-ABDD56094A4F}" srcOrd="4" destOrd="0" presId="urn:microsoft.com/office/officeart/2005/8/layout/default"/>
    <dgm:cxn modelId="{2C81E12D-1FFF-4770-AFA4-FD92E3A7D127}" type="presParOf" srcId="{CD2A28B2-7740-4E04-A010-836660C16134}" destId="{ADF334E5-B414-4725-9CE2-8E4EBD8867B3}" srcOrd="5" destOrd="0" presId="urn:microsoft.com/office/officeart/2005/8/layout/default"/>
    <dgm:cxn modelId="{BA79EB59-8FAC-4EB7-854B-330AEA306D7F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12372B-076D-4931-8C54-1569E1237C7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2FC02-D7F9-4CC5-AC39-3A4F660EE725}">
      <dgm:prSet phldrT="[Text]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The </a:t>
          </a:r>
          <a:r>
            <a:rPr lang="en-GB" b="1" dirty="0" smtClean="0">
              <a:solidFill>
                <a:schemeClr val="tx1"/>
              </a:solidFill>
            </a:rPr>
            <a:t>returns from investing in health</a:t>
          </a:r>
          <a:r>
            <a:rPr lang="en-GB" b="0" dirty="0" smtClean="0">
              <a:solidFill>
                <a:schemeClr val="tx1"/>
              </a:solidFill>
            </a:rPr>
            <a:t> are extremely impressive</a:t>
          </a:r>
          <a:endParaRPr lang="en-US" dirty="0">
            <a:solidFill>
              <a:schemeClr val="tx1"/>
            </a:solidFill>
          </a:endParaRPr>
        </a:p>
      </dgm:t>
    </dgm:pt>
    <dgm:pt modelId="{2AFF9F2D-C419-4078-BF10-F704425B21CA}" type="parTrans" cxnId="{4779CEE7-652C-4D90-93F7-CAEB41D11885}">
      <dgm:prSet/>
      <dgm:spPr/>
      <dgm:t>
        <a:bodyPr/>
        <a:lstStyle/>
        <a:p>
          <a:endParaRPr lang="en-US"/>
        </a:p>
      </dgm:t>
    </dgm:pt>
    <dgm:pt modelId="{A1295819-CA95-4D95-8D4E-EED47778509F}" type="sibTrans" cxnId="{4779CEE7-652C-4D90-93F7-CAEB41D11885}">
      <dgm:prSet/>
      <dgm:spPr/>
      <dgm:t>
        <a:bodyPr/>
        <a:lstStyle/>
        <a:p>
          <a:endParaRPr lang="en-US"/>
        </a:p>
      </dgm:t>
    </dgm:pt>
    <dgm:pt modelId="{BB335C78-CEBE-4D32-B641-C1EAD2974A38}">
      <dgm:prSet phldrT="[Text]"/>
      <dgm:spPr>
        <a:solidFill>
          <a:schemeClr val="bg1"/>
        </a:solidFill>
        <a:ln w="127000">
          <a:solidFill>
            <a:schemeClr val="accent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 </a:t>
          </a:r>
          <a:r>
            <a:rPr lang="en-GB" b="1" dirty="0" smtClean="0">
              <a:solidFill>
                <a:schemeClr val="tx1"/>
              </a:solidFill>
            </a:rPr>
            <a:t>grand convergence</a:t>
          </a:r>
          <a:r>
            <a:rPr lang="en-GB" dirty="0" smtClean="0">
              <a:solidFill>
                <a:schemeClr val="tx1"/>
              </a:solidFill>
            </a:rPr>
            <a:t> in health is achievable within our lifetime</a:t>
          </a:r>
          <a:endParaRPr lang="en-US" dirty="0">
            <a:solidFill>
              <a:schemeClr val="tx1"/>
            </a:solidFill>
          </a:endParaRPr>
        </a:p>
      </dgm:t>
    </dgm:pt>
    <dgm:pt modelId="{D9EDACEA-726E-4EAC-9AF8-F612675CB608}" type="parTrans" cxnId="{17090C84-0653-4E3E-88A1-14BDCD089D6A}">
      <dgm:prSet/>
      <dgm:spPr/>
      <dgm:t>
        <a:bodyPr/>
        <a:lstStyle/>
        <a:p>
          <a:endParaRPr lang="en-US"/>
        </a:p>
      </dgm:t>
    </dgm:pt>
    <dgm:pt modelId="{00498298-F019-4F1A-A445-4306425AC3E6}" type="sibTrans" cxnId="{17090C84-0653-4E3E-88A1-14BDCD089D6A}">
      <dgm:prSet/>
      <dgm:spPr/>
      <dgm:t>
        <a:bodyPr/>
        <a:lstStyle/>
        <a:p>
          <a:endParaRPr lang="en-US"/>
        </a:p>
      </dgm:t>
    </dgm:pt>
    <dgm:pt modelId="{330AE417-7D16-4631-8F47-4475D4413CB8}">
      <dgm:prSet/>
      <dgm:spPr>
        <a:solidFill>
          <a:schemeClr val="bg1"/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Progressive pathways to </a:t>
          </a:r>
          <a:r>
            <a:rPr lang="en-GB" b="1" dirty="0" smtClean="0">
              <a:solidFill>
                <a:schemeClr val="tx1"/>
              </a:solidFill>
            </a:rPr>
            <a:t>universal health coverage </a:t>
          </a:r>
          <a:r>
            <a:rPr lang="en-GB" b="0" dirty="0" smtClean="0">
              <a:solidFill>
                <a:schemeClr val="tx1"/>
              </a:solidFill>
            </a:rPr>
            <a:t>are</a:t>
          </a:r>
          <a:r>
            <a:rPr lang="en-GB" dirty="0" smtClean="0">
              <a:solidFill>
                <a:schemeClr val="tx1"/>
              </a:solidFill>
            </a:rPr>
            <a:t> an efficient way to achieve health and financial protection</a:t>
          </a:r>
        </a:p>
      </dgm:t>
    </dgm:pt>
    <dgm:pt modelId="{4370921B-2C31-4254-9A16-67F6BB357905}" type="sibTrans" cxnId="{AA047107-3402-4DA0-9C32-F2AE1E7E64A0}">
      <dgm:prSet/>
      <dgm:spPr/>
      <dgm:t>
        <a:bodyPr/>
        <a:lstStyle/>
        <a:p>
          <a:endParaRPr lang="en-US"/>
        </a:p>
      </dgm:t>
    </dgm:pt>
    <dgm:pt modelId="{29BA9774-BF74-40DE-8851-386134A7FE8A}" type="parTrans" cxnId="{AA047107-3402-4DA0-9C32-F2AE1E7E64A0}">
      <dgm:prSet/>
      <dgm:spPr/>
      <dgm:t>
        <a:bodyPr/>
        <a:lstStyle/>
        <a:p>
          <a:endParaRPr lang="en-US"/>
        </a:p>
      </dgm:t>
    </dgm:pt>
    <dgm:pt modelId="{E445964F-A977-4091-B69D-E716B5D305E0}">
      <dgm:prSet phldrT="[Text]"/>
      <dgm:spPr>
        <a:solidFill>
          <a:schemeClr val="bg1"/>
        </a:solidFill>
        <a:ln w="38100">
          <a:solidFill>
            <a:schemeClr val="accent3"/>
          </a:solidFill>
        </a:ln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Fiscal policies </a:t>
          </a:r>
          <a:r>
            <a:rPr lang="en-GB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dirty="0">
            <a:solidFill>
              <a:schemeClr val="tx1"/>
            </a:solidFill>
          </a:endParaRPr>
        </a:p>
      </dgm:t>
    </dgm:pt>
    <dgm:pt modelId="{88FDD4DF-BAF5-4F6D-9770-24A1A9C1A347}" type="sibTrans" cxnId="{1C3983FE-7291-4235-867A-43FE1B399963}">
      <dgm:prSet/>
      <dgm:spPr/>
      <dgm:t>
        <a:bodyPr/>
        <a:lstStyle/>
        <a:p>
          <a:endParaRPr lang="en-US"/>
        </a:p>
      </dgm:t>
    </dgm:pt>
    <dgm:pt modelId="{E71BE5C3-880C-40CD-B34C-D1EF368F556D}" type="parTrans" cxnId="{1C3983FE-7291-4235-867A-43FE1B399963}">
      <dgm:prSet/>
      <dgm:spPr/>
      <dgm:t>
        <a:bodyPr/>
        <a:lstStyle/>
        <a:p>
          <a:endParaRPr lang="en-US"/>
        </a:p>
      </dgm:t>
    </dgm:pt>
    <dgm:pt modelId="{CD2A28B2-7740-4E04-A010-836660C16134}" type="pres">
      <dgm:prSet presAssocID="{5712372B-076D-4931-8C54-1569E1237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2F414-7DA1-4114-BECF-A716AAD9D1E3}" type="pres">
      <dgm:prSet presAssocID="{D732FC02-D7F9-4CC5-AC39-3A4F660EE725}" presName="node" presStyleLbl="node1" presStyleIdx="0" presStyleCnt="4" custLinFactX="14752" custLinFactNeighborX="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C808D0-75F3-4830-BA84-80149301DF1F}" type="pres">
      <dgm:prSet presAssocID="{A1295819-CA95-4D95-8D4E-EED47778509F}" presName="sibTrans" presStyleCnt="0"/>
      <dgm:spPr/>
    </dgm:pt>
    <dgm:pt modelId="{98893A94-5A83-4209-8BCD-9E787EFAA782}" type="pres">
      <dgm:prSet presAssocID="{BB335C78-CEBE-4D32-B641-C1EAD2974A38}" presName="node" presStyleLbl="node1" presStyleIdx="1" presStyleCnt="4" custLinFactX="-14712" custLinFactNeighborX="-100000" custLinFactNeighborY="40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6E7DC3D-6CB2-4CE5-B8CF-B3B70679810A}" type="pres">
      <dgm:prSet presAssocID="{00498298-F019-4F1A-A445-4306425AC3E6}" presName="sibTrans" presStyleCnt="0"/>
      <dgm:spPr/>
    </dgm:pt>
    <dgm:pt modelId="{F64CC571-8C1E-481F-8EB1-ABDD56094A4F}" type="pres">
      <dgm:prSet presAssocID="{E445964F-A977-4091-B69D-E716B5D305E0}" presName="node" presStyleLbl="node1" presStyleIdx="2" presStyleCnt="4" custLinFactNeighborX="-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DF334E5-B414-4725-9CE2-8E4EBD8867B3}" type="pres">
      <dgm:prSet presAssocID="{88FDD4DF-BAF5-4F6D-9770-24A1A9C1A347}" presName="sibTrans" presStyleCnt="0"/>
      <dgm:spPr/>
    </dgm:pt>
    <dgm:pt modelId="{EBA33CE1-7310-4C34-81CE-39B72A9F0351}" type="pres">
      <dgm:prSet presAssocID="{330AE417-7D16-4631-8F47-4475D4413CB8}" presName="node" presStyleLbl="node1" presStyleIdx="3" presStyleCnt="4" custLinFactNeighborX="48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7090C84-0653-4E3E-88A1-14BDCD089D6A}" srcId="{5712372B-076D-4931-8C54-1569E1237C79}" destId="{BB335C78-CEBE-4D32-B641-C1EAD2974A38}" srcOrd="1" destOrd="0" parTransId="{D9EDACEA-726E-4EAC-9AF8-F612675CB608}" sibTransId="{00498298-F019-4F1A-A445-4306425AC3E6}"/>
    <dgm:cxn modelId="{FA619620-2861-4690-AC77-E3F3DF3C79B8}" type="presOf" srcId="{330AE417-7D16-4631-8F47-4475D4413CB8}" destId="{EBA33CE1-7310-4C34-81CE-39B72A9F0351}" srcOrd="0" destOrd="0" presId="urn:microsoft.com/office/officeart/2005/8/layout/default"/>
    <dgm:cxn modelId="{AA047107-3402-4DA0-9C32-F2AE1E7E64A0}" srcId="{5712372B-076D-4931-8C54-1569E1237C79}" destId="{330AE417-7D16-4631-8F47-4475D4413CB8}" srcOrd="3" destOrd="0" parTransId="{29BA9774-BF74-40DE-8851-386134A7FE8A}" sibTransId="{4370921B-2C31-4254-9A16-67F6BB357905}"/>
    <dgm:cxn modelId="{BC4143B9-56C1-490C-89AC-81A4698F503F}" type="presOf" srcId="{BB335C78-CEBE-4D32-B641-C1EAD2974A38}" destId="{98893A94-5A83-4209-8BCD-9E787EFAA782}" srcOrd="0" destOrd="0" presId="urn:microsoft.com/office/officeart/2005/8/layout/default"/>
    <dgm:cxn modelId="{2EC76AA0-5C5E-42FE-B1F0-33560FF49129}" type="presOf" srcId="{D732FC02-D7F9-4CC5-AC39-3A4F660EE725}" destId="{5682F414-7DA1-4114-BECF-A716AAD9D1E3}" srcOrd="0" destOrd="0" presId="urn:microsoft.com/office/officeart/2005/8/layout/default"/>
    <dgm:cxn modelId="{1C3983FE-7291-4235-867A-43FE1B399963}" srcId="{5712372B-076D-4931-8C54-1569E1237C79}" destId="{E445964F-A977-4091-B69D-E716B5D305E0}" srcOrd="2" destOrd="0" parTransId="{E71BE5C3-880C-40CD-B34C-D1EF368F556D}" sibTransId="{88FDD4DF-BAF5-4F6D-9770-24A1A9C1A347}"/>
    <dgm:cxn modelId="{4779CEE7-652C-4D90-93F7-CAEB41D11885}" srcId="{5712372B-076D-4931-8C54-1569E1237C79}" destId="{D732FC02-D7F9-4CC5-AC39-3A4F660EE725}" srcOrd="0" destOrd="0" parTransId="{2AFF9F2D-C419-4078-BF10-F704425B21CA}" sibTransId="{A1295819-CA95-4D95-8D4E-EED47778509F}"/>
    <dgm:cxn modelId="{D764522B-927A-4245-92A1-C01F18048700}" type="presOf" srcId="{E445964F-A977-4091-B69D-E716B5D305E0}" destId="{F64CC571-8C1E-481F-8EB1-ABDD56094A4F}" srcOrd="0" destOrd="0" presId="urn:microsoft.com/office/officeart/2005/8/layout/default"/>
    <dgm:cxn modelId="{84000053-A579-45FA-AC03-538821B08585}" type="presOf" srcId="{5712372B-076D-4931-8C54-1569E1237C79}" destId="{CD2A28B2-7740-4E04-A010-836660C16134}" srcOrd="0" destOrd="0" presId="urn:microsoft.com/office/officeart/2005/8/layout/default"/>
    <dgm:cxn modelId="{B389D6A7-E7CE-49C2-907C-AD0BD74ED7A2}" type="presParOf" srcId="{CD2A28B2-7740-4E04-A010-836660C16134}" destId="{5682F414-7DA1-4114-BECF-A716AAD9D1E3}" srcOrd="0" destOrd="0" presId="urn:microsoft.com/office/officeart/2005/8/layout/default"/>
    <dgm:cxn modelId="{7C23BC3D-58D9-46FD-A5C8-275CD07249A3}" type="presParOf" srcId="{CD2A28B2-7740-4E04-A010-836660C16134}" destId="{5BC808D0-75F3-4830-BA84-80149301DF1F}" srcOrd="1" destOrd="0" presId="urn:microsoft.com/office/officeart/2005/8/layout/default"/>
    <dgm:cxn modelId="{4DC1C2A6-A2E4-4DE5-BDED-B4BBEA322182}" type="presParOf" srcId="{CD2A28B2-7740-4E04-A010-836660C16134}" destId="{98893A94-5A83-4209-8BCD-9E787EFAA782}" srcOrd="2" destOrd="0" presId="urn:microsoft.com/office/officeart/2005/8/layout/default"/>
    <dgm:cxn modelId="{CBA89C3C-3CF2-4492-995B-B974C4D6A092}" type="presParOf" srcId="{CD2A28B2-7740-4E04-A010-836660C16134}" destId="{86E7DC3D-6CB2-4CE5-B8CF-B3B70679810A}" srcOrd="3" destOrd="0" presId="urn:microsoft.com/office/officeart/2005/8/layout/default"/>
    <dgm:cxn modelId="{8C0A1068-E649-4325-AE24-F77DD9C6390E}" type="presParOf" srcId="{CD2A28B2-7740-4E04-A010-836660C16134}" destId="{F64CC571-8C1E-481F-8EB1-ABDD56094A4F}" srcOrd="4" destOrd="0" presId="urn:microsoft.com/office/officeart/2005/8/layout/default"/>
    <dgm:cxn modelId="{C65693A7-18E9-446F-807A-DD61A8B61AAE}" type="presParOf" srcId="{CD2A28B2-7740-4E04-A010-836660C16134}" destId="{ADF334E5-B414-4725-9CE2-8E4EBD8867B3}" srcOrd="5" destOrd="0" presId="urn:microsoft.com/office/officeart/2005/8/layout/default"/>
    <dgm:cxn modelId="{B7A0C0D8-0658-468D-983B-D236559CBABD}" type="presParOf" srcId="{CD2A28B2-7740-4E04-A010-836660C16134}" destId="{EBA33CE1-7310-4C34-81CE-39B72A9F035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Under-5 death rate per 1,000 live births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4800" dirty="0" smtClean="0">
              <a:solidFill>
                <a:schemeClr val="bg1"/>
              </a:solidFill>
            </a:rPr>
            <a:t>16</a:t>
          </a:r>
          <a:endParaRPr lang="en-US" sz="48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GB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737FC7-1513-42CC-BAED-E5A59363527A}" type="presOf" srcId="{DC14E97D-694D-4BB9-9A35-28413FA8BC52}" destId="{3DCD9E1B-1070-4A3D-AFC9-982519782B7A}" srcOrd="0" destOrd="0" presId="urn:microsoft.com/office/officeart/2005/8/layout/hierarchy3"/>
    <dgm:cxn modelId="{4C41E72E-9064-4686-8A9F-1EC304490F75}" type="presOf" srcId="{E55233A2-019B-4C10-B819-D1E237FAD5E9}" destId="{FA37D05A-0D39-4158-9BB7-C549283AE862}" srcOrd="1" destOrd="0" presId="urn:microsoft.com/office/officeart/2005/8/layout/hierarchy3"/>
    <dgm:cxn modelId="{F140442D-98DF-4E9D-AB41-E7050DD4AEBB}" type="presOf" srcId="{96552775-EBB1-4BE8-9483-0179DF71CFA3}" destId="{0E864D2D-6CBC-47BB-A0CB-B31E6EE3D4E6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3E8BD897-0FB2-443E-96CA-D459D27D6A73}" type="presOf" srcId="{E55233A2-019B-4C10-B819-D1E237FAD5E9}" destId="{A63B951C-ADEC-48F3-B0BD-D48A55F7E0F8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1AC38361-AF64-4F47-A64D-5719A3FE07A5}" type="presOf" srcId="{39A76A9C-DC08-447F-B755-00035C9A8EFD}" destId="{EE928492-612A-431D-AA86-FAF7CC7A7CEC}" srcOrd="0" destOrd="0" presId="urn:microsoft.com/office/officeart/2005/8/layout/hierarchy3"/>
    <dgm:cxn modelId="{9CF9CDE7-5135-48CD-BADF-845779CBE853}" type="presParOf" srcId="{0E864D2D-6CBC-47BB-A0CB-B31E6EE3D4E6}" destId="{F110761C-2595-4B22-A5E1-76BC6B5D2E2E}" srcOrd="0" destOrd="0" presId="urn:microsoft.com/office/officeart/2005/8/layout/hierarchy3"/>
    <dgm:cxn modelId="{8E93FB3A-2AB4-4E3C-BF61-B5330C69AB88}" type="presParOf" srcId="{F110761C-2595-4B22-A5E1-76BC6B5D2E2E}" destId="{2EC45457-678F-4414-BEF5-C3ABF7672821}" srcOrd="0" destOrd="0" presId="urn:microsoft.com/office/officeart/2005/8/layout/hierarchy3"/>
    <dgm:cxn modelId="{B0173FDA-D8B8-4AB6-9914-F9A6EC180D74}" type="presParOf" srcId="{2EC45457-678F-4414-BEF5-C3ABF7672821}" destId="{A63B951C-ADEC-48F3-B0BD-D48A55F7E0F8}" srcOrd="0" destOrd="0" presId="urn:microsoft.com/office/officeart/2005/8/layout/hierarchy3"/>
    <dgm:cxn modelId="{F5343CBF-272D-460E-A592-5543138ABD05}" type="presParOf" srcId="{2EC45457-678F-4414-BEF5-C3ABF7672821}" destId="{FA37D05A-0D39-4158-9BB7-C549283AE862}" srcOrd="1" destOrd="0" presId="urn:microsoft.com/office/officeart/2005/8/layout/hierarchy3"/>
    <dgm:cxn modelId="{4B6C2A9D-DC1E-44D8-9BD8-67943BB09699}" type="presParOf" srcId="{F110761C-2595-4B22-A5E1-76BC6B5D2E2E}" destId="{8CC000E9-CDFF-4102-8100-629E63BB609A}" srcOrd="1" destOrd="0" presId="urn:microsoft.com/office/officeart/2005/8/layout/hierarchy3"/>
    <dgm:cxn modelId="{AB074598-02C5-4A01-B9BE-24F8E8E5E0F6}" type="presParOf" srcId="{8CC000E9-CDFF-4102-8100-629E63BB609A}" destId="{EE928492-612A-431D-AA86-FAF7CC7A7CEC}" srcOrd="0" destOrd="0" presId="urn:microsoft.com/office/officeart/2005/8/layout/hierarchy3"/>
    <dgm:cxn modelId="{B4889618-8E8A-4FED-84F7-1C9BAE08C4C1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Annual AIDS deaths per 100,000 population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4800" dirty="0" smtClean="0">
              <a:solidFill>
                <a:schemeClr val="bg1"/>
              </a:solidFill>
            </a:rPr>
            <a:t>8</a:t>
          </a:r>
          <a:endParaRPr lang="en-US" sz="48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F55131BF-D26F-4BAA-BA5F-6D5DF38A7278}" type="presOf" srcId="{39A76A9C-DC08-447F-B755-00035C9A8EFD}" destId="{EE928492-612A-431D-AA86-FAF7CC7A7CEC}" srcOrd="0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F2C117F3-2C12-4B8B-9F68-F5F115516387}" type="presOf" srcId="{E55233A2-019B-4C10-B819-D1E237FAD5E9}" destId="{A63B951C-ADEC-48F3-B0BD-D48A55F7E0F8}" srcOrd="0" destOrd="0" presId="urn:microsoft.com/office/officeart/2005/8/layout/hierarchy3"/>
    <dgm:cxn modelId="{3AC3D686-78C6-4F0A-AE99-DA829BE72105}" type="presOf" srcId="{E55233A2-019B-4C10-B819-D1E237FAD5E9}" destId="{FA37D05A-0D39-4158-9BB7-C549283AE862}" srcOrd="1" destOrd="0" presId="urn:microsoft.com/office/officeart/2005/8/layout/hierarchy3"/>
    <dgm:cxn modelId="{8E531AC4-9EBB-4B19-A243-2B0E941BF843}" type="presOf" srcId="{96552775-EBB1-4BE8-9483-0179DF71CFA3}" destId="{0E864D2D-6CBC-47BB-A0CB-B31E6EE3D4E6}" srcOrd="0" destOrd="0" presId="urn:microsoft.com/office/officeart/2005/8/layout/hierarchy3"/>
    <dgm:cxn modelId="{A99A4BC2-FA50-4D55-80E7-DAD4F63A98C7}" type="presOf" srcId="{DC14E97D-694D-4BB9-9A35-28413FA8BC52}" destId="{3DCD9E1B-1070-4A3D-AFC9-982519782B7A}" srcOrd="0" destOrd="0" presId="urn:microsoft.com/office/officeart/2005/8/layout/hierarchy3"/>
    <dgm:cxn modelId="{7F82B9DE-8DAE-4009-AD96-9671C8B99902}" type="presParOf" srcId="{0E864D2D-6CBC-47BB-A0CB-B31E6EE3D4E6}" destId="{F110761C-2595-4B22-A5E1-76BC6B5D2E2E}" srcOrd="0" destOrd="0" presId="urn:microsoft.com/office/officeart/2005/8/layout/hierarchy3"/>
    <dgm:cxn modelId="{83520EBB-5237-40EC-9D2F-BDDECC5CFCC4}" type="presParOf" srcId="{F110761C-2595-4B22-A5E1-76BC6B5D2E2E}" destId="{2EC45457-678F-4414-BEF5-C3ABF7672821}" srcOrd="0" destOrd="0" presId="urn:microsoft.com/office/officeart/2005/8/layout/hierarchy3"/>
    <dgm:cxn modelId="{FAC442D8-805A-45B9-8536-77CF1E66831A}" type="presParOf" srcId="{2EC45457-678F-4414-BEF5-C3ABF7672821}" destId="{A63B951C-ADEC-48F3-B0BD-D48A55F7E0F8}" srcOrd="0" destOrd="0" presId="urn:microsoft.com/office/officeart/2005/8/layout/hierarchy3"/>
    <dgm:cxn modelId="{56A1ACAE-3A04-4D5C-99C3-C1552FF28DE4}" type="presParOf" srcId="{2EC45457-678F-4414-BEF5-C3ABF7672821}" destId="{FA37D05A-0D39-4158-9BB7-C549283AE862}" srcOrd="1" destOrd="0" presId="urn:microsoft.com/office/officeart/2005/8/layout/hierarchy3"/>
    <dgm:cxn modelId="{40E0773A-9DA2-4E8C-AEF1-0EC25C9B169A}" type="presParOf" srcId="{F110761C-2595-4B22-A5E1-76BC6B5D2E2E}" destId="{8CC000E9-CDFF-4102-8100-629E63BB609A}" srcOrd="1" destOrd="0" presId="urn:microsoft.com/office/officeart/2005/8/layout/hierarchy3"/>
    <dgm:cxn modelId="{877542A1-D152-46A8-A3EB-1E417B4383A1}" type="presParOf" srcId="{8CC000E9-CDFF-4102-8100-629E63BB609A}" destId="{EE928492-612A-431D-AA86-FAF7CC7A7CEC}" srcOrd="0" destOrd="0" presId="urn:microsoft.com/office/officeart/2005/8/layout/hierarchy3"/>
    <dgm:cxn modelId="{93D79BE3-529C-4178-8CD1-2ABB384FC5BC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552775-EBB1-4BE8-9483-0179DF71CFA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233A2-019B-4C10-B819-D1E237FAD5E9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Annual TB deaths per 100,000 population</a:t>
          </a:r>
          <a:endParaRPr lang="en-US" sz="1800" dirty="0">
            <a:solidFill>
              <a:schemeClr val="tx1"/>
            </a:solidFill>
          </a:endParaRPr>
        </a:p>
      </dgm:t>
    </dgm:pt>
    <dgm:pt modelId="{D52EC422-E866-403B-96BB-64EAF49AF257}" type="parTrans" cxnId="{5914A49C-D995-4DA4-8552-53BE16C0282B}">
      <dgm:prSet/>
      <dgm:spPr/>
      <dgm:t>
        <a:bodyPr/>
        <a:lstStyle/>
        <a:p>
          <a:endParaRPr lang="en-US" sz="1800"/>
        </a:p>
      </dgm:t>
    </dgm:pt>
    <dgm:pt modelId="{FBDED6C4-9D4C-4AA9-A3FE-D53047F6A8CB}" type="sibTrans" cxnId="{5914A49C-D995-4DA4-8552-53BE16C0282B}">
      <dgm:prSet/>
      <dgm:spPr/>
      <dgm:t>
        <a:bodyPr/>
        <a:lstStyle/>
        <a:p>
          <a:endParaRPr lang="en-US" sz="1800"/>
        </a:p>
      </dgm:t>
    </dgm:pt>
    <dgm:pt modelId="{DC14E97D-694D-4BB9-9A35-28413FA8BC52}">
      <dgm:prSet phldrT="[Text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sz="4800" dirty="0" smtClean="0">
              <a:solidFill>
                <a:schemeClr val="bg1"/>
              </a:solidFill>
            </a:rPr>
            <a:t>4</a:t>
          </a:r>
          <a:endParaRPr lang="en-US" sz="3600" dirty="0">
            <a:solidFill>
              <a:schemeClr val="bg1"/>
            </a:solidFill>
          </a:endParaRPr>
        </a:p>
      </dgm:t>
    </dgm:pt>
    <dgm:pt modelId="{39A76A9C-DC08-447F-B755-00035C9A8EFD}" type="parTrans" cxnId="{6601F188-925F-4208-8E36-0E2D0EAAB4F9}">
      <dgm:prSet/>
      <dgm:spPr>
        <a:ln w="38100">
          <a:solidFill>
            <a:schemeClr val="accent1"/>
          </a:solidFill>
          <a:headEnd type="none" w="med" len="med"/>
          <a:tailEnd type="triangle" w="med" len="med"/>
        </a:ln>
      </dgm:spPr>
      <dgm:t>
        <a:bodyPr/>
        <a:lstStyle/>
        <a:p>
          <a:endParaRPr lang="en-US" sz="1800"/>
        </a:p>
      </dgm:t>
    </dgm:pt>
    <dgm:pt modelId="{107F11A5-9DD2-4648-A245-27946DE1D647}" type="sibTrans" cxnId="{6601F188-925F-4208-8E36-0E2D0EAAB4F9}">
      <dgm:prSet/>
      <dgm:spPr/>
      <dgm:t>
        <a:bodyPr/>
        <a:lstStyle/>
        <a:p>
          <a:endParaRPr lang="en-US" sz="1800"/>
        </a:p>
      </dgm:t>
    </dgm:pt>
    <dgm:pt modelId="{0E864D2D-6CBC-47BB-A0CB-B31E6EE3D4E6}" type="pres">
      <dgm:prSet presAssocID="{96552775-EBB1-4BE8-9483-0179DF71C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110761C-2595-4B22-A5E1-76BC6B5D2E2E}" type="pres">
      <dgm:prSet presAssocID="{E55233A2-019B-4C10-B819-D1E237FAD5E9}" presName="root" presStyleCnt="0"/>
      <dgm:spPr/>
    </dgm:pt>
    <dgm:pt modelId="{2EC45457-678F-4414-BEF5-C3ABF7672821}" type="pres">
      <dgm:prSet presAssocID="{E55233A2-019B-4C10-B819-D1E237FAD5E9}" presName="rootComposite" presStyleCnt="0"/>
      <dgm:spPr/>
    </dgm:pt>
    <dgm:pt modelId="{A63B951C-ADEC-48F3-B0BD-D48A55F7E0F8}" type="pres">
      <dgm:prSet presAssocID="{E55233A2-019B-4C10-B819-D1E237FAD5E9}" presName="rootText" presStyleLbl="node1" presStyleIdx="0" presStyleCnt="1" custScaleY="89070"/>
      <dgm:spPr/>
      <dgm:t>
        <a:bodyPr/>
        <a:lstStyle/>
        <a:p>
          <a:endParaRPr lang="en-US"/>
        </a:p>
      </dgm:t>
    </dgm:pt>
    <dgm:pt modelId="{FA37D05A-0D39-4158-9BB7-C549283AE862}" type="pres">
      <dgm:prSet presAssocID="{E55233A2-019B-4C10-B819-D1E237FAD5E9}" presName="rootConnector" presStyleLbl="node1" presStyleIdx="0" presStyleCnt="1"/>
      <dgm:spPr/>
      <dgm:t>
        <a:bodyPr/>
        <a:lstStyle/>
        <a:p>
          <a:endParaRPr lang="en-GB"/>
        </a:p>
      </dgm:t>
    </dgm:pt>
    <dgm:pt modelId="{8CC000E9-CDFF-4102-8100-629E63BB609A}" type="pres">
      <dgm:prSet presAssocID="{E55233A2-019B-4C10-B819-D1E237FAD5E9}" presName="childShape" presStyleCnt="0"/>
      <dgm:spPr/>
    </dgm:pt>
    <dgm:pt modelId="{EE928492-612A-431D-AA86-FAF7CC7A7CEC}" type="pres">
      <dgm:prSet presAssocID="{39A76A9C-DC08-447F-B755-00035C9A8EFD}" presName="Name13" presStyleLbl="parChTrans1D2" presStyleIdx="0" presStyleCnt="1"/>
      <dgm:spPr/>
      <dgm:t>
        <a:bodyPr/>
        <a:lstStyle/>
        <a:p>
          <a:endParaRPr lang="en-GB"/>
        </a:p>
      </dgm:t>
    </dgm:pt>
    <dgm:pt modelId="{3DCD9E1B-1070-4A3D-AFC9-982519782B7A}" type="pres">
      <dgm:prSet presAssocID="{DC14E97D-694D-4BB9-9A35-28413FA8BC5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C798E7-0AF7-405E-823C-34BEFB40CD2B}" type="presOf" srcId="{39A76A9C-DC08-447F-B755-00035C9A8EFD}" destId="{EE928492-612A-431D-AA86-FAF7CC7A7CEC}" srcOrd="0" destOrd="0" presId="urn:microsoft.com/office/officeart/2005/8/layout/hierarchy3"/>
    <dgm:cxn modelId="{9CE93AC5-1655-4573-B975-FB4CBB8971B5}" type="presOf" srcId="{96552775-EBB1-4BE8-9483-0179DF71CFA3}" destId="{0E864D2D-6CBC-47BB-A0CB-B31E6EE3D4E6}" srcOrd="0" destOrd="0" presId="urn:microsoft.com/office/officeart/2005/8/layout/hierarchy3"/>
    <dgm:cxn modelId="{6601F188-925F-4208-8E36-0E2D0EAAB4F9}" srcId="{E55233A2-019B-4C10-B819-D1E237FAD5E9}" destId="{DC14E97D-694D-4BB9-9A35-28413FA8BC52}" srcOrd="0" destOrd="0" parTransId="{39A76A9C-DC08-447F-B755-00035C9A8EFD}" sibTransId="{107F11A5-9DD2-4648-A245-27946DE1D647}"/>
    <dgm:cxn modelId="{96B5CA73-C0DE-485F-BDDA-0513E1E96644}" type="presOf" srcId="{E55233A2-019B-4C10-B819-D1E237FAD5E9}" destId="{A63B951C-ADEC-48F3-B0BD-D48A55F7E0F8}" srcOrd="0" destOrd="0" presId="urn:microsoft.com/office/officeart/2005/8/layout/hierarchy3"/>
    <dgm:cxn modelId="{9C6AC44A-0FD2-4B9E-B0EC-43E54A1A0BFA}" type="presOf" srcId="{E55233A2-019B-4C10-B819-D1E237FAD5E9}" destId="{FA37D05A-0D39-4158-9BB7-C549283AE862}" srcOrd="1" destOrd="0" presId="urn:microsoft.com/office/officeart/2005/8/layout/hierarchy3"/>
    <dgm:cxn modelId="{5914A49C-D995-4DA4-8552-53BE16C0282B}" srcId="{96552775-EBB1-4BE8-9483-0179DF71CFA3}" destId="{E55233A2-019B-4C10-B819-D1E237FAD5E9}" srcOrd="0" destOrd="0" parTransId="{D52EC422-E866-403B-96BB-64EAF49AF257}" sibTransId="{FBDED6C4-9D4C-4AA9-A3FE-D53047F6A8CB}"/>
    <dgm:cxn modelId="{065BA843-2C88-427A-9AF5-8EDE6FFDD024}" type="presOf" srcId="{DC14E97D-694D-4BB9-9A35-28413FA8BC52}" destId="{3DCD9E1B-1070-4A3D-AFC9-982519782B7A}" srcOrd="0" destOrd="0" presId="urn:microsoft.com/office/officeart/2005/8/layout/hierarchy3"/>
    <dgm:cxn modelId="{16F4395F-ECB4-408D-85AF-FAC95F40492A}" type="presParOf" srcId="{0E864D2D-6CBC-47BB-A0CB-B31E6EE3D4E6}" destId="{F110761C-2595-4B22-A5E1-76BC6B5D2E2E}" srcOrd="0" destOrd="0" presId="urn:microsoft.com/office/officeart/2005/8/layout/hierarchy3"/>
    <dgm:cxn modelId="{B116CF7E-7DCF-4834-B627-BFCCEE36691F}" type="presParOf" srcId="{F110761C-2595-4B22-A5E1-76BC6B5D2E2E}" destId="{2EC45457-678F-4414-BEF5-C3ABF7672821}" srcOrd="0" destOrd="0" presId="urn:microsoft.com/office/officeart/2005/8/layout/hierarchy3"/>
    <dgm:cxn modelId="{8559C17A-FD61-483D-AE3D-CC8F2681CFC8}" type="presParOf" srcId="{2EC45457-678F-4414-BEF5-C3ABF7672821}" destId="{A63B951C-ADEC-48F3-B0BD-D48A55F7E0F8}" srcOrd="0" destOrd="0" presId="urn:microsoft.com/office/officeart/2005/8/layout/hierarchy3"/>
    <dgm:cxn modelId="{33C22AC3-4665-4017-8C45-B4E1F0370FB3}" type="presParOf" srcId="{2EC45457-678F-4414-BEF5-C3ABF7672821}" destId="{FA37D05A-0D39-4158-9BB7-C549283AE862}" srcOrd="1" destOrd="0" presId="urn:microsoft.com/office/officeart/2005/8/layout/hierarchy3"/>
    <dgm:cxn modelId="{BCF83F71-C05B-4074-B0A9-CB58D5394E7D}" type="presParOf" srcId="{F110761C-2595-4B22-A5E1-76BC6B5D2E2E}" destId="{8CC000E9-CDFF-4102-8100-629E63BB609A}" srcOrd="1" destOrd="0" presId="urn:microsoft.com/office/officeart/2005/8/layout/hierarchy3"/>
    <dgm:cxn modelId="{63E7497A-29AF-435E-BA6B-908AB29F2DED}" type="presParOf" srcId="{8CC000E9-CDFF-4102-8100-629E63BB609A}" destId="{EE928492-612A-431D-AA86-FAF7CC7A7CEC}" srcOrd="0" destOrd="0" presId="urn:microsoft.com/office/officeart/2005/8/layout/hierarchy3"/>
    <dgm:cxn modelId="{1F365DD7-F173-4878-A1AF-EDC6DA30C925}" type="presParOf" srcId="{8CC000E9-CDFF-4102-8100-629E63BB609A}" destId="{3DCD9E1B-1070-4A3D-AFC9-982519782B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BD01B-AEAB-4F62-94AE-3CD66788D8F2}">
      <dsp:nvSpPr>
        <dsp:cNvPr id="0" name=""/>
        <dsp:cNvSpPr/>
      </dsp:nvSpPr>
      <dsp:spPr>
        <a:xfrm>
          <a:off x="343434" y="119572"/>
          <a:ext cx="7542731" cy="161830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accent4"/>
              </a:solidFill>
            </a:rPr>
            <a:t>The World Bank’s World Development Report 1993 </a:t>
          </a:r>
          <a:endParaRPr lang="en-US" sz="2000" b="1" kern="1200" dirty="0">
            <a:solidFill>
              <a:schemeClr val="accent4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Evidence-based health expenditures are an investment not only in health, but in economic prosperity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Additional resources should be spent on cost-effective interventions to address high-burden diseases</a:t>
          </a:r>
        </a:p>
      </dsp:txBody>
      <dsp:txXfrm>
        <a:off x="390833" y="166971"/>
        <a:ext cx="7447933" cy="1523508"/>
      </dsp:txXfrm>
    </dsp:sp>
    <dsp:sp modelId="{F66B07A5-73FD-4CEF-8EBB-CF61A92E4297}">
      <dsp:nvSpPr>
        <dsp:cNvPr id="0" name=""/>
        <dsp:cNvSpPr/>
      </dsp:nvSpPr>
      <dsp:spPr>
        <a:xfrm rot="5400000">
          <a:off x="3896084" y="1789330"/>
          <a:ext cx="437431" cy="41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3989089" y="1780132"/>
        <a:ext cx="251421" cy="311721"/>
      </dsp:txXfrm>
    </dsp:sp>
    <dsp:sp modelId="{A2CE2CA4-45C5-4948-84A6-82A86C309B8E}">
      <dsp:nvSpPr>
        <dsp:cNvPr id="0" name=""/>
        <dsp:cNvSpPr/>
      </dsp:nvSpPr>
      <dsp:spPr>
        <a:xfrm>
          <a:off x="343434" y="2276376"/>
          <a:ext cx="7542731" cy="209352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accent4"/>
              </a:solidFill>
            </a:rPr>
            <a:t>The Lancet </a:t>
          </a:r>
          <a:r>
            <a:rPr lang="en-US" sz="2000" b="1" kern="1200" dirty="0" smtClean="0">
              <a:solidFill>
                <a:schemeClr val="accent4"/>
              </a:solidFill>
            </a:rPr>
            <a:t>Commission on Investing in Health</a:t>
          </a:r>
          <a:endParaRPr lang="en-US" sz="2000" b="1" kern="1200" dirty="0">
            <a:solidFill>
              <a:schemeClr val="accent4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Re-examines the case for investing in health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Proposes a health investment framework for low- and middle-income countries</a:t>
          </a:r>
          <a:endParaRPr 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tx1"/>
              </a:solidFill>
            </a:rPr>
            <a:t>Provides a roadmap to achieving gains in global health through a ‘grand convergence’</a:t>
          </a:r>
        </a:p>
      </dsp:txBody>
      <dsp:txXfrm>
        <a:off x="404751" y="2337693"/>
        <a:ext cx="7420097" cy="19708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90A00-E09E-C845-9F29-7E131AF938F2}">
      <dsp:nvSpPr>
        <dsp:cNvPr id="0" name=""/>
        <dsp:cNvSpPr/>
      </dsp:nvSpPr>
      <dsp:spPr>
        <a:xfrm>
          <a:off x="7500" y="340369"/>
          <a:ext cx="2241946" cy="4043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accent4"/>
              </a:solidFill>
            </a:rPr>
            <a:t>Diverse group of middle-income countries showed the way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Previously had high death rates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Low- or lower middle-income in 1991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Achieved high level of health status by 2011 largely because of scale-up of health sector interventions</a:t>
          </a:r>
          <a:endParaRPr lang="en-US" sz="1800" b="0" i="0" kern="1200" dirty="0"/>
        </a:p>
      </dsp:txBody>
      <dsp:txXfrm>
        <a:off x="73164" y="406033"/>
        <a:ext cx="2110618" cy="3912332"/>
      </dsp:txXfrm>
    </dsp:sp>
    <dsp:sp modelId="{6FC8835C-4C75-B546-8F01-6A6D2D8B6440}">
      <dsp:nvSpPr>
        <dsp:cNvPr id="0" name=""/>
        <dsp:cNvSpPr/>
      </dsp:nvSpPr>
      <dsp:spPr>
        <a:xfrm>
          <a:off x="2473642" y="2084198"/>
          <a:ext cx="475292" cy="5560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i="0" kern="1200"/>
        </a:p>
      </dsp:txBody>
      <dsp:txXfrm>
        <a:off x="2473642" y="2195398"/>
        <a:ext cx="332704" cy="333602"/>
      </dsp:txXfrm>
    </dsp:sp>
    <dsp:sp modelId="{2D235E28-6649-E449-9B91-F8F4AD43AD78}">
      <dsp:nvSpPr>
        <dsp:cNvPr id="0" name=""/>
        <dsp:cNvSpPr/>
      </dsp:nvSpPr>
      <dsp:spPr>
        <a:xfrm>
          <a:off x="3146226" y="340369"/>
          <a:ext cx="2241946" cy="4043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rgbClr val="EE3124"/>
              </a:solidFill>
            </a:rPr>
            <a:t>“4C Countries”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Costa Rica, Cuba, Chile, China</a:t>
          </a:r>
          <a:endParaRPr lang="en-US" sz="1800" b="0" i="0" kern="1200" dirty="0"/>
        </a:p>
      </dsp:txBody>
      <dsp:txXfrm>
        <a:off x="3211890" y="406033"/>
        <a:ext cx="2110618" cy="3912332"/>
      </dsp:txXfrm>
    </dsp:sp>
    <dsp:sp modelId="{02460D5E-2B73-4244-ACFB-2759CD33AEEB}">
      <dsp:nvSpPr>
        <dsp:cNvPr id="0" name=""/>
        <dsp:cNvSpPr/>
      </dsp:nvSpPr>
      <dsp:spPr>
        <a:xfrm>
          <a:off x="5612368" y="2084198"/>
          <a:ext cx="475292" cy="5560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612368" y="2195398"/>
        <a:ext cx="332704" cy="333602"/>
      </dsp:txXfrm>
    </dsp:sp>
    <dsp:sp modelId="{E13A8EBE-E86F-2C41-B273-320AD70BC466}">
      <dsp:nvSpPr>
        <dsp:cNvPr id="0" name=""/>
        <dsp:cNvSpPr/>
      </dsp:nvSpPr>
      <dsp:spPr>
        <a:xfrm>
          <a:off x="6284952" y="340369"/>
          <a:ext cx="2241946" cy="4043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rgbClr val="53565A"/>
              </a:solidFill>
            </a:rPr>
            <a:t>We show that nearly </a:t>
          </a:r>
          <a:r>
            <a:rPr lang="en-US" sz="1800" b="1" i="0" kern="1200" dirty="0" smtClean="0">
              <a:solidFill>
                <a:schemeClr val="accent4"/>
              </a:solidFill>
            </a:rPr>
            <a:t>all</a:t>
          </a:r>
          <a:r>
            <a:rPr lang="en-US" sz="1800" b="0" i="0" kern="1200" dirty="0" smtClean="0">
              <a:solidFill>
                <a:srgbClr val="53565A"/>
              </a:solidFill>
            </a:rPr>
            <a:t> </a:t>
          </a:r>
          <a:r>
            <a:rPr lang="en-US" sz="1800" b="1" i="0" kern="1200" dirty="0" smtClean="0">
              <a:solidFill>
                <a:srgbClr val="EE3124"/>
              </a:solidFill>
            </a:rPr>
            <a:t>countries could reach the same health status </a:t>
          </a:r>
          <a:r>
            <a:rPr lang="en-US" sz="1800" b="0" i="0" kern="1200" dirty="0" smtClean="0">
              <a:solidFill>
                <a:schemeClr val="tx1"/>
              </a:solidFill>
            </a:rPr>
            <a:t>by 2035</a:t>
          </a:r>
          <a:endParaRPr lang="en-US" sz="1800" b="0" i="0" kern="1200" dirty="0">
            <a:solidFill>
              <a:schemeClr val="tx1"/>
            </a:solidFill>
          </a:endParaRPr>
        </a:p>
      </dsp:txBody>
      <dsp:txXfrm>
        <a:off x="6350616" y="406033"/>
        <a:ext cx="2110618" cy="39123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Progressive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1270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Progressive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79EE4-1112-45C1-A6CB-FA42E2378C3C}">
      <dsp:nvSpPr>
        <dsp:cNvPr id="0" name=""/>
        <dsp:cNvSpPr/>
      </dsp:nvSpPr>
      <dsp:spPr>
        <a:xfrm>
          <a:off x="1415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income growth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76272" y="517535"/>
        <a:ext cx="1327129" cy="1327129"/>
      </dsp:txXfrm>
    </dsp:sp>
    <dsp:sp modelId="{AE85FFB7-E454-48D7-9BAD-1606B2475238}">
      <dsp:nvSpPr>
        <dsp:cNvPr id="0" name=""/>
        <dsp:cNvSpPr/>
      </dsp:nvSpPr>
      <dsp:spPr>
        <a:xfrm>
          <a:off x="2030659" y="636815"/>
          <a:ext cx="1088569" cy="1088569"/>
        </a:xfrm>
        <a:prstGeom prst="mathPlus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174949" y="1053084"/>
        <a:ext cx="799989" cy="256031"/>
      </dsp:txXfrm>
    </dsp:sp>
    <dsp:sp modelId="{7CF1BF9D-C96A-496E-88C4-29117A0885DB}">
      <dsp:nvSpPr>
        <dsp:cNvPr id="0" name=""/>
        <dsp:cNvSpPr/>
      </dsp:nvSpPr>
      <dsp:spPr>
        <a:xfrm>
          <a:off x="3271628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46485" y="517535"/>
        <a:ext cx="1327129" cy="1327129"/>
      </dsp:txXfrm>
    </dsp:sp>
    <dsp:sp modelId="{911D194D-E439-4024-9027-ED51B7F59E07}">
      <dsp:nvSpPr>
        <dsp:cNvPr id="0" name=""/>
        <dsp:cNvSpPr/>
      </dsp:nvSpPr>
      <dsp:spPr>
        <a:xfrm>
          <a:off x="5300871" y="636815"/>
          <a:ext cx="1088569" cy="1088569"/>
        </a:xfrm>
        <a:prstGeom prst="mathEqual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500" kern="1200" dirty="0"/>
        </a:p>
      </dsp:txBody>
      <dsp:txXfrm>
        <a:off x="5445161" y="861060"/>
        <a:ext cx="799989" cy="640079"/>
      </dsp:txXfrm>
    </dsp:sp>
    <dsp:sp modelId="{4D23D6BA-1AA6-408C-B7E9-023603269259}">
      <dsp:nvSpPr>
        <dsp:cNvPr id="0" name=""/>
        <dsp:cNvSpPr/>
      </dsp:nvSpPr>
      <dsp:spPr>
        <a:xfrm>
          <a:off x="6541840" y="242678"/>
          <a:ext cx="1876843" cy="187684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change in country's </a:t>
          </a:r>
          <a:r>
            <a:rPr lang="en-US" sz="2000" b="1" kern="1200" dirty="0" smtClean="0">
              <a:solidFill>
                <a:schemeClr val="tx1"/>
              </a:solidFill>
            </a:rPr>
            <a:t>full income </a:t>
          </a:r>
          <a:r>
            <a:rPr lang="en-US" sz="2000" kern="1200" dirty="0" smtClean="0">
              <a:solidFill>
                <a:schemeClr val="tx1"/>
              </a:solidFill>
            </a:rPr>
            <a:t>over a time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816697" y="517535"/>
        <a:ext cx="1327129" cy="13271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High rates of avertable infectious, child, and maternal deaths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Unfinished agenda 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Demographic change and shift in GBD towards NCDs and injuries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Emerging agenda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Impoverishing medical expenses, unproductive cost increases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Cost agenda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Progressive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2F414-7DA1-4114-BECF-A716AAD9D1E3}">
      <dsp:nvSpPr>
        <dsp:cNvPr id="0" name=""/>
        <dsp:cNvSpPr/>
      </dsp:nvSpPr>
      <dsp:spPr>
        <a:xfrm>
          <a:off x="4000495" y="76208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The </a:t>
          </a:r>
          <a:r>
            <a:rPr lang="en-GB" sz="2100" b="1" kern="1200" dirty="0" smtClean="0">
              <a:solidFill>
                <a:schemeClr val="tx1"/>
              </a:solidFill>
            </a:rPr>
            <a:t>returns from investing in health</a:t>
          </a:r>
          <a:r>
            <a:rPr lang="en-GB" sz="2100" b="0" kern="1200" dirty="0" smtClean="0">
              <a:solidFill>
                <a:schemeClr val="tx1"/>
              </a:solidFill>
            </a:rPr>
            <a:t> are extremely impressive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4092039" y="167752"/>
        <a:ext cx="2942377" cy="1692191"/>
      </dsp:txXfrm>
    </dsp:sp>
    <dsp:sp modelId="{98893A94-5A83-4209-8BCD-9E787EFAA782}">
      <dsp:nvSpPr>
        <dsp:cNvPr id="0" name=""/>
        <dsp:cNvSpPr/>
      </dsp:nvSpPr>
      <dsp:spPr>
        <a:xfrm>
          <a:off x="266689" y="76208"/>
          <a:ext cx="3125465" cy="1875279"/>
        </a:xfrm>
        <a:prstGeom prst="roundRect">
          <a:avLst/>
        </a:prstGeom>
        <a:solidFill>
          <a:schemeClr val="bg1"/>
        </a:solidFill>
        <a:ln w="1270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A </a:t>
          </a:r>
          <a:r>
            <a:rPr lang="en-GB" sz="2100" b="1" kern="1200" dirty="0" smtClean="0">
              <a:solidFill>
                <a:schemeClr val="tx1"/>
              </a:solidFill>
            </a:rPr>
            <a:t>grand convergence</a:t>
          </a:r>
          <a:r>
            <a:rPr lang="en-GB" sz="2100" kern="1200" dirty="0" smtClean="0">
              <a:solidFill>
                <a:schemeClr val="tx1"/>
              </a:solidFill>
            </a:rPr>
            <a:t> in health is achievable within our lifetime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8233" y="167752"/>
        <a:ext cx="2942377" cy="1692191"/>
      </dsp:txXfrm>
    </dsp:sp>
    <dsp:sp modelId="{F64CC571-8C1E-481F-8EB1-ABDD56094A4F}">
      <dsp:nvSpPr>
        <dsp:cNvPr id="0" name=""/>
        <dsp:cNvSpPr/>
      </dsp:nvSpPr>
      <dsp:spPr>
        <a:xfrm>
          <a:off x="263689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Fiscal policies </a:t>
          </a:r>
          <a:r>
            <a:rPr lang="en-GB" sz="2100" kern="1200" dirty="0" smtClean="0">
              <a:solidFill>
                <a:schemeClr val="tx1"/>
              </a:solidFill>
            </a:rPr>
            <a:t>are a powerful, underused lever for curbing non-communicable diseases and injuries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55233" y="2279817"/>
        <a:ext cx="2942377" cy="1692191"/>
      </dsp:txXfrm>
    </dsp:sp>
    <dsp:sp modelId="{EBA33CE1-7310-4C34-81CE-39B72A9F0351}">
      <dsp:nvSpPr>
        <dsp:cNvPr id="0" name=""/>
        <dsp:cNvSpPr/>
      </dsp:nvSpPr>
      <dsp:spPr>
        <a:xfrm>
          <a:off x="4002245" y="2188273"/>
          <a:ext cx="3125465" cy="1875279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Progressive pathways to </a:t>
          </a:r>
          <a:r>
            <a:rPr lang="en-GB" sz="2100" b="1" kern="1200" dirty="0" smtClean="0">
              <a:solidFill>
                <a:schemeClr val="tx1"/>
              </a:solidFill>
            </a:rPr>
            <a:t>universal health coverage </a:t>
          </a:r>
          <a:r>
            <a:rPr lang="en-GB" sz="2100" b="0" kern="1200" dirty="0" smtClean="0">
              <a:solidFill>
                <a:schemeClr val="tx1"/>
              </a:solidFill>
            </a:rPr>
            <a:t>are</a:t>
          </a:r>
          <a:r>
            <a:rPr lang="en-GB" sz="2100" kern="1200" dirty="0" smtClean="0">
              <a:solidFill>
                <a:schemeClr val="tx1"/>
              </a:solidFill>
            </a:rPr>
            <a:t> an efficient way to achieve health and financial protection</a:t>
          </a:r>
        </a:p>
      </dsp:txBody>
      <dsp:txXfrm>
        <a:off x="4093789" y="2279817"/>
        <a:ext cx="2942377" cy="16921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Under-5 death rate per 1,000 live births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1"/>
              </a:solidFill>
            </a:rPr>
            <a:t>16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Annual AIDS deaths per 100,000 population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1"/>
              </a:solidFill>
            </a:rPr>
            <a:t>8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951C-ADEC-48F3-B0BD-D48A55F7E0F8}">
      <dsp:nvSpPr>
        <dsp:cNvPr id="0" name=""/>
        <dsp:cNvSpPr/>
      </dsp:nvSpPr>
      <dsp:spPr>
        <a:xfrm>
          <a:off x="358378" y="1635"/>
          <a:ext cx="2559843" cy="114002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Annual TB deaths per 100,000 population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1768" y="35025"/>
        <a:ext cx="2493063" cy="1073246"/>
      </dsp:txXfrm>
    </dsp:sp>
    <dsp:sp modelId="{EE928492-612A-431D-AA86-FAF7CC7A7CEC}">
      <dsp:nvSpPr>
        <dsp:cNvPr id="0" name=""/>
        <dsp:cNvSpPr/>
      </dsp:nvSpPr>
      <dsp:spPr>
        <a:xfrm>
          <a:off x="614362" y="1141662"/>
          <a:ext cx="255984" cy="959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941"/>
              </a:lnTo>
              <a:lnTo>
                <a:pt x="255984" y="959941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E1B-1070-4A3D-AFC9-982519782B7A}">
      <dsp:nvSpPr>
        <dsp:cNvPr id="0" name=""/>
        <dsp:cNvSpPr/>
      </dsp:nvSpPr>
      <dsp:spPr>
        <a:xfrm>
          <a:off x="870346" y="1461642"/>
          <a:ext cx="2047875" cy="1279921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bg1"/>
              </a:solidFill>
            </a:rPr>
            <a:t>4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07834" y="1499130"/>
        <a:ext cx="1972899" cy="1204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EA6A-8EB7-EC4B-8FF4-92CEC8D9C031}" type="datetimeFigureOut">
              <a:rPr lang="en-US" smtClean="0"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1E7C-ED99-BC40-8B61-8E205612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4/2/14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0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28886"/>
            <a:ext cx="7772400" cy="31402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11C2DD-F5E9-4943-965A-9C9CF775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8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3" Type="http://schemas.openxmlformats.org/officeDocument/2006/relationships/diagramData" Target="../diagrams/data9.xml"/><Relationship Id="rId14" Type="http://schemas.openxmlformats.org/officeDocument/2006/relationships/diagramLayout" Target="../diagrams/layout9.xml"/><Relationship Id="rId15" Type="http://schemas.openxmlformats.org/officeDocument/2006/relationships/diagramQuickStyle" Target="../diagrams/quickStyle9.xml"/><Relationship Id="rId16" Type="http://schemas.openxmlformats.org/officeDocument/2006/relationships/diagramColors" Target="../diagrams/colors9.xml"/><Relationship Id="rId1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diagramData" Target="../diagrams/data4.xml"/><Relationship Id="rId14" Type="http://schemas.openxmlformats.org/officeDocument/2006/relationships/diagramLayout" Target="../diagrams/layout4.xml"/><Relationship Id="rId15" Type="http://schemas.openxmlformats.org/officeDocument/2006/relationships/diagramQuickStyle" Target="../diagrams/quickStyle4.xml"/><Relationship Id="rId16" Type="http://schemas.openxmlformats.org/officeDocument/2006/relationships/diagramColors" Target="../diagrams/colors4.xml"/><Relationship Id="rId1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4" Type="http://schemas.openxmlformats.org/officeDocument/2006/relationships/diagramQuickStyle" Target="../diagrams/quickStyle24.xml"/><Relationship Id="rId5" Type="http://schemas.openxmlformats.org/officeDocument/2006/relationships/diagramColors" Target="../diagrams/colors24.xml"/><Relationship Id="rId6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4" Type="http://schemas.openxmlformats.org/officeDocument/2006/relationships/diagramQuickStyle" Target="../diagrams/quickStyle25.xml"/><Relationship Id="rId5" Type="http://schemas.openxmlformats.org/officeDocument/2006/relationships/diagramColors" Target="../diagrams/colors25.xml"/><Relationship Id="rId6" Type="http://schemas.microsoft.com/office/2007/relationships/diagramDrawing" Target="../diagrams/drawing2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4" Type="http://schemas.openxmlformats.org/officeDocument/2006/relationships/diagramQuickStyle" Target="../diagrams/quickStyle26.xml"/><Relationship Id="rId5" Type="http://schemas.openxmlformats.org/officeDocument/2006/relationships/diagramColors" Target="../diagrams/colors26.xml"/><Relationship Id="rId6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4" Type="http://schemas.openxmlformats.org/officeDocument/2006/relationships/diagramQuickStyle" Target="../diagrams/quickStyle27.xml"/><Relationship Id="rId5" Type="http://schemas.openxmlformats.org/officeDocument/2006/relationships/diagramColors" Target="../diagrams/colors27.xml"/><Relationship Id="rId6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4" Type="http://schemas.openxmlformats.org/officeDocument/2006/relationships/diagramQuickStyle" Target="../diagrams/quickStyle28.xml"/><Relationship Id="rId5" Type="http://schemas.openxmlformats.org/officeDocument/2006/relationships/diagramColors" Target="../diagrams/colors28.xml"/><Relationship Id="rId6" Type="http://schemas.microsoft.com/office/2007/relationships/diagramDrawing" Target="../diagrams/drawing2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4" Type="http://schemas.openxmlformats.org/officeDocument/2006/relationships/diagramQuickStyle" Target="../diagrams/quickStyle29.xml"/><Relationship Id="rId5" Type="http://schemas.openxmlformats.org/officeDocument/2006/relationships/diagramColors" Target="../diagrams/colors29.xml"/><Relationship Id="rId6" Type="http://schemas.microsoft.com/office/2007/relationships/diagramDrawing" Target="../diagrams/drawing2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9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2035 Grand Convergence Targets are Achievable: “16-8-4”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7534451"/>
              </p:ext>
            </p:extLst>
          </p:nvPr>
        </p:nvGraphicFramePr>
        <p:xfrm>
          <a:off x="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33217601"/>
              </p:ext>
            </p:extLst>
          </p:nvPr>
        </p:nvGraphicFramePr>
        <p:xfrm>
          <a:off x="28956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39275134"/>
              </p:ext>
            </p:extLst>
          </p:nvPr>
        </p:nvGraphicFramePr>
        <p:xfrm>
          <a:off x="57912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286000" y="4800600"/>
            <a:ext cx="914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5269468"/>
            <a:ext cx="3200400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line with US/UK in 1980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1437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Death Rates Today in Poorest Countries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909114"/>
              </p:ext>
            </p:extLst>
          </p:nvPr>
        </p:nvGraphicFramePr>
        <p:xfrm>
          <a:off x="990599" y="1752600"/>
          <a:ext cx="7162801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33601"/>
                <a:gridCol w="1676400"/>
                <a:gridCol w="1676400"/>
                <a:gridCol w="1676400"/>
              </a:tblGrid>
              <a:tr h="685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Low-Income Countries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Lower</a:t>
                      </a:r>
                      <a:r>
                        <a:rPr lang="en-US" sz="1400" baseline="0" dirty="0" smtClean="0"/>
                        <a:t> Middle-Income Countries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2035 Target</a:t>
                      </a:r>
                      <a:endParaRPr lang="en-US" sz="1400" b="1" dirty="0" smtClean="0"/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Under-5</a:t>
                      </a:r>
                      <a:r>
                        <a:rPr lang="en-US" sz="1400" baseline="0" dirty="0" smtClean="0"/>
                        <a:t> death rate per 1,000 live births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/>
                          </a:solidFill>
                        </a:rPr>
                        <a:t>16</a:t>
                      </a:r>
                      <a:endParaRPr lang="en-US" sz="18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Annual AIDS death rate per</a:t>
                      </a:r>
                      <a:r>
                        <a:rPr lang="en-US" sz="1400" baseline="0" dirty="0" smtClean="0"/>
                        <a:t> 100,000 population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/>
                          </a:solidFill>
                        </a:rPr>
                        <a:t>8</a:t>
                      </a:r>
                      <a:endParaRPr lang="en-US" sz="18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Annual TB death rate per</a:t>
                      </a:r>
                      <a:r>
                        <a:rPr lang="en-US" sz="1400" baseline="0" dirty="0" smtClean="0"/>
                        <a:t>100,000 population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4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99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Convergence: Which Countries?</a:t>
            </a:r>
            <a:endParaRPr lang="en-US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0974009"/>
              </p:ext>
            </p:extLst>
          </p:nvPr>
        </p:nvGraphicFramePr>
        <p:xfrm>
          <a:off x="381000" y="12192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29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Convergence Targets are Close to Death Rates Today in 4C Countries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48877"/>
              </p:ext>
            </p:extLst>
          </p:nvPr>
        </p:nvGraphicFramePr>
        <p:xfrm>
          <a:off x="1066800" y="1371600"/>
          <a:ext cx="7086600" cy="35509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9296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Indicator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Low-Income Countries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Lower Middle-Income</a:t>
                      </a:r>
                      <a:r>
                        <a:rPr lang="en-US" sz="1500" baseline="0" dirty="0" smtClean="0"/>
                        <a:t> Countries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4C Countries (Range)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2035</a:t>
                      </a:r>
                      <a:r>
                        <a:rPr lang="en-US" sz="1500" baseline="0" dirty="0" smtClean="0"/>
                        <a:t> Convergence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Targets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Under-5 death rate</a:t>
                      </a:r>
                      <a:r>
                        <a:rPr lang="en-US" sz="1400" baseline="0" dirty="0" smtClean="0"/>
                        <a:t> per 1,000 live births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r>
                        <a:rPr lang="en-US" sz="1600" b="1" baseline="0" dirty="0" smtClean="0"/>
                        <a:t> - </a:t>
                      </a:r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Annual</a:t>
                      </a:r>
                      <a:r>
                        <a:rPr lang="en-US" sz="1400" baseline="0" dirty="0" smtClean="0"/>
                        <a:t> AIDS deaths per 100,000 population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1.4 </a:t>
                      </a:r>
                      <a:r>
                        <a:rPr lang="en-US" sz="1600" b="1" baseline="0" dirty="0" smtClean="0"/>
                        <a:t>- </a:t>
                      </a:r>
                      <a:r>
                        <a:rPr lang="en-US" sz="1600" b="1" dirty="0" smtClean="0"/>
                        <a:t>8.7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Annual TB deaths</a:t>
                      </a:r>
                      <a:r>
                        <a:rPr lang="en-US" sz="1400" baseline="0" dirty="0" smtClean="0"/>
                        <a:t> per 100,000 population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 </a:t>
                      </a:r>
                      <a:r>
                        <a:rPr lang="en-US" sz="1600" b="1" baseline="0" dirty="0" smtClean="0"/>
                        <a:t>- </a:t>
                      </a:r>
                      <a:r>
                        <a:rPr lang="en-US" sz="1600" b="1" dirty="0" smtClean="0"/>
                        <a:t>3.5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25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Convergence Investment Case</a:t>
            </a:r>
            <a:r>
              <a:rPr lang="en-US" baseline="30000" dirty="0" smtClean="0"/>
              <a:t>1</a:t>
            </a:r>
            <a:br>
              <a:rPr lang="en-US" baseline="30000" dirty="0" smtClean="0"/>
            </a:br>
            <a:r>
              <a:rPr lang="en-US" sz="2700" dirty="0"/>
              <a:t>Compares scale-up versus constant coverage</a:t>
            </a:r>
            <a:endParaRPr lang="en-US" sz="2700" baseline="30000" dirty="0" smtClean="0"/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3581400" y="2133600"/>
            <a:ext cx="19812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UN One Health </a:t>
            </a:r>
            <a:r>
              <a:rPr lang="en-US" sz="2400" b="1" dirty="0">
                <a:latin typeface="Calibri" pitchFamily="34" charset="0"/>
              </a:rPr>
              <a:t>tool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5603" name="TextBox 17"/>
          <p:cNvSpPr txBox="1">
            <a:spLocks noChangeArrowheads="1"/>
          </p:cNvSpPr>
          <p:nvPr/>
        </p:nvSpPr>
        <p:spPr bwMode="auto">
          <a:xfrm>
            <a:off x="762000" y="1828800"/>
            <a:ext cx="1600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HIV</a:t>
            </a:r>
          </a:p>
        </p:txBody>
      </p:sp>
      <p:sp>
        <p:nvSpPr>
          <p:cNvPr id="25604" name="TextBox 18"/>
          <p:cNvSpPr txBox="1">
            <a:spLocks noChangeArrowheads="1"/>
          </p:cNvSpPr>
          <p:nvPr/>
        </p:nvSpPr>
        <p:spPr bwMode="auto">
          <a:xfrm>
            <a:off x="762000" y="2528888"/>
            <a:ext cx="1600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Malaria</a:t>
            </a:r>
          </a:p>
        </p:txBody>
      </p:sp>
      <p:sp>
        <p:nvSpPr>
          <p:cNvPr id="25605" name="TextBox 19"/>
          <p:cNvSpPr txBox="1">
            <a:spLocks noChangeArrowheads="1"/>
          </p:cNvSpPr>
          <p:nvPr/>
        </p:nvSpPr>
        <p:spPr bwMode="auto">
          <a:xfrm>
            <a:off x="762000" y="3228976"/>
            <a:ext cx="16002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RMNCH</a:t>
            </a:r>
          </a:p>
        </p:txBody>
      </p:sp>
      <p:cxnSp>
        <p:nvCxnSpPr>
          <p:cNvPr id="23" name="Straight Arrow Connector 22"/>
          <p:cNvCxnSpPr>
            <a:stCxn id="25603" idx="3"/>
            <a:endCxn id="25602" idx="1"/>
          </p:cNvCxnSpPr>
          <p:nvPr/>
        </p:nvCxnSpPr>
        <p:spPr>
          <a:xfrm>
            <a:off x="2362200" y="2019300"/>
            <a:ext cx="1219200" cy="12954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5604" idx="3"/>
            <a:endCxn id="25602" idx="1"/>
          </p:cNvCxnSpPr>
          <p:nvPr/>
        </p:nvCxnSpPr>
        <p:spPr>
          <a:xfrm>
            <a:off x="2362200" y="2719388"/>
            <a:ext cx="1219200" cy="595312"/>
          </a:xfrm>
          <a:prstGeom prst="straightConnector1">
            <a:avLst/>
          </a:prstGeom>
          <a:ln>
            <a:solidFill>
              <a:srgbClr val="00AEEF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605" idx="3"/>
            <a:endCxn id="25602" idx="1"/>
          </p:cNvCxnSpPr>
          <p:nvPr/>
        </p:nvCxnSpPr>
        <p:spPr>
          <a:xfrm flipV="1">
            <a:off x="2362200" y="3314700"/>
            <a:ext cx="1219200" cy="9842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 rot="5400000">
            <a:off x="1219200" y="3352800"/>
            <a:ext cx="609600" cy="1524000"/>
          </a:xfrm>
          <a:prstGeom prst="rightBrace">
            <a:avLst>
              <a:gd name="adj1" fmla="val 16666"/>
              <a:gd name="adj2" fmla="val 50000"/>
            </a:avLst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12" name="TextBox 8"/>
          <p:cNvSpPr txBox="1">
            <a:spLocks noChangeArrowheads="1"/>
          </p:cNvSpPr>
          <p:nvPr/>
        </p:nvSpPr>
        <p:spPr bwMode="auto">
          <a:xfrm>
            <a:off x="381000" y="4724400"/>
            <a:ext cx="2438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Burden, interventions, coverage, efficacy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715000" y="2877344"/>
            <a:ext cx="914400" cy="7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14" name="TextBox 10"/>
          <p:cNvSpPr txBox="1">
            <a:spLocks noChangeArrowheads="1"/>
          </p:cNvSpPr>
          <p:nvPr/>
        </p:nvSpPr>
        <p:spPr bwMode="auto">
          <a:xfrm>
            <a:off x="6705600" y="2437537"/>
            <a:ext cx="228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charset="2"/>
              <a:buChar char="ü"/>
            </a:pPr>
            <a:r>
              <a:rPr lang="en-US" dirty="0">
                <a:latin typeface="Calibri" pitchFamily="34" charset="0"/>
              </a:rPr>
              <a:t>Burden reduction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ü"/>
            </a:pPr>
            <a:endParaRPr lang="en-US" dirty="0">
              <a:latin typeface="Calibri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ü"/>
            </a:pPr>
            <a:r>
              <a:rPr lang="en-US" dirty="0">
                <a:latin typeface="Calibri" pitchFamily="34" charset="0"/>
              </a:rPr>
              <a:t>Intervention costs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ü"/>
            </a:pPr>
            <a:endParaRPr lang="en-US" dirty="0">
              <a:latin typeface="Calibri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ü"/>
            </a:pPr>
            <a:r>
              <a:rPr lang="en-US" dirty="0" smtClean="0">
                <a:latin typeface="Calibri" pitchFamily="34" charset="0"/>
              </a:rPr>
              <a:t>“Service delivery” costs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5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895600" y="2514600"/>
            <a:ext cx="1981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latin typeface="Calibri" pitchFamily="34" charset="0"/>
              </a:rPr>
              <a:t>One Health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3048000" y="2667000"/>
            <a:ext cx="1981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>
                <a:latin typeface="Calibri" pitchFamily="34" charset="0"/>
              </a:rPr>
              <a:t>One Health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3200400" y="2819400"/>
            <a:ext cx="1981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>
                <a:latin typeface="Calibri" pitchFamily="34" charset="0"/>
              </a:rPr>
              <a:t>One Health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3352800" y="2971800"/>
            <a:ext cx="1981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>
                <a:latin typeface="Calibri" pitchFamily="34" charset="0"/>
              </a:rPr>
              <a:t>One Health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3505200" y="3124200"/>
            <a:ext cx="1981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>
                <a:latin typeface="Calibri" pitchFamily="34" charset="0"/>
              </a:rPr>
              <a:t>One Health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8679" name="TextBox 13"/>
          <p:cNvSpPr txBox="1">
            <a:spLocks noChangeArrowheads="1"/>
          </p:cNvSpPr>
          <p:nvPr/>
        </p:nvSpPr>
        <p:spPr bwMode="auto">
          <a:xfrm>
            <a:off x="3657600" y="3276600"/>
            <a:ext cx="1981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>
                <a:latin typeface="Calibri" pitchFamily="34" charset="0"/>
              </a:rPr>
              <a:t>One Health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3810000" y="3429000"/>
            <a:ext cx="1981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latin typeface="Calibri" pitchFamily="34" charset="0"/>
              </a:rPr>
              <a:t>One Health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3962400" y="3581400"/>
            <a:ext cx="19812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One </a:t>
            </a:r>
            <a:r>
              <a:rPr lang="en-US" dirty="0">
                <a:latin typeface="Calibri" pitchFamily="34" charset="0"/>
              </a:rPr>
              <a:t>Health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4114800" y="3733800"/>
            <a:ext cx="19812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UN One Health</a:t>
            </a:r>
          </a:p>
          <a:p>
            <a:pPr algn="ctr"/>
            <a:r>
              <a:rPr lang="en-US" sz="2000" b="1" dirty="0" smtClean="0">
                <a:latin typeface="Calibri" pitchFamily="34" charset="0"/>
              </a:rPr>
              <a:t>Tool</a:t>
            </a:r>
            <a:endParaRPr lang="en-US" sz="2000" b="1" dirty="0">
              <a:latin typeface="Calibri" pitchFamily="34" charset="0"/>
            </a:endParaRPr>
          </a:p>
          <a:p>
            <a:pPr algn="ctr"/>
            <a:endParaRPr lang="en-US" sz="2000" dirty="0">
              <a:latin typeface="Calibri" pitchFamily="34" charset="0"/>
            </a:endParaRPr>
          </a:p>
          <a:p>
            <a:pPr algn="ctr"/>
            <a:r>
              <a:rPr lang="en-US" sz="2000" dirty="0">
                <a:latin typeface="Calibri" pitchFamily="34" charset="0"/>
              </a:rPr>
              <a:t>Country-level cost and impact model to 2035</a:t>
            </a:r>
          </a:p>
        </p:txBody>
      </p:sp>
      <p:sp>
        <p:nvSpPr>
          <p:cNvPr id="28683" name="TextBox 17"/>
          <p:cNvSpPr txBox="1">
            <a:spLocks noChangeArrowheads="1"/>
          </p:cNvSpPr>
          <p:nvPr/>
        </p:nvSpPr>
        <p:spPr bwMode="auto">
          <a:xfrm>
            <a:off x="762000" y="2286000"/>
            <a:ext cx="1600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HIV</a:t>
            </a:r>
          </a:p>
        </p:txBody>
      </p:sp>
      <p:sp>
        <p:nvSpPr>
          <p:cNvPr id="28684" name="TextBox 18"/>
          <p:cNvSpPr txBox="1">
            <a:spLocks noChangeArrowheads="1"/>
          </p:cNvSpPr>
          <p:nvPr/>
        </p:nvSpPr>
        <p:spPr bwMode="auto">
          <a:xfrm>
            <a:off x="762000" y="2986088"/>
            <a:ext cx="1600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Malaria</a:t>
            </a:r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762000" y="3686175"/>
            <a:ext cx="16002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RMNCH</a:t>
            </a:r>
          </a:p>
        </p:txBody>
      </p:sp>
      <p:cxnSp>
        <p:nvCxnSpPr>
          <p:cNvPr id="22" name="Straight Arrow Connector 21"/>
          <p:cNvCxnSpPr>
            <a:stCxn id="28683" idx="3"/>
            <a:endCxn id="28674" idx="1"/>
          </p:cNvCxnSpPr>
          <p:nvPr/>
        </p:nvCxnSpPr>
        <p:spPr>
          <a:xfrm>
            <a:off x="2362200" y="2476500"/>
            <a:ext cx="533400" cy="9906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8684" idx="3"/>
            <a:endCxn id="28674" idx="1"/>
          </p:cNvCxnSpPr>
          <p:nvPr/>
        </p:nvCxnSpPr>
        <p:spPr>
          <a:xfrm>
            <a:off x="2362200" y="3176588"/>
            <a:ext cx="533400" cy="29051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8674" idx="1"/>
          </p:cNvCxnSpPr>
          <p:nvPr/>
        </p:nvCxnSpPr>
        <p:spPr>
          <a:xfrm flipV="1">
            <a:off x="2362200" y="3467100"/>
            <a:ext cx="533400" cy="40322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86600" y="3048000"/>
            <a:ext cx="16764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ü"/>
              <a:defRPr/>
            </a:pPr>
            <a:r>
              <a:rPr lang="en-US" dirty="0" smtClean="0"/>
              <a:t> </a:t>
            </a:r>
            <a:r>
              <a:rPr lang="en-US" smtClean="0"/>
              <a:t>TB </a:t>
            </a:r>
            <a:endParaRPr lang="en-US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ü"/>
              <a:defRPr/>
            </a:pPr>
            <a:r>
              <a:rPr lang="en-US" dirty="0" smtClean="0"/>
              <a:t>NTDs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ü"/>
              <a:defRPr/>
            </a:pPr>
            <a:r>
              <a:rPr lang="en-US" dirty="0" smtClean="0"/>
              <a:t>HSS (HLTF)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charset="2"/>
              <a:buChar char="ü"/>
              <a:defRPr/>
            </a:pPr>
            <a:r>
              <a:rPr lang="en-US" dirty="0"/>
              <a:t> </a:t>
            </a:r>
            <a:r>
              <a:rPr lang="en-US" dirty="0" smtClean="0"/>
              <a:t>New tools (extra 2%/year decline)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Modeling Convergence Investment Case</a:t>
            </a:r>
            <a:r>
              <a:rPr lang="en-US" baseline="30000" dirty="0" smtClean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182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LICs and Lower MICs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673" y="2895600"/>
            <a:ext cx="644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 smtClean="0">
                <a:solidFill>
                  <a:schemeClr val="accent1"/>
                </a:solidFill>
              </a:rPr>
              <a:t>+</a:t>
            </a:r>
            <a:endParaRPr lang="en-GB" sz="72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://caare101.org/wp-content/uploads/2013/06/World-Health-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2519363" cy="7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3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Impact and Cost of Convergence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889032"/>
              </p:ext>
            </p:extLst>
          </p:nvPr>
        </p:nvGraphicFramePr>
        <p:xfrm>
          <a:off x="762000" y="1371600"/>
          <a:ext cx="7772399" cy="40051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87636"/>
                <a:gridCol w="3984763"/>
              </a:tblGrid>
              <a:tr h="63882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Lower middle-income countries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3820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Annual deaths averted from 2035 onwards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r>
                        <a:rPr lang="en-US" baseline="0" dirty="0" smtClean="0"/>
                        <a:t>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 million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1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Approximate incremental cost per year, 2016-2035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 billion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$45 billion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5676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 of costs devoted to structural</a:t>
                      </a:r>
                      <a:r>
                        <a:rPr lang="en-US" b="1" baseline="0" dirty="0" smtClean="0"/>
                        <a:t> investments in health system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60-70%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30-40%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1315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Proportion</a:t>
                      </a:r>
                      <a:r>
                        <a:rPr lang="en-US" b="1" baseline="0" dirty="0" smtClean="0"/>
                        <a:t> of health gap closed by existing tools (rest closed by R&amp;D)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4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21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43791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99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8970288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535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Income: A Better Way to Measure the Returns from Investing in Health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8249950"/>
              </p:ext>
            </p:extLst>
          </p:nvPr>
        </p:nvGraphicFramePr>
        <p:xfrm>
          <a:off x="228600" y="2057400"/>
          <a:ext cx="84201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71500" y="45499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Between 2000 and 2011, </a:t>
            </a:r>
            <a:r>
              <a:rPr lang="en-US" sz="2000" dirty="0" smtClean="0"/>
              <a:t>about a quarter of the growth </a:t>
            </a:r>
            <a:r>
              <a:rPr lang="en-US" sz="2000" dirty="0"/>
              <a:t>in full income in low-income </a:t>
            </a:r>
            <a:r>
              <a:rPr lang="en-US" sz="2000" dirty="0" smtClean="0"/>
              <a:t>and middle-income </a:t>
            </a:r>
            <a:r>
              <a:rPr lang="en-US" sz="2000" dirty="0"/>
              <a:t>countries resulted from VLYs </a:t>
            </a:r>
            <a:r>
              <a:rPr lang="en-US" sz="2000" dirty="0" smtClean="0"/>
              <a:t>gained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005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Global Health 2035: WDR 1993 @20 Years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75441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41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Full Income Approach, Convergence Has Impressive Benefit: Cost Ratio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09699"/>
            <a:ext cx="6324600" cy="49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ources of Income to Fund Convergence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1979014"/>
              </p:ext>
            </p:extLst>
          </p:nvPr>
        </p:nvGraphicFramePr>
        <p:xfrm>
          <a:off x="533400" y="1066800"/>
          <a:ext cx="8297333" cy="460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23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Crucial Role for International </a:t>
            </a:r>
            <a:r>
              <a:rPr lang="en-GB" sz="2800" dirty="0"/>
              <a:t>Collective </a:t>
            </a:r>
            <a:r>
              <a:rPr lang="en-GB" sz="2800" dirty="0" smtClean="0"/>
              <a:t>Action: </a:t>
            </a:r>
            <a:br>
              <a:rPr lang="en-GB" sz="2800" dirty="0" smtClean="0"/>
            </a:br>
            <a:r>
              <a:rPr lang="en-GB" sz="2800" dirty="0" smtClean="0"/>
              <a:t>Global Public Goods &amp; Managing Externalities</a:t>
            </a:r>
            <a:endParaRPr lang="en-GB" sz="28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30" r="6947" b="32587"/>
          <a:stretch/>
        </p:blipFill>
        <p:spPr bwMode="auto">
          <a:xfrm>
            <a:off x="3744462" y="1965207"/>
            <a:ext cx="5089408" cy="32925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Bracket 4"/>
          <p:cNvSpPr/>
          <p:nvPr/>
        </p:nvSpPr>
        <p:spPr>
          <a:xfrm>
            <a:off x="310131" y="1676400"/>
            <a:ext cx="3124200" cy="3789760"/>
          </a:xfrm>
          <a:prstGeom prst="bracketPair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6331" y="1772841"/>
            <a:ext cx="297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3565A"/>
                </a:solidFill>
                <a:ea typeface="ＭＳ Ｐゴシック" charset="0"/>
                <a:cs typeface="Calibri"/>
              </a:rPr>
              <a:t>Best way to support convergence is funding 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R&amp;D for diseases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disproportionately affecting LICs and LMICs</a:t>
            </a:r>
            <a:endParaRPr lang="en-US" b="1" dirty="0" smtClean="0">
              <a:solidFill>
                <a:srgbClr val="EE3124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and </a:t>
            </a:r>
            <a:r>
              <a:rPr lang="en-US" b="1" dirty="0">
                <a:solidFill>
                  <a:srgbClr val="EE3124"/>
                </a:solidFill>
                <a:ea typeface="ＭＳ Ｐゴシック" charset="0"/>
                <a:cs typeface="Calibri"/>
              </a:rPr>
              <a:t>managing </a:t>
            </a:r>
            <a:r>
              <a:rPr lang="en-US" b="1" dirty="0" smtClean="0">
                <a:solidFill>
                  <a:srgbClr val="EE3124"/>
                </a:solidFill>
                <a:ea typeface="ＭＳ Ｐゴシック" charset="0"/>
                <a:cs typeface="Calibri"/>
              </a:rPr>
              <a:t>externalities e.g. flu pandemic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53565A"/>
              </a:solidFill>
              <a:ea typeface="ＭＳ Ｐゴシック" charset="0"/>
              <a:cs typeface="Calibri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Current R&amp;D ($3B/y) should be doubled, with half the increment funded by MICs</a:t>
            </a:r>
            <a:endParaRPr lang="en-US" dirty="0" smtClean="0">
              <a:solidFill>
                <a:srgbClr val="53565A"/>
              </a:solidFill>
              <a:ea typeface="ＭＳ Ｐゴシック" charset="0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4462" y="5334000"/>
            <a:ext cx="524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Current global spending on R&amp;D for ‘convergence conditions’ </a:t>
            </a:r>
            <a:r>
              <a:rPr lang="en-US" sz="1600" dirty="0"/>
              <a:t>T</a:t>
            </a:r>
            <a:r>
              <a:rPr lang="en-US" sz="1600" dirty="0" smtClean="0"/>
              <a:t>otal: $3B/y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5008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Global Public Goods: Important or Game-Changing Products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i="1" dirty="0" smtClean="0"/>
              <a:t>Likely to be available before 2020: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1800" i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05160"/>
              </p:ext>
            </p:extLst>
          </p:nvPr>
        </p:nvGraphicFramePr>
        <p:xfrm>
          <a:off x="533400" y="838200"/>
          <a:ext cx="8001000" cy="213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1600"/>
                <a:gridCol w="1600200"/>
                <a:gridCol w="1828800"/>
                <a:gridCol w="1600200"/>
                <a:gridCol w="1600200"/>
              </a:tblGrid>
              <a:tr h="4572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Diagnostics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Drugs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Vaccines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Devices</a:t>
                      </a:r>
                      <a:endParaRPr lang="en-US" sz="1600" dirty="0"/>
                    </a:p>
                  </a:txBody>
                  <a:tcPr/>
                </a:tc>
              </a:tr>
              <a:tr h="3885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Important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Point-of-care diagnostics for HIV, TB, malaria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malaria</a:t>
                      </a:r>
                      <a:r>
                        <a:rPr lang="en-US" sz="1400" baseline="0" dirty="0" smtClean="0"/>
                        <a:t> and TB co-formulations; long-acting contraceptives; new influenza drugs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Efficacious malaria vaccine; heat-stable</a:t>
                      </a:r>
                      <a:r>
                        <a:rPr lang="en-US" sz="1400" baseline="0" dirty="0" smtClean="0"/>
                        <a:t> vaccines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Self-injected vaccines</a:t>
                      </a:r>
                      <a:endParaRPr lang="en-US" sz="1400" dirty="0"/>
                    </a:p>
                  </a:txBody>
                  <a:tcPr/>
                </a:tc>
              </a:tr>
              <a:tr h="3885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Game-changing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Single</a:t>
                      </a:r>
                      <a:r>
                        <a:rPr lang="en-US" sz="1400" baseline="0" dirty="0" smtClean="0"/>
                        <a:t> dose cure for </a:t>
                      </a:r>
                      <a:r>
                        <a:rPr lang="en-US" sz="1400" baseline="0" dirty="0" err="1" smtClean="0"/>
                        <a:t>vivax</a:t>
                      </a:r>
                      <a:r>
                        <a:rPr lang="en-US" sz="1400" baseline="0" dirty="0" smtClean="0"/>
                        <a:t> and falciparum malaria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16552"/>
              </p:ext>
            </p:extLst>
          </p:nvPr>
        </p:nvGraphicFramePr>
        <p:xfrm>
          <a:off x="533400" y="3657600"/>
          <a:ext cx="8001000" cy="2042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71600"/>
                <a:gridCol w="1676400"/>
                <a:gridCol w="1752600"/>
                <a:gridCol w="1600200"/>
                <a:gridCol w="160020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Diagnostics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Vaccines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Devices</a:t>
                      </a:r>
                      <a:endParaRPr lang="en-US" dirty="0"/>
                    </a:p>
                  </a:txBody>
                  <a:tcPr/>
                </a:tc>
              </a:tr>
              <a:tr h="3885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Important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Antibiotics based on new mechanism of action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Combined diarrhea</a:t>
                      </a:r>
                      <a:r>
                        <a:rPr lang="en-US" sz="1400" baseline="0" dirty="0" smtClean="0"/>
                        <a:t> vaccine (rotavirus, </a:t>
                      </a:r>
                      <a:r>
                        <a:rPr lang="en-US" sz="1400" baseline="0" dirty="0" err="1" smtClean="0"/>
                        <a:t>E.coli</a:t>
                      </a:r>
                      <a:r>
                        <a:rPr lang="en-US" sz="1400" baseline="0" dirty="0" smtClean="0"/>
                        <a:t>, typhoid, </a:t>
                      </a:r>
                      <a:r>
                        <a:rPr lang="en-US" sz="1400" baseline="0" dirty="0" err="1" smtClean="0"/>
                        <a:t>shigella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885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Game-changing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classes of antiviral drugs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HIV vaccine,</a:t>
                      </a:r>
                      <a:r>
                        <a:rPr lang="en-US" sz="1400" baseline="0" dirty="0" smtClean="0"/>
                        <a:t> TB vaccine, universal flu vaccine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0" y="3352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Likely to be available before </a:t>
            </a:r>
            <a:r>
              <a:rPr lang="en-US" i="1" dirty="0" smtClean="0"/>
              <a:t>2030: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10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 on Maternal </a:t>
            </a:r>
            <a:r>
              <a:rPr lang="en-US" dirty="0"/>
              <a:t>M</a:t>
            </a:r>
            <a:r>
              <a:rPr lang="en-US" dirty="0" smtClean="0"/>
              <a:t>ortality </a:t>
            </a:r>
            <a:r>
              <a:rPr lang="en-US" dirty="0"/>
              <a:t>R</a:t>
            </a:r>
            <a:r>
              <a:rPr lang="en-US" dirty="0" smtClean="0"/>
              <a:t>atio by 2035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123318"/>
              </p:ext>
            </p:extLst>
          </p:nvPr>
        </p:nvGraphicFramePr>
        <p:xfrm>
          <a:off x="457200" y="1945640"/>
          <a:ext cx="8229600" cy="2854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43200"/>
                <a:gridCol w="2743200"/>
                <a:gridCol w="2743200"/>
              </a:tblGrid>
              <a:tr h="713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2035</a:t>
                      </a:r>
                      <a:endParaRPr lang="en-US" dirty="0"/>
                    </a:p>
                  </a:txBody>
                  <a:tcPr anchor="ctr"/>
                </a:tc>
              </a:tr>
              <a:tr h="713740">
                <a:tc>
                  <a:txBody>
                    <a:bodyPr/>
                    <a:lstStyle/>
                    <a:p>
                      <a:r>
                        <a:rPr lang="en-US" dirty="0" smtClean="0"/>
                        <a:t>Low-income</a:t>
                      </a:r>
                      <a:r>
                        <a:rPr lang="en-US" baseline="0" dirty="0" smtClean="0"/>
                        <a:t> countries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</a:t>
                      </a:r>
                      <a:endParaRPr lang="en-US" b="1" dirty="0"/>
                    </a:p>
                  </a:txBody>
                  <a:tcPr anchor="ctr"/>
                </a:tc>
              </a:tr>
              <a:tr h="71374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Middle-income countries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b="1" dirty="0"/>
                    </a:p>
                  </a:txBody>
                  <a:tcPr anchor="ctr"/>
                </a:tc>
              </a:tr>
              <a:tr h="713740">
                <a:tc>
                  <a:txBody>
                    <a:bodyPr/>
                    <a:lstStyle/>
                    <a:p>
                      <a:r>
                        <a:rPr lang="en-US" dirty="0" smtClean="0"/>
                        <a:t>4C countries</a:t>
                      </a:r>
                      <a:r>
                        <a:rPr lang="en-US" baseline="0" dirty="0" smtClean="0"/>
                        <a:t> (range)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25-73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4953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Number of deaths in pregnancy and childbirth per 100,000 live births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2030 Outcomes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26385"/>
              </p:ext>
            </p:extLst>
          </p:nvPr>
        </p:nvGraphicFramePr>
        <p:xfrm>
          <a:off x="762000" y="1447800"/>
          <a:ext cx="7620000" cy="37811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86000"/>
                <a:gridCol w="1809750"/>
                <a:gridCol w="1809750"/>
                <a:gridCol w="1714500"/>
              </a:tblGrid>
              <a:tr h="79301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4C Countries Today</a:t>
                      </a:r>
                      <a:r>
                        <a:rPr lang="en-US" sz="1600" baseline="0" dirty="0" smtClean="0"/>
                        <a:t> (range)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Low-Income Countries</a:t>
                      </a:r>
                    </a:p>
                    <a:p>
                      <a:pPr algn="ctr"/>
                      <a:r>
                        <a:rPr lang="en-US" sz="1600" dirty="0" smtClean="0"/>
                        <a:t>2030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Lower</a:t>
                      </a:r>
                      <a:r>
                        <a:rPr lang="en-US" sz="1600" baseline="0" dirty="0" smtClean="0"/>
                        <a:t> Middle-Income Countries, 2030</a:t>
                      </a:r>
                      <a:endParaRPr lang="en-US" sz="1600" dirty="0"/>
                    </a:p>
                  </a:txBody>
                  <a:tcPr anchor="ctr"/>
                </a:tc>
              </a:tr>
              <a:tr h="793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Maternal mortality ratio</a:t>
                      </a:r>
                      <a:r>
                        <a:rPr lang="en-US" sz="1600" baseline="0" dirty="0" smtClean="0"/>
                        <a:t> per 100,000 live births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25 - 73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119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6172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Under-5 death rate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 per 1,000 live births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- </a:t>
                      </a:r>
                      <a:r>
                        <a:rPr lang="en-US" sz="1600" dirty="0" smtClean="0"/>
                        <a:t>14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93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Annual</a:t>
                      </a:r>
                      <a:r>
                        <a:rPr lang="en-US" sz="1600" baseline="0" dirty="0" smtClean="0"/>
                        <a:t> AIDS deaths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Per 100,000 population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1.4</a:t>
                      </a:r>
                      <a:r>
                        <a:rPr lang="en-US" sz="1600" baseline="0" dirty="0" smtClean="0"/>
                        <a:t> - </a:t>
                      </a:r>
                      <a:r>
                        <a:rPr lang="en-US" sz="1600" dirty="0" smtClean="0"/>
                        <a:t>8.7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93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Annual TB deaths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per 100,000 population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- 14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56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2030 Convergence with the “3P Countries”</a:t>
            </a:r>
            <a:br>
              <a:rPr lang="en-US" dirty="0" smtClean="0"/>
            </a:br>
            <a:r>
              <a:rPr lang="en-US" sz="3100" dirty="0" smtClean="0"/>
              <a:t>Panama, Peru, Paraguay</a:t>
            </a:r>
            <a:endParaRPr lang="en-US" sz="3100" dirty="0"/>
          </a:p>
        </p:txBody>
      </p:sp>
      <p:pic>
        <p:nvPicPr>
          <p:cNvPr id="3" name="Picture 2" descr="Figure 1_Convergence_2030_r2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328828" cy="42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153400" cy="4665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0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Grand Convergence in Post-2015 Framework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5377799"/>
              </p:ext>
            </p:extLst>
          </p:nvPr>
        </p:nvGraphicFramePr>
        <p:xfrm>
          <a:off x="6096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26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Grand Convergence in Post-2015 Framework (</a:t>
            </a:r>
            <a:r>
              <a:rPr lang="en-US" sz="3200" i="1" dirty="0" smtClean="0"/>
              <a:t>cont’d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9030888"/>
              </p:ext>
            </p:extLst>
          </p:nvPr>
        </p:nvGraphicFramePr>
        <p:xfrm>
          <a:off x="762000" y="13716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71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1993-2013: Extraordinary </a:t>
            </a:r>
            <a:r>
              <a:rPr lang="en-US" altLang="en-US" dirty="0" smtClean="0"/>
              <a:t>Health &amp; Economic </a:t>
            </a:r>
            <a:r>
              <a:rPr lang="en-US" altLang="en-US" dirty="0"/>
              <a:t>Progress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2644" y="5377190"/>
            <a:ext cx="5092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i="1" dirty="0" smtClean="0"/>
              <a:t>Movement of populations from low income to higher income between 1990 and 2011</a:t>
            </a:r>
            <a:endParaRPr lang="en-GB" sz="11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t="1942" r="3318"/>
          <a:stretch/>
        </p:blipFill>
        <p:spPr bwMode="auto">
          <a:xfrm>
            <a:off x="1213315" y="1752600"/>
            <a:ext cx="671737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0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Caveats</a:t>
            </a:r>
            <a:r>
              <a:rPr lang="en-US" dirty="0"/>
              <a:t> </a:t>
            </a:r>
            <a:r>
              <a:rPr lang="en-US" dirty="0" smtClean="0"/>
              <a:t>&amp; Challenges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798548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86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 on Convergence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1077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70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43791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99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23102690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38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ingle </a:t>
            </a:r>
            <a:r>
              <a:rPr lang="en-US" dirty="0"/>
              <a:t>G</a:t>
            </a:r>
            <a:r>
              <a:rPr lang="en-US" dirty="0" smtClean="0"/>
              <a:t>reatest </a:t>
            </a:r>
            <a:r>
              <a:rPr lang="en-US" dirty="0"/>
              <a:t>O</a:t>
            </a:r>
            <a:r>
              <a:rPr lang="en-US" dirty="0" smtClean="0"/>
              <a:t>pportunity To Curb NCDs is Tobacco Taxation</a:t>
            </a:r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1328101" y="805499"/>
            <a:ext cx="2164232" cy="3601234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90600" y="1908486"/>
            <a:ext cx="3810000" cy="3429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rgbClr val="53565A"/>
                </a:solidFill>
              </a:rPr>
              <a:t>50% rise in tobacco price from tax increases in China</a:t>
            </a:r>
            <a:endParaRPr lang="en-US" sz="2000" b="1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prevents 20 million deaths + generates extra $20 billion/y in next 50 y</a:t>
            </a:r>
            <a:endParaRPr lang="en-US" sz="1900" dirty="0">
              <a:solidFill>
                <a:srgbClr val="53565A"/>
              </a:solidFill>
            </a:endParaRP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additional tax revenue would fall over time </a:t>
            </a:r>
            <a:r>
              <a:rPr lang="en-US" sz="1900" b="1" dirty="0" smtClean="0">
                <a:solidFill>
                  <a:srgbClr val="53565A"/>
                </a:solidFill>
              </a:rPr>
              <a:t>but</a:t>
            </a:r>
            <a:r>
              <a:rPr lang="en-US" sz="1900" dirty="0" smtClean="0">
                <a:solidFill>
                  <a:srgbClr val="53565A"/>
                </a:solidFill>
              </a:rPr>
              <a:t> would be higher than current levels even after 50 </a:t>
            </a:r>
            <a:r>
              <a:rPr lang="en-US" sz="1900" dirty="0">
                <a:solidFill>
                  <a:srgbClr val="53565A"/>
                </a:solidFill>
              </a:rPr>
              <a:t>y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largest share of life-years gained is in bottom income quintile</a:t>
            </a:r>
            <a:endParaRPr lang="en-US" sz="1900" dirty="0">
              <a:solidFill>
                <a:srgbClr val="53565A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807"/>
          <a:stretch/>
        </p:blipFill>
        <p:spPr>
          <a:xfrm>
            <a:off x="5010151" y="2133600"/>
            <a:ext cx="3905249" cy="29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Also Argue for Taxes on Sugar and Sugar-Sweetened Sodas</a:t>
            </a:r>
            <a:endParaRPr lang="en-US" dirty="0"/>
          </a:p>
        </p:txBody>
      </p:sp>
      <p:pic>
        <p:nvPicPr>
          <p:cNvPr id="1026" name="Picture 2" descr="Removing sugar from the food industry could reverse the obesity epide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32" y="1833208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-Shape 4"/>
          <p:cNvSpPr/>
          <p:nvPr/>
        </p:nvSpPr>
        <p:spPr>
          <a:xfrm rot="5400000">
            <a:off x="1328101" y="805499"/>
            <a:ext cx="2164232" cy="3601234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914400" y="1828800"/>
            <a:ext cx="3810000" cy="3429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Taxing empty calories, e.g. sugary sodas, can reduce prevalence of obesity and raise significant public revenue</a:t>
            </a:r>
          </a:p>
          <a:p>
            <a:pPr marL="285750" lvl="1" indent="-285750" defTabSz="622300">
              <a:spcBef>
                <a:spcPct val="0"/>
              </a:spcBef>
              <a:spcAft>
                <a:spcPct val="15000"/>
              </a:spcAft>
              <a:buClr>
                <a:srgbClr val="00AEEF"/>
              </a:buClr>
              <a:buFont typeface="Wingdings" charset="2"/>
              <a:buChar char="§"/>
            </a:pPr>
            <a:r>
              <a:rPr lang="en-US" sz="1900" dirty="0" smtClean="0">
                <a:solidFill>
                  <a:srgbClr val="53565A"/>
                </a:solidFill>
              </a:rPr>
              <a:t>These taxes do not hurt the poor: main dietary problem in low-income groups is </a:t>
            </a:r>
            <a:r>
              <a:rPr lang="en-US" sz="1900" i="1" dirty="0" smtClean="0">
                <a:solidFill>
                  <a:srgbClr val="53565A"/>
                </a:solidFill>
              </a:rPr>
              <a:t>poor dietary quality</a:t>
            </a:r>
            <a:r>
              <a:rPr lang="en-US" sz="1900" dirty="0" smtClean="0">
                <a:solidFill>
                  <a:srgbClr val="53565A"/>
                </a:solidFill>
              </a:rPr>
              <a:t> and not energy insufficiency</a:t>
            </a:r>
            <a:endParaRPr lang="en-US" sz="190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1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Taxing </a:t>
            </a:r>
            <a:r>
              <a:rPr lang="en-US" dirty="0"/>
              <a:t>T</a:t>
            </a:r>
            <a:r>
              <a:rPr lang="en-US" dirty="0" smtClean="0"/>
              <a:t>obacco and Alcohol</a:t>
            </a:r>
            <a:endParaRPr lang="en-US" dirty="0"/>
          </a:p>
        </p:txBody>
      </p:sp>
      <p:pic>
        <p:nvPicPr>
          <p:cNvPr id="2050" name="Picture 2" descr="http://hibbertmcgee.com/wp-content/uploads/2013/04/0324-cigarette-t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1562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2209800"/>
            <a:ext cx="5334000" cy="26776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dirty="0" smtClean="0">
                <a:solidFill>
                  <a:srgbClr val="53565A"/>
                </a:solidFill>
              </a:rPr>
              <a:t>Taxes must be </a:t>
            </a:r>
            <a:r>
              <a:rPr lang="en-US" sz="2100" b="1" dirty="0" smtClean="0">
                <a:solidFill>
                  <a:srgbClr val="53565A"/>
                </a:solidFill>
              </a:rPr>
              <a:t>large</a:t>
            </a:r>
            <a:r>
              <a:rPr lang="en-US" sz="21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n-US" sz="2100" dirty="0" smtClean="0">
                <a:solidFill>
                  <a:srgbClr val="53565A"/>
                </a:solidFill>
              </a:rPr>
              <a:t>to change consumption</a:t>
            </a: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endParaRPr lang="en-US" sz="2100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dirty="0" smtClean="0">
                <a:solidFill>
                  <a:srgbClr val="53565A"/>
                </a:solidFill>
              </a:rPr>
              <a:t>Must prevent </a:t>
            </a:r>
            <a:r>
              <a:rPr lang="en-US" sz="2100" b="1" dirty="0" smtClean="0">
                <a:solidFill>
                  <a:srgbClr val="53565A"/>
                </a:solidFill>
              </a:rPr>
              <a:t>tax avoidance </a:t>
            </a:r>
            <a:r>
              <a:rPr lang="en-US" sz="2100" dirty="0" smtClean="0">
                <a:solidFill>
                  <a:srgbClr val="53565A"/>
                </a:solidFill>
              </a:rPr>
              <a:t>(loopholes) and </a:t>
            </a:r>
            <a:r>
              <a:rPr lang="en-US" sz="2100" b="1" dirty="0" smtClean="0">
                <a:solidFill>
                  <a:srgbClr val="53565A"/>
                </a:solidFill>
              </a:rPr>
              <a:t>tax evasion </a:t>
            </a:r>
            <a:r>
              <a:rPr lang="en-US" sz="2100" dirty="0" smtClean="0">
                <a:solidFill>
                  <a:srgbClr val="53565A"/>
                </a:solidFill>
              </a:rPr>
              <a:t>(smuggling, bootlegging)</a:t>
            </a: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endParaRPr lang="en-US" sz="2100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dirty="0" smtClean="0">
                <a:solidFill>
                  <a:srgbClr val="53565A"/>
                </a:solidFill>
              </a:rPr>
              <a:t>Design taxes to </a:t>
            </a:r>
            <a:r>
              <a:rPr lang="en-US" sz="2100" b="1" dirty="0" smtClean="0">
                <a:solidFill>
                  <a:srgbClr val="53565A"/>
                </a:solidFill>
              </a:rPr>
              <a:t>avoid substitution</a:t>
            </a: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endParaRPr lang="en-US" sz="2100" b="1" dirty="0">
              <a:solidFill>
                <a:srgbClr val="53565A"/>
              </a:solidFill>
            </a:endParaRPr>
          </a:p>
          <a:p>
            <a:pPr marL="342900" indent="-342900">
              <a:buClr>
                <a:srgbClr val="00AEEF"/>
              </a:buClr>
              <a:buFont typeface="Wingdings" charset="2"/>
              <a:buChar char="§"/>
            </a:pPr>
            <a:r>
              <a:rPr lang="en-US" sz="2100" b="1" dirty="0" smtClean="0">
                <a:solidFill>
                  <a:srgbClr val="53565A"/>
                </a:solidFill>
              </a:rPr>
              <a:t>Young/low-income groups </a:t>
            </a:r>
            <a:r>
              <a:rPr lang="en-US" sz="2100" dirty="0" smtClean="0">
                <a:solidFill>
                  <a:srgbClr val="53565A"/>
                </a:solidFill>
              </a:rPr>
              <a:t>respond most</a:t>
            </a:r>
            <a:endParaRPr lang="en-US" sz="210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5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1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Essential Package of Clinical </a:t>
            </a:r>
            <a:r>
              <a:rPr lang="en-US" sz="3200" dirty="0"/>
              <a:t>I</a:t>
            </a:r>
            <a:r>
              <a:rPr lang="en-US" sz="3200" dirty="0" smtClean="0"/>
              <a:t>nterventions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3486"/>
              </p:ext>
            </p:extLst>
          </p:nvPr>
        </p:nvGraphicFramePr>
        <p:xfrm>
          <a:off x="838200" y="1295400"/>
          <a:ext cx="7467600" cy="4552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33800"/>
                <a:gridCol w="3733800"/>
              </a:tblGrid>
              <a:tr h="4932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WHO “best buys”</a:t>
                      </a:r>
                      <a:endParaRPr lang="en-US" sz="2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3282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NCD</a:t>
                      </a:r>
                      <a:endParaRPr lang="en-US" sz="210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Intervention</a:t>
                      </a:r>
                      <a:endParaRPr lang="en-US" sz="210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89243"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Liver cancer</a:t>
                      </a:r>
                    </a:p>
                    <a:p>
                      <a:pPr algn="l"/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Hepatitis</a:t>
                      </a:r>
                      <a:r>
                        <a:rPr lang="en-US" sz="2100" baseline="0" dirty="0" smtClean="0"/>
                        <a:t> B vaccine</a:t>
                      </a:r>
                      <a:endParaRPr lang="en-US" sz="2100" dirty="0"/>
                    </a:p>
                  </a:txBody>
                  <a:tcPr/>
                </a:tc>
              </a:tr>
              <a:tr h="776701"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Cervical cancer</a:t>
                      </a:r>
                      <a:endParaRPr lang="en-US" sz="2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VIA and treatment of pre-cancerous</a:t>
                      </a:r>
                      <a:r>
                        <a:rPr lang="en-US" sz="2100" baseline="0" dirty="0" smtClean="0"/>
                        <a:t> lesions</a:t>
                      </a:r>
                    </a:p>
                    <a:p>
                      <a:pPr algn="l"/>
                      <a:endParaRPr lang="en-US" sz="2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973049"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CVD</a:t>
                      </a:r>
                      <a:r>
                        <a:rPr lang="en-US" sz="2100" baseline="0" dirty="0" smtClean="0"/>
                        <a:t> and diabetes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Counselling and multi-drug therapy for high-risk patients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 smtClean="0"/>
                    </a:p>
                  </a:txBody>
                  <a:tcPr/>
                </a:tc>
              </a:tr>
              <a:tr h="689243"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Heart</a:t>
                      </a:r>
                      <a:r>
                        <a:rPr lang="en-US" sz="2100" baseline="0" dirty="0" smtClean="0"/>
                        <a:t> attack</a:t>
                      </a:r>
                      <a:endParaRPr lang="en-US" sz="2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 smtClean="0"/>
                        <a:t>Aspirin</a:t>
                      </a:r>
                    </a:p>
                    <a:p>
                      <a:pPr algn="l"/>
                      <a:endParaRPr lang="en-US" sz="2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4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/>
              <a:t>We Recommend </a:t>
            </a:r>
            <a:r>
              <a:rPr lang="en-US" dirty="0"/>
              <a:t>S</a:t>
            </a:r>
            <a:r>
              <a:rPr lang="en-US" dirty="0" smtClean="0"/>
              <a:t>cale-up in </a:t>
            </a:r>
            <a:r>
              <a:rPr lang="en-US" dirty="0"/>
              <a:t>A</a:t>
            </a:r>
            <a:r>
              <a:rPr lang="en-US" dirty="0" smtClean="0"/>
              <a:t>ll Countries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7146570"/>
              </p:ext>
            </p:extLst>
          </p:nvPr>
        </p:nvGraphicFramePr>
        <p:xfrm>
          <a:off x="304800" y="1676400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82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197242" cy="39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Phased Expansion </a:t>
            </a:r>
            <a:r>
              <a:rPr lang="en-US" dirty="0"/>
              <a:t>P</a:t>
            </a:r>
            <a:r>
              <a:rPr lang="en-US" dirty="0" smtClean="0"/>
              <a:t>athways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53565A"/>
                </a:solidFill>
              </a:rPr>
              <a:t>Choice of packages and expansion pathway will vary with pattern of disease, delivery capacity, domestic health spending</a:t>
            </a:r>
            <a:endParaRPr lang="en-US" b="1" i="1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2015-2035: Three Domains of Health Challenges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1903999"/>
              </p:ext>
            </p:extLst>
          </p:nvPr>
        </p:nvGraphicFramePr>
        <p:xfrm>
          <a:off x="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66983739"/>
              </p:ext>
            </p:extLst>
          </p:nvPr>
        </p:nvGraphicFramePr>
        <p:xfrm>
          <a:off x="28956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33128932"/>
              </p:ext>
            </p:extLst>
          </p:nvPr>
        </p:nvGraphicFramePr>
        <p:xfrm>
          <a:off x="5791200" y="2019300"/>
          <a:ext cx="3276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999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838200" y="1828800"/>
            <a:ext cx="5643154" cy="2971800"/>
          </a:xfrm>
          <a:prstGeom prst="round2DiagRect">
            <a:avLst>
              <a:gd name="adj1" fmla="val 0"/>
              <a:gd name="adj2" fmla="val 16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53565A"/>
                </a:solidFill>
              </a:rPr>
              <a:t> </a:t>
            </a:r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udden Price </a:t>
            </a:r>
            <a:r>
              <a:rPr lang="en-US" dirty="0"/>
              <a:t>D</a:t>
            </a:r>
            <a:r>
              <a:rPr lang="en-US" dirty="0" smtClean="0"/>
              <a:t>rops </a:t>
            </a:r>
            <a:r>
              <a:rPr lang="en-US" dirty="0"/>
              <a:t>A</a:t>
            </a:r>
            <a:r>
              <a:rPr lang="en-US" dirty="0" smtClean="0"/>
              <a:t>ffect </a:t>
            </a:r>
            <a:r>
              <a:rPr lang="en-US" dirty="0"/>
              <a:t>E</a:t>
            </a:r>
            <a:r>
              <a:rPr lang="en-US" dirty="0" smtClean="0"/>
              <a:t>xpansion </a:t>
            </a:r>
            <a:r>
              <a:rPr lang="en-US" dirty="0"/>
              <a:t>P</a:t>
            </a:r>
            <a:r>
              <a:rPr lang="en-US" dirty="0" smtClean="0"/>
              <a:t>athway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905000"/>
            <a:ext cx="5410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53565A"/>
                </a:solidFill>
              </a:rPr>
              <a:t>For </a:t>
            </a:r>
            <a:r>
              <a:rPr lang="en-US" sz="2200" dirty="0">
                <a:solidFill>
                  <a:srgbClr val="53565A"/>
                </a:solidFill>
              </a:rPr>
              <a:t>drugs, diagnostics, and vaccines, which can </a:t>
            </a:r>
            <a:r>
              <a:rPr lang="en-US" sz="2200" dirty="0" smtClean="0">
                <a:solidFill>
                  <a:srgbClr val="53565A"/>
                </a:solidFill>
              </a:rPr>
              <a:t>usually be </a:t>
            </a:r>
            <a:r>
              <a:rPr lang="en-US" sz="2200" dirty="0">
                <a:solidFill>
                  <a:srgbClr val="53565A"/>
                </a:solidFill>
              </a:rPr>
              <a:t>delivered without complex </a:t>
            </a:r>
            <a:r>
              <a:rPr lang="en-US" sz="2200" dirty="0" smtClean="0">
                <a:solidFill>
                  <a:srgbClr val="53565A"/>
                </a:solidFill>
              </a:rPr>
              <a:t>infrastructure</a:t>
            </a:r>
            <a:r>
              <a:rPr lang="en-US" sz="2200" dirty="0">
                <a:solidFill>
                  <a:srgbClr val="53565A"/>
                </a:solidFill>
              </a:rPr>
              <a:t>, </a:t>
            </a:r>
            <a:r>
              <a:rPr lang="en-US" sz="2200" b="1" dirty="0">
                <a:solidFill>
                  <a:srgbClr val="53565A"/>
                </a:solidFill>
              </a:rPr>
              <a:t>price </a:t>
            </a:r>
            <a:r>
              <a:rPr lang="en-US" sz="2200" b="1" dirty="0" smtClean="0">
                <a:solidFill>
                  <a:srgbClr val="53565A"/>
                </a:solidFill>
              </a:rPr>
              <a:t>reductions can </a:t>
            </a:r>
            <a:r>
              <a:rPr lang="en-US" sz="2200" b="1" dirty="0">
                <a:solidFill>
                  <a:srgbClr val="53565A"/>
                </a:solidFill>
              </a:rPr>
              <a:t>sometimes occur very rapidly </a:t>
            </a:r>
            <a:endParaRPr lang="en-US" sz="2200" b="1" dirty="0" smtClean="0">
              <a:solidFill>
                <a:srgbClr val="53565A"/>
              </a:solidFill>
            </a:endParaRPr>
          </a:p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endParaRPr lang="en-US" sz="2200" dirty="0">
              <a:solidFill>
                <a:srgbClr val="53565A"/>
              </a:solidFill>
            </a:endParaRPr>
          </a:p>
          <a:p>
            <a:pPr marL="285750" indent="-285750">
              <a:buClr>
                <a:srgbClr val="EC008C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rgbClr val="53565A"/>
                </a:solidFill>
              </a:rPr>
              <a:t>Price drop </a:t>
            </a:r>
            <a:r>
              <a:rPr lang="en-US" sz="2200" dirty="0">
                <a:solidFill>
                  <a:srgbClr val="53565A"/>
                </a:solidFill>
              </a:rPr>
              <a:t>might be </a:t>
            </a:r>
            <a:r>
              <a:rPr lang="en-US" sz="2200" dirty="0" smtClean="0">
                <a:solidFill>
                  <a:srgbClr val="53565A"/>
                </a:solidFill>
              </a:rPr>
              <a:t>large enough for intervention </a:t>
            </a:r>
            <a:r>
              <a:rPr lang="en-US" sz="2200" dirty="0">
                <a:solidFill>
                  <a:srgbClr val="53565A"/>
                </a:solidFill>
              </a:rPr>
              <a:t>to </a:t>
            </a:r>
            <a:r>
              <a:rPr lang="en-US" sz="2200" dirty="0" smtClean="0">
                <a:solidFill>
                  <a:srgbClr val="53565A"/>
                </a:solidFill>
              </a:rPr>
              <a:t>be used </a:t>
            </a:r>
            <a:r>
              <a:rPr lang="en-US" sz="2200" dirty="0">
                <a:solidFill>
                  <a:srgbClr val="53565A"/>
                </a:solidFill>
              </a:rPr>
              <a:t>earlier in </a:t>
            </a:r>
            <a:r>
              <a:rPr lang="en-US" sz="2200" dirty="0" smtClean="0">
                <a:solidFill>
                  <a:srgbClr val="53565A"/>
                </a:solidFill>
              </a:rPr>
              <a:t> expansion pathway</a:t>
            </a:r>
            <a:endParaRPr lang="en-US" sz="2200" b="1" dirty="0">
              <a:solidFill>
                <a:srgbClr val="53565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05600" y="2133600"/>
            <a:ext cx="995818" cy="3733800"/>
            <a:chOff x="5333999" y="1212445"/>
            <a:chExt cx="762000" cy="2682180"/>
          </a:xfrm>
          <a:solidFill>
            <a:srgbClr val="EC008C"/>
          </a:solidFill>
          <a:effectLst/>
        </p:grpSpPr>
        <p:sp>
          <p:nvSpPr>
            <p:cNvPr id="7" name="Right Arrow 6"/>
            <p:cNvSpPr/>
            <p:nvPr/>
          </p:nvSpPr>
          <p:spPr>
            <a:xfrm rot="5400000">
              <a:off x="4373909" y="2172535"/>
              <a:ext cx="2682180" cy="762000"/>
            </a:xfrm>
            <a:prstGeom prst="rightArrow">
              <a:avLst>
                <a:gd name="adj1" fmla="val 49830"/>
                <a:gd name="adj2" fmla="val 6066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ight Arrow 5"/>
            <p:cNvSpPr/>
            <p:nvPr/>
          </p:nvSpPr>
          <p:spPr>
            <a:xfrm rot="5400000">
              <a:off x="4489074" y="2248519"/>
              <a:ext cx="2451851" cy="3797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dirty="0" smtClean="0">
                  <a:solidFill>
                    <a:prstClr val="white"/>
                  </a:solidFill>
                </a:rPr>
                <a:t>Price</a:t>
              </a:r>
              <a:endParaRPr lang="en-US" sz="17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98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“Interventions Don’t </a:t>
            </a:r>
            <a:r>
              <a:rPr lang="en-US" sz="3200" dirty="0"/>
              <a:t>D</a:t>
            </a:r>
            <a:r>
              <a:rPr lang="en-US" sz="3200" dirty="0" smtClean="0"/>
              <a:t>eliver </a:t>
            </a:r>
            <a:r>
              <a:rPr lang="en-US" sz="3200" dirty="0"/>
              <a:t>T</a:t>
            </a:r>
            <a:r>
              <a:rPr lang="en-US" sz="3200" dirty="0" smtClean="0"/>
              <a:t>hemselves”</a:t>
            </a:r>
            <a:endParaRPr lang="en-US" sz="3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62975"/>
              </p:ext>
            </p:extLst>
          </p:nvPr>
        </p:nvGraphicFramePr>
        <p:xfrm>
          <a:off x="381000" y="1143000"/>
          <a:ext cx="8382000" cy="41304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1600"/>
                <a:gridCol w="1569144"/>
                <a:gridCol w="1813752"/>
                <a:gridCol w="1813752"/>
                <a:gridCol w="1813752"/>
              </a:tblGrid>
              <a:tr h="381000">
                <a:tc gridSpan="5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145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Community</a:t>
                      </a:r>
                      <a:r>
                        <a:rPr lang="en-US" sz="1450" b="1" baseline="0" dirty="0" smtClean="0"/>
                        <a:t> outreach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Clinics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District hospitals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50" b="1" dirty="0" smtClean="0"/>
                        <a:t>Referral</a:t>
                      </a:r>
                      <a:r>
                        <a:rPr lang="en-US" sz="1450" b="1" baseline="0" dirty="0" smtClean="0"/>
                        <a:t> hospitals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782298">
                <a:tc>
                  <a:txBody>
                    <a:bodyPr/>
                    <a:lstStyle/>
                    <a:p>
                      <a:pPr algn="l"/>
                      <a:r>
                        <a:rPr lang="en-US" sz="1450" b="1" baseline="0" dirty="0" smtClean="0"/>
                        <a:t>CVD, diabetes</a:t>
                      </a:r>
                      <a:endParaRPr lang="en-US" sz="1450" b="1" dirty="0" smtClean="0"/>
                    </a:p>
                    <a:p>
                      <a:pPr algn="l"/>
                      <a:endParaRPr lang="en-US" sz="14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Diabetes prevention programmes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Drugs for primary &amp; secondary prevention of CVD</a:t>
                      </a:r>
                      <a:r>
                        <a:rPr lang="en-US" sz="1450" baseline="0" dirty="0" smtClean="0"/>
                        <a:t> 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Medical</a:t>
                      </a:r>
                      <a:r>
                        <a:rPr lang="en-US" sz="1450" baseline="0" dirty="0" smtClean="0"/>
                        <a:t> treatment of acute heart attack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Angiography services</a:t>
                      </a:r>
                      <a:endParaRPr lang="en-US" sz="1450" dirty="0"/>
                    </a:p>
                  </a:txBody>
                  <a:tcPr/>
                </a:tc>
              </a:tr>
              <a:tr h="738325">
                <a:tc>
                  <a:txBody>
                    <a:bodyPr/>
                    <a:lstStyle/>
                    <a:p>
                      <a:pPr algn="l"/>
                      <a:r>
                        <a:rPr lang="en-US" sz="1450" b="1" dirty="0" smtClean="0"/>
                        <a:t>Cancers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HPV</a:t>
                      </a:r>
                      <a:r>
                        <a:rPr lang="en-US" sz="1450" baseline="0" dirty="0" smtClean="0"/>
                        <a:t> vaccination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Cervical cancer screening</a:t>
                      </a:r>
                      <a:r>
                        <a:rPr lang="en-US" sz="1450" baseline="0" dirty="0" smtClean="0"/>
                        <a:t>/treatment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Hormonal</a:t>
                      </a:r>
                      <a:r>
                        <a:rPr lang="en-US" sz="1450" baseline="0" dirty="0" smtClean="0"/>
                        <a:t> therapy  and surgery for breast cancer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Treatment</a:t>
                      </a:r>
                      <a:r>
                        <a:rPr lang="en-US" sz="1450" baseline="0" dirty="0" smtClean="0"/>
                        <a:t> of selected paediatric cancers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924971">
                <a:tc>
                  <a:txBody>
                    <a:bodyPr/>
                    <a:lstStyle/>
                    <a:p>
                      <a:pPr algn="l"/>
                      <a:r>
                        <a:rPr lang="en-US" sz="1450" b="1" dirty="0" smtClean="0"/>
                        <a:t>Psychiatric</a:t>
                      </a:r>
                      <a:r>
                        <a:rPr lang="en-US" sz="1450" b="1" baseline="0" dirty="0" smtClean="0"/>
                        <a:t> and neurological conditions</a:t>
                      </a:r>
                      <a:endParaRPr lang="en-US" sz="14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Rehabilitation</a:t>
                      </a:r>
                      <a:r>
                        <a:rPr lang="en-US" sz="1450" baseline="0" dirty="0" smtClean="0"/>
                        <a:t> for chronic psychosis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Antidepressants and psychotherapy for depression or anxiety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Detoxification</a:t>
                      </a:r>
                      <a:r>
                        <a:rPr lang="en-US" sz="1450" baseline="0" dirty="0" smtClean="0"/>
                        <a:t> for alcohol dependence</a:t>
                      </a:r>
                      <a:endParaRPr lang="en-US" sz="14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50" dirty="0" smtClean="0"/>
                        <a:t>Neurosurgery</a:t>
                      </a:r>
                      <a:r>
                        <a:rPr lang="en-US" sz="1450" baseline="0" dirty="0" smtClean="0"/>
                        <a:t> for intractable epilepsy</a:t>
                      </a:r>
                      <a:endParaRPr lang="en-US" sz="1450" dirty="0" smtClean="0"/>
                    </a:p>
                  </a:txBody>
                  <a:tcPr/>
                </a:tc>
              </a:tr>
              <a:tr h="655188">
                <a:tc>
                  <a:txBody>
                    <a:bodyPr/>
                    <a:lstStyle/>
                    <a:p>
                      <a:pPr algn="l"/>
                      <a:r>
                        <a:rPr lang="en-US" sz="1450" b="1" dirty="0" smtClean="0"/>
                        <a:t>Injuries</a:t>
                      </a:r>
                      <a:endParaRPr lang="en-US" sz="145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Training of lay first responders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Treatment of minor burns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Management of fractured femur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50" dirty="0" smtClean="0"/>
                        <a:t>Complex orthopaedic surgery—e.g. for pelvic injury</a:t>
                      </a:r>
                      <a:endParaRPr lang="en-US" sz="145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73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43791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99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82964313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37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Our Recommendation on UHC:</a:t>
            </a:r>
            <a:br>
              <a:rPr lang="en-US" sz="3000" dirty="0" smtClean="0"/>
            </a:br>
            <a:r>
              <a:rPr lang="en-US" sz="3000" dirty="0" smtClean="0"/>
              <a:t>Progressive Universalism  (Blue Shading)</a:t>
            </a:r>
            <a:endParaRPr lang="en-US" sz="3000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5814" b="7632"/>
          <a:stretch/>
        </p:blipFill>
        <p:spPr bwMode="auto">
          <a:xfrm>
            <a:off x="1388060" y="1905000"/>
            <a:ext cx="6367880" cy="353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4767590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+ essential package for NCDIs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41430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Move Through the Cube?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0185171"/>
              </p:ext>
            </p:extLst>
          </p:nvPr>
        </p:nvGraphicFramePr>
        <p:xfrm>
          <a:off x="152400" y="1219200"/>
          <a:ext cx="8763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19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Progressive Universalism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690994"/>
              </p:ext>
            </p:extLst>
          </p:nvPr>
        </p:nvGraphicFramePr>
        <p:xfrm>
          <a:off x="4572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00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Advantages of Progressive Universalism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76843" y="2014776"/>
            <a:ext cx="6095557" cy="3166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Government </a:t>
            </a:r>
            <a:r>
              <a:rPr lang="en-US" sz="2000" dirty="0"/>
              <a:t>does not have to incur costly administrative expenses identifying who is poor (</a:t>
            </a:r>
            <a:r>
              <a:rPr lang="en-US" sz="2000" i="1" dirty="0"/>
              <a:t>everyone is covered</a:t>
            </a:r>
            <a:r>
              <a:rPr lang="en-US" sz="2000" dirty="0" smtClean="0"/>
              <a:t>)</a:t>
            </a:r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lvl="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Universal package promotes broader support among population and health providers than schemes targeting poor </a:t>
            </a:r>
            <a:r>
              <a:rPr lang="en-US" sz="2000" dirty="0" smtClean="0"/>
              <a:t>alone—such support </a:t>
            </a:r>
            <a:r>
              <a:rPr lang="en-US" sz="2000" dirty="0"/>
              <a:t>helps to sustain financing over time</a:t>
            </a:r>
          </a:p>
        </p:txBody>
      </p:sp>
      <p:sp>
        <p:nvSpPr>
          <p:cNvPr id="8" name="Plus 7"/>
          <p:cNvSpPr/>
          <p:nvPr/>
        </p:nvSpPr>
        <p:spPr>
          <a:xfrm>
            <a:off x="990600" y="1328533"/>
            <a:ext cx="1372486" cy="1372486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Variant of Progressive Universalism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2057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i="1" dirty="0" smtClean="0"/>
              <a:t>Larger package </a:t>
            </a:r>
            <a:r>
              <a:rPr lang="en-US" sz="2000" dirty="0" smtClean="0"/>
              <a:t>to whole population </a:t>
            </a:r>
            <a:r>
              <a:rPr lang="en-US" sz="2000" i="1" dirty="0" smtClean="0"/>
              <a:t>with patient copayment</a:t>
            </a:r>
            <a:r>
              <a:rPr lang="en-US" sz="2000" dirty="0" smtClean="0"/>
              <a:t> but </a:t>
            </a:r>
            <a:r>
              <a:rPr lang="en-US" sz="2000" i="1" dirty="0" smtClean="0"/>
              <a:t>poor are exempted from copay </a:t>
            </a:r>
            <a:r>
              <a:rPr lang="en-US" sz="2000" dirty="0" smtClean="0"/>
              <a:t>(e.g. Rwanda)</a:t>
            </a:r>
            <a:endParaRPr lang="en-US" sz="2000" i="1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Uses a wider variety of financing mechanisms (general taxation, payroll tax, mandatory insurance premiums, copayments)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38960834"/>
              </p:ext>
            </p:extLst>
          </p:nvPr>
        </p:nvGraphicFramePr>
        <p:xfrm>
          <a:off x="685800" y="3276600"/>
          <a:ext cx="7620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77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Benefits to Countries of Adopting Progressive Universalism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355737"/>
              </p:ext>
            </p:extLst>
          </p:nvPr>
        </p:nvGraphicFramePr>
        <p:xfrm>
          <a:off x="-762000" y="1600200"/>
          <a:ext cx="9220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94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8794935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4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Launch and Post-Launch </a:t>
            </a:r>
            <a:r>
              <a:rPr lang="en-US" sz="3200" dirty="0"/>
              <a:t>A</a:t>
            </a:r>
            <a:r>
              <a:rPr lang="en-US" sz="3200" dirty="0" smtClean="0"/>
              <a:t>ctivities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8763867"/>
              </p:ext>
            </p:extLst>
          </p:nvPr>
        </p:nvGraphicFramePr>
        <p:xfrm>
          <a:off x="762000" y="13716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13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</a:t>
            </a:r>
            <a:r>
              <a:rPr lang="en-US" dirty="0"/>
              <a:t>R</a:t>
            </a:r>
            <a:r>
              <a:rPr lang="en-US" dirty="0" smtClean="0"/>
              <a:t>eflections on These </a:t>
            </a:r>
            <a:r>
              <a:rPr lang="en-US" dirty="0"/>
              <a:t>E</a:t>
            </a:r>
            <a:r>
              <a:rPr lang="en-US" dirty="0" smtClean="0"/>
              <a:t>vents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6272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60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600200"/>
            <a:ext cx="7772400" cy="314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3836" y="2971800"/>
            <a:ext cx="647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GlobalHealth2035.org</a:t>
            </a:r>
          </a:p>
          <a:p>
            <a:endParaRPr lang="en-US" sz="5400" b="1" dirty="0">
              <a:solidFill>
                <a:schemeClr val="accent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#GH2035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@globlhealth2035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@</a:t>
            </a:r>
            <a:r>
              <a:rPr lang="en-US" sz="2800" b="1" dirty="0" err="1" smtClean="0">
                <a:solidFill>
                  <a:schemeClr val="accent1"/>
                </a:solidFill>
              </a:rPr>
              <a:t>gyamey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 algn="ctr"/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7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Health 2035: </a:t>
            </a:r>
            <a:r>
              <a:rPr lang="en-GB" dirty="0" smtClean="0"/>
              <a:t>4 Key </a:t>
            </a:r>
            <a:r>
              <a:rPr lang="en-GB" dirty="0"/>
              <a:t>Messages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4986279"/>
              </p:ext>
            </p:extLst>
          </p:nvPr>
        </p:nvGraphicFramePr>
        <p:xfrm>
          <a:off x="876300" y="1524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27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9296400" cy="1363934"/>
          </a:xfrm>
        </p:spPr>
        <p:txBody>
          <a:bodyPr>
            <a:normAutofit/>
          </a:bodyPr>
          <a:lstStyle/>
          <a:p>
            <a:pPr algn="l"/>
            <a:r>
              <a:rPr lang="en-US" sz="2700" dirty="0" smtClean="0"/>
              <a:t>Two Centuries of Divergence; ‘4C Countries’ Then Converged</a:t>
            </a:r>
            <a:endParaRPr lang="en-US" sz="27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0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on Cusp of a Historical Achievement:</a:t>
            </a:r>
            <a:br>
              <a:rPr lang="en-US" sz="3200" dirty="0" smtClean="0"/>
            </a:br>
            <a:r>
              <a:rPr lang="en-US" sz="3200" i="1" dirty="0" smtClean="0"/>
              <a:t>Nearly</a:t>
            </a:r>
            <a:r>
              <a:rPr lang="en-US" sz="3200" dirty="0" smtClean="0"/>
              <a:t> </a:t>
            </a:r>
            <a:r>
              <a:rPr lang="en-US" sz="3200" i="1" dirty="0" smtClean="0"/>
              <a:t>All Countries </a:t>
            </a:r>
            <a:r>
              <a:rPr lang="en-US" sz="3200" dirty="0" smtClean="0"/>
              <a:t>Could Converge by 2035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2514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Gates Graph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7024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4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15313408"/>
              </p:ext>
            </p:extLst>
          </p:nvPr>
        </p:nvGraphicFramePr>
        <p:xfrm>
          <a:off x="533400" y="1601688"/>
          <a:ext cx="8001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0" y="1828800"/>
            <a:ext cx="3352800" cy="19050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Rwanda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r>
              <a:rPr lang="en-US" sz="2000" dirty="0" smtClean="0">
                <a:solidFill>
                  <a:schemeClr val="accent1"/>
                </a:solidFill>
              </a:rPr>
              <a:t> Steepest Fall in Child Mortality Ever Recorded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59406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Farmer P, et al. </a:t>
            </a:r>
            <a:r>
              <a:rPr lang="pt-BR" sz="1400" i="1" dirty="0"/>
              <a:t>BMJ 2013; </a:t>
            </a:r>
            <a:r>
              <a:rPr lang="pt-BR" sz="1400" i="1" dirty="0" smtClean="0"/>
              <a:t>346: </a:t>
            </a:r>
            <a:r>
              <a:rPr lang="pt-BR" sz="1400" dirty="0" smtClean="0"/>
              <a:t>f65</a:t>
            </a:r>
            <a:endParaRPr lang="en-US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Investment ($70B/year) is Not a High Risk Venture: Rapid Mortality Decline Is Possible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567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8838</TotalTime>
  <Words>2931</Words>
  <Application>Microsoft Macintosh PowerPoint</Application>
  <PresentationFormat>On-screen Show (4:3)</PresentationFormat>
  <Paragraphs>423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Global Health 2035: WDR 1993 @20 Years</vt:lpstr>
      <vt:lpstr>1993-2013: Extraordinary Health &amp; Economic Progress</vt:lpstr>
      <vt:lpstr>2015-2035: Three Domains of Health Challenges</vt:lpstr>
      <vt:lpstr>Global Health 2035: 4 Key Messages</vt:lpstr>
      <vt:lpstr>Global Health 2035: 4 Key Messages</vt:lpstr>
      <vt:lpstr>Two Centuries of Divergence; ‘4C Countries’ Then Converged</vt:lpstr>
      <vt:lpstr>Now on Cusp of a Historical Achievement: Nearly All Countries Could Converge by 2035</vt:lpstr>
      <vt:lpstr>Rwanda: Steepest Fall in Child Mortality Ever Recorded</vt:lpstr>
      <vt:lpstr>2035 Grand Convergence Targets are Achievable: “16-8-4”</vt:lpstr>
      <vt:lpstr>Death Rates Today in Poorest Countries</vt:lpstr>
      <vt:lpstr> Convergence: Which Countries?</vt:lpstr>
      <vt:lpstr>Convergence Targets are Close to Death Rates Today in 4C Countries</vt:lpstr>
      <vt:lpstr>Modeling Convergence Investment Case1 Compares scale-up versus constant coverage</vt:lpstr>
      <vt:lpstr>PowerPoint Presentation</vt:lpstr>
      <vt:lpstr>Impact and Cost of Convergence</vt:lpstr>
      <vt:lpstr>Global Health 2035: 4 Key Messages</vt:lpstr>
      <vt:lpstr>Global Health 2035: 4 Key Messages</vt:lpstr>
      <vt:lpstr>Full Income: A Better Way to Measure the Returns from Investing in Health</vt:lpstr>
      <vt:lpstr>With Full Income Approach, Convergence Has Impressive Benefit: Cost Ratio </vt:lpstr>
      <vt:lpstr>Sources of Income to Fund Convergence</vt:lpstr>
      <vt:lpstr>Crucial Role for International Collective Action:  Global Public Goods &amp; Managing Externalities</vt:lpstr>
      <vt:lpstr>Global Public Goods: Important or Game-Changing Products </vt:lpstr>
      <vt:lpstr>Progress on Maternal Mortality Ratio by 2035</vt:lpstr>
      <vt:lpstr>2030 Outcomes </vt:lpstr>
      <vt:lpstr>2030 Convergence with the “3P Countries” Panama, Peru, Paraguay</vt:lpstr>
      <vt:lpstr>PowerPoint Presentation</vt:lpstr>
      <vt:lpstr>Grand Convergence in Post-2015 Framework</vt:lpstr>
      <vt:lpstr>Grand Convergence in Post-2015 Framework (cont’d)</vt:lpstr>
      <vt:lpstr>Caveats &amp; Challenges</vt:lpstr>
      <vt:lpstr>Further Research on Convergence</vt:lpstr>
      <vt:lpstr>Global Health 2035: 4 Key Messages</vt:lpstr>
      <vt:lpstr>Global Health 2035: 4 Key Messages</vt:lpstr>
      <vt:lpstr>Single Greatest Opportunity To Curb NCDs is Tobacco Taxation</vt:lpstr>
      <vt:lpstr>We Also Argue for Taxes on Sugar and Sugar-Sweetened Sodas</vt:lpstr>
      <vt:lpstr>Lessons from Taxing Tobacco and Alcohol</vt:lpstr>
      <vt:lpstr>Essential Package of Clinical Interventions</vt:lpstr>
      <vt:lpstr>We Recommend Scale-up in All Countries</vt:lpstr>
      <vt:lpstr>Phased Expansion Pathways</vt:lpstr>
      <vt:lpstr>Sudden Price Drops Affect Expansion Pathway</vt:lpstr>
      <vt:lpstr>“Interventions Don’t Deliver Themselves”</vt:lpstr>
      <vt:lpstr>Global Health 2035: 4 Key Messages</vt:lpstr>
      <vt:lpstr>Global Health 2035: 4 Key Messages</vt:lpstr>
      <vt:lpstr>Our Recommendation on UHC: Progressive Universalism  (Blue Shading)</vt:lpstr>
      <vt:lpstr>How to Move Through the Cube?</vt:lpstr>
      <vt:lpstr>Progressive Universalism</vt:lpstr>
      <vt:lpstr>Advantages of Progressive Universalism</vt:lpstr>
      <vt:lpstr>A Variant of Progressive Universalism</vt:lpstr>
      <vt:lpstr>Four Benefits to Countries of Adopting Progressive Universalism</vt:lpstr>
      <vt:lpstr>Launch and Post-Launch Activities</vt:lpstr>
      <vt:lpstr>A Few Reflections on These Events</vt:lpstr>
      <vt:lpstr>Thank you 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Keely Bisch</cp:lastModifiedBy>
  <cp:revision>245</cp:revision>
  <dcterms:created xsi:type="dcterms:W3CDTF">2013-11-22T21:55:45Z</dcterms:created>
  <dcterms:modified xsi:type="dcterms:W3CDTF">2014-04-02T18:40:42Z</dcterms:modified>
</cp:coreProperties>
</file>