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5" r:id="rId2"/>
    <p:sldId id="325" r:id="rId3"/>
    <p:sldId id="274" r:id="rId4"/>
    <p:sldId id="301" r:id="rId5"/>
    <p:sldId id="323" r:id="rId6"/>
    <p:sldId id="312" r:id="rId7"/>
    <p:sldId id="288" r:id="rId8"/>
    <p:sldId id="330" r:id="rId9"/>
    <p:sldId id="292" r:id="rId10"/>
    <p:sldId id="303" r:id="rId11"/>
    <p:sldId id="295" r:id="rId12"/>
    <p:sldId id="357" r:id="rId13"/>
    <p:sldId id="360" r:id="rId14"/>
    <p:sldId id="362" r:id="rId15"/>
    <p:sldId id="365" r:id="rId16"/>
    <p:sldId id="366" r:id="rId17"/>
    <p:sldId id="337" r:id="rId18"/>
    <p:sldId id="35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594113235845502"/>
          <c:y val="3.3362573099415198E-2"/>
          <c:w val="0.69620172478440201"/>
          <c:h val="0.792499424414053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Rwanda</c:v>
                </c:pt>
              </c:strCache>
            </c:strRef>
          </c:tx>
          <c:marker>
            <c:symbol val="circle"/>
            <c:size val="7"/>
          </c:marker>
          <c:dPt>
            <c:idx val="6"/>
            <c:marker>
              <c:symbol val="circle"/>
              <c:size val="9"/>
            </c:marker>
            <c:bubble3D val="0"/>
            <c:spPr>
              <a:ln>
                <a:noFill/>
              </a:ln>
            </c:spPr>
          </c:dPt>
          <c:cat>
            <c:strRef>
              <c:f>Sheet1!$A$2:$A$8</c:f>
              <c:strCach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2011</c:v>
                </c:pt>
                <c:pt idx="6">
                  <c:v>2015 (MDG Target)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156</c:v>
                </c:pt>
                <c:pt idx="1">
                  <c:v>275</c:v>
                </c:pt>
                <c:pt idx="2">
                  <c:v>183</c:v>
                </c:pt>
                <c:pt idx="3">
                  <c:v>108</c:v>
                </c:pt>
                <c:pt idx="4">
                  <c:v>60</c:v>
                </c:pt>
                <c:pt idx="5">
                  <c:v>54</c:v>
                </c:pt>
                <c:pt idx="6">
                  <c:v>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Sub-Saharan Africa</c:v>
                </c:pt>
              </c:strCache>
            </c:strRef>
          </c:tx>
          <c:marker>
            <c:symbol val="circle"/>
            <c:size val="7"/>
          </c:marker>
          <c:dPt>
            <c:idx val="6"/>
            <c:marker>
              <c:symbol val="circle"/>
              <c:size val="9"/>
            </c:marker>
            <c:bubble3D val="0"/>
            <c:spPr>
              <a:ln>
                <a:noFill/>
              </a:ln>
            </c:spPr>
          </c:dPt>
          <c:cat>
            <c:strRef>
              <c:f>Sheet1!$A$2:$A$8</c:f>
              <c:strCach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2011</c:v>
                </c:pt>
                <c:pt idx="6">
                  <c:v>2015 (MDG Target)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178</c:v>
                </c:pt>
                <c:pt idx="1">
                  <c:v>170</c:v>
                </c:pt>
                <c:pt idx="2">
                  <c:v>154</c:v>
                </c:pt>
                <c:pt idx="3">
                  <c:v>133</c:v>
                </c:pt>
                <c:pt idx="4">
                  <c:v>112</c:v>
                </c:pt>
                <c:pt idx="5">
                  <c:v>109</c:v>
                </c:pt>
                <c:pt idx="6">
                  <c:v>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World</c:v>
                </c:pt>
              </c:strCache>
            </c:strRef>
          </c:tx>
          <c:marker>
            <c:symbol val="circle"/>
            <c:size val="7"/>
          </c:marker>
          <c:dPt>
            <c:idx val="6"/>
            <c:marker>
              <c:symbol val="circle"/>
              <c:size val="9"/>
            </c:marker>
            <c:bubble3D val="0"/>
            <c:spPr>
              <a:ln>
                <a:noFill/>
              </a:ln>
            </c:spPr>
          </c:dPt>
          <c:cat>
            <c:strRef>
              <c:f>Sheet1!$A$2:$A$8</c:f>
              <c:strCach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2011</c:v>
                </c:pt>
                <c:pt idx="6">
                  <c:v>2015 (MDG Target)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87</c:v>
                </c:pt>
                <c:pt idx="1">
                  <c:v>82</c:v>
                </c:pt>
                <c:pt idx="2">
                  <c:v>73</c:v>
                </c:pt>
                <c:pt idx="3">
                  <c:v>63</c:v>
                </c:pt>
                <c:pt idx="4">
                  <c:v>53</c:v>
                </c:pt>
                <c:pt idx="5">
                  <c:v>51</c:v>
                </c:pt>
                <c:pt idx="6">
                  <c:v>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76160"/>
        <c:axId val="104611840"/>
      </c:lineChart>
      <c:catAx>
        <c:axId val="10367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04611840"/>
        <c:crosses val="autoZero"/>
        <c:auto val="1"/>
        <c:lblAlgn val="ctr"/>
        <c:lblOffset val="100"/>
        <c:noMultiLvlLbl val="0"/>
      </c:catAx>
      <c:valAx>
        <c:axId val="10461184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 dirty="0" smtClean="0"/>
                  <a:t>Probability of a child dying by</a:t>
                </a:r>
                <a:r>
                  <a:rPr lang="en-US" sz="1200" baseline="0" dirty="0" smtClean="0"/>
                  <a:t> age 5 per 1,000 live births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03676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197225346831597"/>
          <c:y val="0.92696827370262902"/>
          <c:w val="0.54946824146981599"/>
          <c:h val="6.1022450318710203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Progressive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96E34BE5-1A00-4DD3-BE9B-A629AE8EDA3D}" type="presOf" srcId="{E445964F-A977-4091-B69D-E716B5D305E0}" destId="{F64CC571-8C1E-481F-8EB1-ABDD56094A4F}" srcOrd="0" destOrd="0" presId="urn:microsoft.com/office/officeart/2005/8/layout/default"/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9BA7D4E8-2CC4-4025-BD06-CE64AEC5F288}" type="presOf" srcId="{BB335C78-CEBE-4D32-B641-C1EAD2974A38}" destId="{98893A94-5A83-4209-8BCD-9E787EFAA782}" srcOrd="0" destOrd="0" presId="urn:microsoft.com/office/officeart/2005/8/layout/default"/>
    <dgm:cxn modelId="{9B2E21E5-DFF0-4BCA-AC50-27C0ABA60008}" type="presOf" srcId="{5712372B-076D-4931-8C54-1569E1237C79}" destId="{CD2A28B2-7740-4E04-A010-836660C16134}" srcOrd="0" destOrd="0" presId="urn:microsoft.com/office/officeart/2005/8/layout/default"/>
    <dgm:cxn modelId="{59467E39-4C21-4332-91FA-8F56FFADA762}" type="presOf" srcId="{D732FC02-D7F9-4CC5-AC39-3A4F660EE725}" destId="{5682F414-7DA1-4114-BECF-A716AAD9D1E3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FEA7EFA1-51F3-4761-A82B-0F234E613B81}" type="presOf" srcId="{330AE417-7D16-4631-8F47-4475D4413CB8}" destId="{EBA33CE1-7310-4C34-81CE-39B72A9F0351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8995D2-7773-4C68-B791-AD65B2330E8F}" type="presParOf" srcId="{CD2A28B2-7740-4E04-A010-836660C16134}" destId="{5682F414-7DA1-4114-BECF-A716AAD9D1E3}" srcOrd="0" destOrd="0" presId="urn:microsoft.com/office/officeart/2005/8/layout/default"/>
    <dgm:cxn modelId="{DBF9FF90-D3AD-47F7-B228-4007BF39C69F}" type="presParOf" srcId="{CD2A28B2-7740-4E04-A010-836660C16134}" destId="{5BC808D0-75F3-4830-BA84-80149301DF1F}" srcOrd="1" destOrd="0" presId="urn:microsoft.com/office/officeart/2005/8/layout/default"/>
    <dgm:cxn modelId="{0D9FD558-5F77-49F9-9B97-DFA225C10329}" type="presParOf" srcId="{CD2A28B2-7740-4E04-A010-836660C16134}" destId="{98893A94-5A83-4209-8BCD-9E787EFAA782}" srcOrd="2" destOrd="0" presId="urn:microsoft.com/office/officeart/2005/8/layout/default"/>
    <dgm:cxn modelId="{05DCCE75-D0A9-4294-B5E5-86361DB326B2}" type="presParOf" srcId="{CD2A28B2-7740-4E04-A010-836660C16134}" destId="{86E7DC3D-6CB2-4CE5-B8CF-B3B70679810A}" srcOrd="3" destOrd="0" presId="urn:microsoft.com/office/officeart/2005/8/layout/default"/>
    <dgm:cxn modelId="{98EE71F9-E6C7-46A0-919D-C068D9B567E8}" type="presParOf" srcId="{CD2A28B2-7740-4E04-A010-836660C16134}" destId="{F64CC571-8C1E-481F-8EB1-ABDD56094A4F}" srcOrd="4" destOrd="0" presId="urn:microsoft.com/office/officeart/2005/8/layout/default"/>
    <dgm:cxn modelId="{2C81E12D-1FFF-4770-AFA4-FD92E3A7D127}" type="presParOf" srcId="{CD2A28B2-7740-4E04-A010-836660C16134}" destId="{ADF334E5-B414-4725-9CE2-8E4EBD8867B3}" srcOrd="5" destOrd="0" presId="urn:microsoft.com/office/officeart/2005/8/layout/default"/>
    <dgm:cxn modelId="{BA79EB59-8FAC-4EB7-854B-330AEA306D7F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552775-EBB1-4BE8-9483-0179DF71CF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233A2-019B-4C10-B819-D1E237FAD5E9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Under-5 death rate per 1,000 live births</a:t>
          </a:r>
          <a:endParaRPr lang="en-US" sz="1800" dirty="0">
            <a:solidFill>
              <a:schemeClr val="tx1"/>
            </a:solidFill>
          </a:endParaRPr>
        </a:p>
      </dgm:t>
    </dgm:pt>
    <dgm:pt modelId="{D52EC422-E866-403B-96BB-64EAF49AF257}" type="parTrans" cxnId="{5914A49C-D995-4DA4-8552-53BE16C0282B}">
      <dgm:prSet/>
      <dgm:spPr/>
      <dgm:t>
        <a:bodyPr/>
        <a:lstStyle/>
        <a:p>
          <a:endParaRPr lang="en-US" sz="1800"/>
        </a:p>
      </dgm:t>
    </dgm:pt>
    <dgm:pt modelId="{FBDED6C4-9D4C-4AA9-A3FE-D53047F6A8CB}" type="sibTrans" cxnId="{5914A49C-D995-4DA4-8552-53BE16C0282B}">
      <dgm:prSet/>
      <dgm:spPr/>
      <dgm:t>
        <a:bodyPr/>
        <a:lstStyle/>
        <a:p>
          <a:endParaRPr lang="en-US" sz="1800"/>
        </a:p>
      </dgm:t>
    </dgm:pt>
    <dgm:pt modelId="{DC14E97D-694D-4BB9-9A35-28413FA8BC52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4800" dirty="0" smtClean="0">
              <a:solidFill>
                <a:schemeClr val="bg1"/>
              </a:solidFill>
            </a:rPr>
            <a:t>16</a:t>
          </a:r>
          <a:endParaRPr lang="en-US" sz="4800" dirty="0">
            <a:solidFill>
              <a:schemeClr val="bg1"/>
            </a:solidFill>
          </a:endParaRPr>
        </a:p>
      </dgm:t>
    </dgm:pt>
    <dgm:pt modelId="{39A76A9C-DC08-447F-B755-00035C9A8EFD}" type="parTrans" cxnId="{6601F188-925F-4208-8E36-0E2D0EAAB4F9}">
      <dgm:prSet/>
      <dgm:spPr>
        <a:ln w="38100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/>
        </a:p>
      </dgm:t>
    </dgm:pt>
    <dgm:pt modelId="{107F11A5-9DD2-4648-A245-27946DE1D647}" type="sibTrans" cxnId="{6601F188-925F-4208-8E36-0E2D0EAAB4F9}">
      <dgm:prSet/>
      <dgm:spPr/>
      <dgm:t>
        <a:bodyPr/>
        <a:lstStyle/>
        <a:p>
          <a:endParaRPr lang="en-US" sz="1800"/>
        </a:p>
      </dgm:t>
    </dgm:pt>
    <dgm:pt modelId="{0E864D2D-6CBC-47BB-A0CB-B31E6EE3D4E6}" type="pres">
      <dgm:prSet presAssocID="{96552775-EBB1-4BE8-9483-0179DF71C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110761C-2595-4B22-A5E1-76BC6B5D2E2E}" type="pres">
      <dgm:prSet presAssocID="{E55233A2-019B-4C10-B819-D1E237FAD5E9}" presName="root" presStyleCnt="0"/>
      <dgm:spPr/>
    </dgm:pt>
    <dgm:pt modelId="{2EC45457-678F-4414-BEF5-C3ABF7672821}" type="pres">
      <dgm:prSet presAssocID="{E55233A2-019B-4C10-B819-D1E237FAD5E9}" presName="rootComposite" presStyleCnt="0"/>
      <dgm:spPr/>
    </dgm:pt>
    <dgm:pt modelId="{A63B951C-ADEC-48F3-B0BD-D48A55F7E0F8}" type="pres">
      <dgm:prSet presAssocID="{E55233A2-019B-4C10-B819-D1E237FAD5E9}" presName="rootText" presStyleLbl="node1" presStyleIdx="0" presStyleCnt="1" custScaleY="89070"/>
      <dgm:spPr/>
      <dgm:t>
        <a:bodyPr/>
        <a:lstStyle/>
        <a:p>
          <a:endParaRPr lang="en-GB"/>
        </a:p>
      </dgm:t>
    </dgm:pt>
    <dgm:pt modelId="{FA37D05A-0D39-4158-9BB7-C549283AE862}" type="pres">
      <dgm:prSet presAssocID="{E55233A2-019B-4C10-B819-D1E237FAD5E9}" presName="rootConnector" presStyleLbl="node1" presStyleIdx="0" presStyleCnt="1"/>
      <dgm:spPr/>
      <dgm:t>
        <a:bodyPr/>
        <a:lstStyle/>
        <a:p>
          <a:endParaRPr lang="en-GB"/>
        </a:p>
      </dgm:t>
    </dgm:pt>
    <dgm:pt modelId="{8CC000E9-CDFF-4102-8100-629E63BB609A}" type="pres">
      <dgm:prSet presAssocID="{E55233A2-019B-4C10-B819-D1E237FAD5E9}" presName="childShape" presStyleCnt="0"/>
      <dgm:spPr/>
    </dgm:pt>
    <dgm:pt modelId="{EE928492-612A-431D-AA86-FAF7CC7A7CEC}" type="pres">
      <dgm:prSet presAssocID="{39A76A9C-DC08-447F-B755-00035C9A8EFD}" presName="Name13" presStyleLbl="parChTrans1D2" presStyleIdx="0" presStyleCnt="1"/>
      <dgm:spPr/>
      <dgm:t>
        <a:bodyPr/>
        <a:lstStyle/>
        <a:p>
          <a:endParaRPr lang="en-GB"/>
        </a:p>
      </dgm:t>
    </dgm:pt>
    <dgm:pt modelId="{3DCD9E1B-1070-4A3D-AFC9-982519782B7A}" type="pres">
      <dgm:prSet presAssocID="{DC14E97D-694D-4BB9-9A35-28413FA8BC52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B737FC7-1513-42CC-BAED-E5A59363527A}" type="presOf" srcId="{DC14E97D-694D-4BB9-9A35-28413FA8BC52}" destId="{3DCD9E1B-1070-4A3D-AFC9-982519782B7A}" srcOrd="0" destOrd="0" presId="urn:microsoft.com/office/officeart/2005/8/layout/hierarchy3"/>
    <dgm:cxn modelId="{4C41E72E-9064-4686-8A9F-1EC304490F75}" type="presOf" srcId="{E55233A2-019B-4C10-B819-D1E237FAD5E9}" destId="{FA37D05A-0D39-4158-9BB7-C549283AE862}" srcOrd="1" destOrd="0" presId="urn:microsoft.com/office/officeart/2005/8/layout/hierarchy3"/>
    <dgm:cxn modelId="{F140442D-98DF-4E9D-AB41-E7050DD4AEBB}" type="presOf" srcId="{96552775-EBB1-4BE8-9483-0179DF71CFA3}" destId="{0E864D2D-6CBC-47BB-A0CB-B31E6EE3D4E6}" srcOrd="0" destOrd="0" presId="urn:microsoft.com/office/officeart/2005/8/layout/hierarchy3"/>
    <dgm:cxn modelId="{6601F188-925F-4208-8E36-0E2D0EAAB4F9}" srcId="{E55233A2-019B-4C10-B819-D1E237FAD5E9}" destId="{DC14E97D-694D-4BB9-9A35-28413FA8BC52}" srcOrd="0" destOrd="0" parTransId="{39A76A9C-DC08-447F-B755-00035C9A8EFD}" sibTransId="{107F11A5-9DD2-4648-A245-27946DE1D647}"/>
    <dgm:cxn modelId="{3E8BD897-0FB2-443E-96CA-D459D27D6A73}" type="presOf" srcId="{E55233A2-019B-4C10-B819-D1E237FAD5E9}" destId="{A63B951C-ADEC-48F3-B0BD-D48A55F7E0F8}" srcOrd="0" destOrd="0" presId="urn:microsoft.com/office/officeart/2005/8/layout/hierarchy3"/>
    <dgm:cxn modelId="{5914A49C-D995-4DA4-8552-53BE16C0282B}" srcId="{96552775-EBB1-4BE8-9483-0179DF71CFA3}" destId="{E55233A2-019B-4C10-B819-D1E237FAD5E9}" srcOrd="0" destOrd="0" parTransId="{D52EC422-E866-403B-96BB-64EAF49AF257}" sibTransId="{FBDED6C4-9D4C-4AA9-A3FE-D53047F6A8CB}"/>
    <dgm:cxn modelId="{1AC38361-AF64-4F47-A64D-5719A3FE07A5}" type="presOf" srcId="{39A76A9C-DC08-447F-B755-00035C9A8EFD}" destId="{EE928492-612A-431D-AA86-FAF7CC7A7CEC}" srcOrd="0" destOrd="0" presId="urn:microsoft.com/office/officeart/2005/8/layout/hierarchy3"/>
    <dgm:cxn modelId="{9CF9CDE7-5135-48CD-BADF-845779CBE853}" type="presParOf" srcId="{0E864D2D-6CBC-47BB-A0CB-B31E6EE3D4E6}" destId="{F110761C-2595-4B22-A5E1-76BC6B5D2E2E}" srcOrd="0" destOrd="0" presId="urn:microsoft.com/office/officeart/2005/8/layout/hierarchy3"/>
    <dgm:cxn modelId="{8E93FB3A-2AB4-4E3C-BF61-B5330C69AB88}" type="presParOf" srcId="{F110761C-2595-4B22-A5E1-76BC6B5D2E2E}" destId="{2EC45457-678F-4414-BEF5-C3ABF7672821}" srcOrd="0" destOrd="0" presId="urn:microsoft.com/office/officeart/2005/8/layout/hierarchy3"/>
    <dgm:cxn modelId="{B0173FDA-D8B8-4AB6-9914-F9A6EC180D74}" type="presParOf" srcId="{2EC45457-678F-4414-BEF5-C3ABF7672821}" destId="{A63B951C-ADEC-48F3-B0BD-D48A55F7E0F8}" srcOrd="0" destOrd="0" presId="urn:microsoft.com/office/officeart/2005/8/layout/hierarchy3"/>
    <dgm:cxn modelId="{F5343CBF-272D-460E-A592-5543138ABD05}" type="presParOf" srcId="{2EC45457-678F-4414-BEF5-C3ABF7672821}" destId="{FA37D05A-0D39-4158-9BB7-C549283AE862}" srcOrd="1" destOrd="0" presId="urn:microsoft.com/office/officeart/2005/8/layout/hierarchy3"/>
    <dgm:cxn modelId="{4B6C2A9D-DC1E-44D8-9BD8-67943BB09699}" type="presParOf" srcId="{F110761C-2595-4B22-A5E1-76BC6B5D2E2E}" destId="{8CC000E9-CDFF-4102-8100-629E63BB609A}" srcOrd="1" destOrd="0" presId="urn:microsoft.com/office/officeart/2005/8/layout/hierarchy3"/>
    <dgm:cxn modelId="{AB074598-02C5-4A01-B9BE-24F8E8E5E0F6}" type="presParOf" srcId="{8CC000E9-CDFF-4102-8100-629E63BB609A}" destId="{EE928492-612A-431D-AA86-FAF7CC7A7CEC}" srcOrd="0" destOrd="0" presId="urn:microsoft.com/office/officeart/2005/8/layout/hierarchy3"/>
    <dgm:cxn modelId="{B4889618-8E8A-4FED-84F7-1C9BAE08C4C1}" type="presParOf" srcId="{8CC000E9-CDFF-4102-8100-629E63BB609A}" destId="{3DCD9E1B-1070-4A3D-AFC9-982519782B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52775-EBB1-4BE8-9483-0179DF71CF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233A2-019B-4C10-B819-D1E237FAD5E9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Annual AIDS deaths per 100,000 population</a:t>
          </a:r>
          <a:endParaRPr lang="en-US" sz="1800" dirty="0">
            <a:solidFill>
              <a:schemeClr val="tx1"/>
            </a:solidFill>
          </a:endParaRPr>
        </a:p>
      </dgm:t>
    </dgm:pt>
    <dgm:pt modelId="{D52EC422-E866-403B-96BB-64EAF49AF257}" type="parTrans" cxnId="{5914A49C-D995-4DA4-8552-53BE16C0282B}">
      <dgm:prSet/>
      <dgm:spPr/>
      <dgm:t>
        <a:bodyPr/>
        <a:lstStyle/>
        <a:p>
          <a:endParaRPr lang="en-US" sz="1800"/>
        </a:p>
      </dgm:t>
    </dgm:pt>
    <dgm:pt modelId="{FBDED6C4-9D4C-4AA9-A3FE-D53047F6A8CB}" type="sibTrans" cxnId="{5914A49C-D995-4DA4-8552-53BE16C0282B}">
      <dgm:prSet/>
      <dgm:spPr/>
      <dgm:t>
        <a:bodyPr/>
        <a:lstStyle/>
        <a:p>
          <a:endParaRPr lang="en-US" sz="1800"/>
        </a:p>
      </dgm:t>
    </dgm:pt>
    <dgm:pt modelId="{DC14E97D-694D-4BB9-9A35-28413FA8BC52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4800" dirty="0" smtClean="0">
              <a:solidFill>
                <a:schemeClr val="bg1"/>
              </a:solidFill>
            </a:rPr>
            <a:t>8</a:t>
          </a:r>
          <a:endParaRPr lang="en-US" sz="4800" dirty="0">
            <a:solidFill>
              <a:schemeClr val="bg1"/>
            </a:solidFill>
          </a:endParaRPr>
        </a:p>
      </dgm:t>
    </dgm:pt>
    <dgm:pt modelId="{39A76A9C-DC08-447F-B755-00035C9A8EFD}" type="parTrans" cxnId="{6601F188-925F-4208-8E36-0E2D0EAAB4F9}">
      <dgm:prSet/>
      <dgm:spPr>
        <a:ln w="38100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/>
        </a:p>
      </dgm:t>
    </dgm:pt>
    <dgm:pt modelId="{107F11A5-9DD2-4648-A245-27946DE1D647}" type="sibTrans" cxnId="{6601F188-925F-4208-8E36-0E2D0EAAB4F9}">
      <dgm:prSet/>
      <dgm:spPr/>
      <dgm:t>
        <a:bodyPr/>
        <a:lstStyle/>
        <a:p>
          <a:endParaRPr lang="en-US" sz="1800"/>
        </a:p>
      </dgm:t>
    </dgm:pt>
    <dgm:pt modelId="{0E864D2D-6CBC-47BB-A0CB-B31E6EE3D4E6}" type="pres">
      <dgm:prSet presAssocID="{96552775-EBB1-4BE8-9483-0179DF71C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110761C-2595-4B22-A5E1-76BC6B5D2E2E}" type="pres">
      <dgm:prSet presAssocID="{E55233A2-019B-4C10-B819-D1E237FAD5E9}" presName="root" presStyleCnt="0"/>
      <dgm:spPr/>
    </dgm:pt>
    <dgm:pt modelId="{2EC45457-678F-4414-BEF5-C3ABF7672821}" type="pres">
      <dgm:prSet presAssocID="{E55233A2-019B-4C10-B819-D1E237FAD5E9}" presName="rootComposite" presStyleCnt="0"/>
      <dgm:spPr/>
    </dgm:pt>
    <dgm:pt modelId="{A63B951C-ADEC-48F3-B0BD-D48A55F7E0F8}" type="pres">
      <dgm:prSet presAssocID="{E55233A2-019B-4C10-B819-D1E237FAD5E9}" presName="rootText" presStyleLbl="node1" presStyleIdx="0" presStyleCnt="1" custScaleY="89070"/>
      <dgm:spPr/>
      <dgm:t>
        <a:bodyPr/>
        <a:lstStyle/>
        <a:p>
          <a:endParaRPr lang="en-US"/>
        </a:p>
      </dgm:t>
    </dgm:pt>
    <dgm:pt modelId="{FA37D05A-0D39-4158-9BB7-C549283AE862}" type="pres">
      <dgm:prSet presAssocID="{E55233A2-019B-4C10-B819-D1E237FAD5E9}" presName="rootConnector" presStyleLbl="node1" presStyleIdx="0" presStyleCnt="1"/>
      <dgm:spPr/>
      <dgm:t>
        <a:bodyPr/>
        <a:lstStyle/>
        <a:p>
          <a:endParaRPr lang="en-GB"/>
        </a:p>
      </dgm:t>
    </dgm:pt>
    <dgm:pt modelId="{8CC000E9-CDFF-4102-8100-629E63BB609A}" type="pres">
      <dgm:prSet presAssocID="{E55233A2-019B-4C10-B819-D1E237FAD5E9}" presName="childShape" presStyleCnt="0"/>
      <dgm:spPr/>
    </dgm:pt>
    <dgm:pt modelId="{EE928492-612A-431D-AA86-FAF7CC7A7CEC}" type="pres">
      <dgm:prSet presAssocID="{39A76A9C-DC08-447F-B755-00035C9A8EFD}" presName="Name13" presStyleLbl="parChTrans1D2" presStyleIdx="0" presStyleCnt="1"/>
      <dgm:spPr/>
      <dgm:t>
        <a:bodyPr/>
        <a:lstStyle/>
        <a:p>
          <a:endParaRPr lang="en-GB"/>
        </a:p>
      </dgm:t>
    </dgm:pt>
    <dgm:pt modelId="{3DCD9E1B-1070-4A3D-AFC9-982519782B7A}" type="pres">
      <dgm:prSet presAssocID="{DC14E97D-694D-4BB9-9A35-28413FA8BC52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601F188-925F-4208-8E36-0E2D0EAAB4F9}" srcId="{E55233A2-019B-4C10-B819-D1E237FAD5E9}" destId="{DC14E97D-694D-4BB9-9A35-28413FA8BC52}" srcOrd="0" destOrd="0" parTransId="{39A76A9C-DC08-447F-B755-00035C9A8EFD}" sibTransId="{107F11A5-9DD2-4648-A245-27946DE1D647}"/>
    <dgm:cxn modelId="{F55131BF-D26F-4BAA-BA5F-6D5DF38A7278}" type="presOf" srcId="{39A76A9C-DC08-447F-B755-00035C9A8EFD}" destId="{EE928492-612A-431D-AA86-FAF7CC7A7CEC}" srcOrd="0" destOrd="0" presId="urn:microsoft.com/office/officeart/2005/8/layout/hierarchy3"/>
    <dgm:cxn modelId="{5914A49C-D995-4DA4-8552-53BE16C0282B}" srcId="{96552775-EBB1-4BE8-9483-0179DF71CFA3}" destId="{E55233A2-019B-4C10-B819-D1E237FAD5E9}" srcOrd="0" destOrd="0" parTransId="{D52EC422-E866-403B-96BB-64EAF49AF257}" sibTransId="{FBDED6C4-9D4C-4AA9-A3FE-D53047F6A8CB}"/>
    <dgm:cxn modelId="{F2C117F3-2C12-4B8B-9F68-F5F115516387}" type="presOf" srcId="{E55233A2-019B-4C10-B819-D1E237FAD5E9}" destId="{A63B951C-ADEC-48F3-B0BD-D48A55F7E0F8}" srcOrd="0" destOrd="0" presId="urn:microsoft.com/office/officeart/2005/8/layout/hierarchy3"/>
    <dgm:cxn modelId="{3AC3D686-78C6-4F0A-AE99-DA829BE72105}" type="presOf" srcId="{E55233A2-019B-4C10-B819-D1E237FAD5E9}" destId="{FA37D05A-0D39-4158-9BB7-C549283AE862}" srcOrd="1" destOrd="0" presId="urn:microsoft.com/office/officeart/2005/8/layout/hierarchy3"/>
    <dgm:cxn modelId="{8E531AC4-9EBB-4B19-A243-2B0E941BF843}" type="presOf" srcId="{96552775-EBB1-4BE8-9483-0179DF71CFA3}" destId="{0E864D2D-6CBC-47BB-A0CB-B31E6EE3D4E6}" srcOrd="0" destOrd="0" presId="urn:microsoft.com/office/officeart/2005/8/layout/hierarchy3"/>
    <dgm:cxn modelId="{A99A4BC2-FA50-4D55-80E7-DAD4F63A98C7}" type="presOf" srcId="{DC14E97D-694D-4BB9-9A35-28413FA8BC52}" destId="{3DCD9E1B-1070-4A3D-AFC9-982519782B7A}" srcOrd="0" destOrd="0" presId="urn:microsoft.com/office/officeart/2005/8/layout/hierarchy3"/>
    <dgm:cxn modelId="{7F82B9DE-8DAE-4009-AD96-9671C8B99902}" type="presParOf" srcId="{0E864D2D-6CBC-47BB-A0CB-B31E6EE3D4E6}" destId="{F110761C-2595-4B22-A5E1-76BC6B5D2E2E}" srcOrd="0" destOrd="0" presId="urn:microsoft.com/office/officeart/2005/8/layout/hierarchy3"/>
    <dgm:cxn modelId="{83520EBB-5237-40EC-9D2F-BDDECC5CFCC4}" type="presParOf" srcId="{F110761C-2595-4B22-A5E1-76BC6B5D2E2E}" destId="{2EC45457-678F-4414-BEF5-C3ABF7672821}" srcOrd="0" destOrd="0" presId="urn:microsoft.com/office/officeart/2005/8/layout/hierarchy3"/>
    <dgm:cxn modelId="{FAC442D8-805A-45B9-8536-77CF1E66831A}" type="presParOf" srcId="{2EC45457-678F-4414-BEF5-C3ABF7672821}" destId="{A63B951C-ADEC-48F3-B0BD-D48A55F7E0F8}" srcOrd="0" destOrd="0" presId="urn:microsoft.com/office/officeart/2005/8/layout/hierarchy3"/>
    <dgm:cxn modelId="{56A1ACAE-3A04-4D5C-99C3-C1552FF28DE4}" type="presParOf" srcId="{2EC45457-678F-4414-BEF5-C3ABF7672821}" destId="{FA37D05A-0D39-4158-9BB7-C549283AE862}" srcOrd="1" destOrd="0" presId="urn:microsoft.com/office/officeart/2005/8/layout/hierarchy3"/>
    <dgm:cxn modelId="{40E0773A-9DA2-4E8C-AEF1-0EC25C9B169A}" type="presParOf" srcId="{F110761C-2595-4B22-A5E1-76BC6B5D2E2E}" destId="{8CC000E9-CDFF-4102-8100-629E63BB609A}" srcOrd="1" destOrd="0" presId="urn:microsoft.com/office/officeart/2005/8/layout/hierarchy3"/>
    <dgm:cxn modelId="{877542A1-D152-46A8-A3EB-1E417B4383A1}" type="presParOf" srcId="{8CC000E9-CDFF-4102-8100-629E63BB609A}" destId="{EE928492-612A-431D-AA86-FAF7CC7A7CEC}" srcOrd="0" destOrd="0" presId="urn:microsoft.com/office/officeart/2005/8/layout/hierarchy3"/>
    <dgm:cxn modelId="{93D79BE3-529C-4178-8CD1-2ABB384FC5BC}" type="presParOf" srcId="{8CC000E9-CDFF-4102-8100-629E63BB609A}" destId="{3DCD9E1B-1070-4A3D-AFC9-982519782B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552775-EBB1-4BE8-9483-0179DF71CF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233A2-019B-4C10-B819-D1E237FAD5E9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Annual TB deaths per 100,000 population</a:t>
          </a:r>
          <a:endParaRPr lang="en-US" sz="1800" dirty="0">
            <a:solidFill>
              <a:schemeClr val="tx1"/>
            </a:solidFill>
          </a:endParaRPr>
        </a:p>
      </dgm:t>
    </dgm:pt>
    <dgm:pt modelId="{D52EC422-E866-403B-96BB-64EAF49AF257}" type="parTrans" cxnId="{5914A49C-D995-4DA4-8552-53BE16C0282B}">
      <dgm:prSet/>
      <dgm:spPr/>
      <dgm:t>
        <a:bodyPr/>
        <a:lstStyle/>
        <a:p>
          <a:endParaRPr lang="en-US" sz="1800"/>
        </a:p>
      </dgm:t>
    </dgm:pt>
    <dgm:pt modelId="{FBDED6C4-9D4C-4AA9-A3FE-D53047F6A8CB}" type="sibTrans" cxnId="{5914A49C-D995-4DA4-8552-53BE16C0282B}">
      <dgm:prSet/>
      <dgm:spPr/>
      <dgm:t>
        <a:bodyPr/>
        <a:lstStyle/>
        <a:p>
          <a:endParaRPr lang="en-US" sz="1800"/>
        </a:p>
      </dgm:t>
    </dgm:pt>
    <dgm:pt modelId="{DC14E97D-694D-4BB9-9A35-28413FA8BC52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4800" dirty="0" smtClean="0">
              <a:solidFill>
                <a:schemeClr val="bg1"/>
              </a:solidFill>
            </a:rPr>
            <a:t>4</a:t>
          </a:r>
          <a:endParaRPr lang="en-US" sz="3600" dirty="0">
            <a:solidFill>
              <a:schemeClr val="bg1"/>
            </a:solidFill>
          </a:endParaRPr>
        </a:p>
      </dgm:t>
    </dgm:pt>
    <dgm:pt modelId="{39A76A9C-DC08-447F-B755-00035C9A8EFD}" type="parTrans" cxnId="{6601F188-925F-4208-8E36-0E2D0EAAB4F9}">
      <dgm:prSet/>
      <dgm:spPr>
        <a:ln w="38100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/>
        </a:p>
      </dgm:t>
    </dgm:pt>
    <dgm:pt modelId="{107F11A5-9DD2-4648-A245-27946DE1D647}" type="sibTrans" cxnId="{6601F188-925F-4208-8E36-0E2D0EAAB4F9}">
      <dgm:prSet/>
      <dgm:spPr/>
      <dgm:t>
        <a:bodyPr/>
        <a:lstStyle/>
        <a:p>
          <a:endParaRPr lang="en-US" sz="1800"/>
        </a:p>
      </dgm:t>
    </dgm:pt>
    <dgm:pt modelId="{0E864D2D-6CBC-47BB-A0CB-B31E6EE3D4E6}" type="pres">
      <dgm:prSet presAssocID="{96552775-EBB1-4BE8-9483-0179DF71C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110761C-2595-4B22-A5E1-76BC6B5D2E2E}" type="pres">
      <dgm:prSet presAssocID="{E55233A2-019B-4C10-B819-D1E237FAD5E9}" presName="root" presStyleCnt="0"/>
      <dgm:spPr/>
    </dgm:pt>
    <dgm:pt modelId="{2EC45457-678F-4414-BEF5-C3ABF7672821}" type="pres">
      <dgm:prSet presAssocID="{E55233A2-019B-4C10-B819-D1E237FAD5E9}" presName="rootComposite" presStyleCnt="0"/>
      <dgm:spPr/>
    </dgm:pt>
    <dgm:pt modelId="{A63B951C-ADEC-48F3-B0BD-D48A55F7E0F8}" type="pres">
      <dgm:prSet presAssocID="{E55233A2-019B-4C10-B819-D1E237FAD5E9}" presName="rootText" presStyleLbl="node1" presStyleIdx="0" presStyleCnt="1" custScaleY="89070"/>
      <dgm:spPr/>
      <dgm:t>
        <a:bodyPr/>
        <a:lstStyle/>
        <a:p>
          <a:endParaRPr lang="en-US"/>
        </a:p>
      </dgm:t>
    </dgm:pt>
    <dgm:pt modelId="{FA37D05A-0D39-4158-9BB7-C549283AE862}" type="pres">
      <dgm:prSet presAssocID="{E55233A2-019B-4C10-B819-D1E237FAD5E9}" presName="rootConnector" presStyleLbl="node1" presStyleIdx="0" presStyleCnt="1"/>
      <dgm:spPr/>
      <dgm:t>
        <a:bodyPr/>
        <a:lstStyle/>
        <a:p>
          <a:endParaRPr lang="en-GB"/>
        </a:p>
      </dgm:t>
    </dgm:pt>
    <dgm:pt modelId="{8CC000E9-CDFF-4102-8100-629E63BB609A}" type="pres">
      <dgm:prSet presAssocID="{E55233A2-019B-4C10-B819-D1E237FAD5E9}" presName="childShape" presStyleCnt="0"/>
      <dgm:spPr/>
    </dgm:pt>
    <dgm:pt modelId="{EE928492-612A-431D-AA86-FAF7CC7A7CEC}" type="pres">
      <dgm:prSet presAssocID="{39A76A9C-DC08-447F-B755-00035C9A8EFD}" presName="Name13" presStyleLbl="parChTrans1D2" presStyleIdx="0" presStyleCnt="1"/>
      <dgm:spPr/>
      <dgm:t>
        <a:bodyPr/>
        <a:lstStyle/>
        <a:p>
          <a:endParaRPr lang="en-GB"/>
        </a:p>
      </dgm:t>
    </dgm:pt>
    <dgm:pt modelId="{3DCD9E1B-1070-4A3D-AFC9-982519782B7A}" type="pres">
      <dgm:prSet presAssocID="{DC14E97D-694D-4BB9-9A35-28413FA8BC52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9C798E7-0AF7-405E-823C-34BEFB40CD2B}" type="presOf" srcId="{39A76A9C-DC08-447F-B755-00035C9A8EFD}" destId="{EE928492-612A-431D-AA86-FAF7CC7A7CEC}" srcOrd="0" destOrd="0" presId="urn:microsoft.com/office/officeart/2005/8/layout/hierarchy3"/>
    <dgm:cxn modelId="{9CE93AC5-1655-4573-B975-FB4CBB8971B5}" type="presOf" srcId="{96552775-EBB1-4BE8-9483-0179DF71CFA3}" destId="{0E864D2D-6CBC-47BB-A0CB-B31E6EE3D4E6}" srcOrd="0" destOrd="0" presId="urn:microsoft.com/office/officeart/2005/8/layout/hierarchy3"/>
    <dgm:cxn modelId="{6601F188-925F-4208-8E36-0E2D0EAAB4F9}" srcId="{E55233A2-019B-4C10-B819-D1E237FAD5E9}" destId="{DC14E97D-694D-4BB9-9A35-28413FA8BC52}" srcOrd="0" destOrd="0" parTransId="{39A76A9C-DC08-447F-B755-00035C9A8EFD}" sibTransId="{107F11A5-9DD2-4648-A245-27946DE1D647}"/>
    <dgm:cxn modelId="{96B5CA73-C0DE-485F-BDDA-0513E1E96644}" type="presOf" srcId="{E55233A2-019B-4C10-B819-D1E237FAD5E9}" destId="{A63B951C-ADEC-48F3-B0BD-D48A55F7E0F8}" srcOrd="0" destOrd="0" presId="urn:microsoft.com/office/officeart/2005/8/layout/hierarchy3"/>
    <dgm:cxn modelId="{9C6AC44A-0FD2-4B9E-B0EC-43E54A1A0BFA}" type="presOf" srcId="{E55233A2-019B-4C10-B819-D1E237FAD5E9}" destId="{FA37D05A-0D39-4158-9BB7-C549283AE862}" srcOrd="1" destOrd="0" presId="urn:microsoft.com/office/officeart/2005/8/layout/hierarchy3"/>
    <dgm:cxn modelId="{5914A49C-D995-4DA4-8552-53BE16C0282B}" srcId="{96552775-EBB1-4BE8-9483-0179DF71CFA3}" destId="{E55233A2-019B-4C10-B819-D1E237FAD5E9}" srcOrd="0" destOrd="0" parTransId="{D52EC422-E866-403B-96BB-64EAF49AF257}" sibTransId="{FBDED6C4-9D4C-4AA9-A3FE-D53047F6A8CB}"/>
    <dgm:cxn modelId="{065BA843-2C88-427A-9AF5-8EDE6FFDD024}" type="presOf" srcId="{DC14E97D-694D-4BB9-9A35-28413FA8BC52}" destId="{3DCD9E1B-1070-4A3D-AFC9-982519782B7A}" srcOrd="0" destOrd="0" presId="urn:microsoft.com/office/officeart/2005/8/layout/hierarchy3"/>
    <dgm:cxn modelId="{16F4395F-ECB4-408D-85AF-FAC95F40492A}" type="presParOf" srcId="{0E864D2D-6CBC-47BB-A0CB-B31E6EE3D4E6}" destId="{F110761C-2595-4B22-A5E1-76BC6B5D2E2E}" srcOrd="0" destOrd="0" presId="urn:microsoft.com/office/officeart/2005/8/layout/hierarchy3"/>
    <dgm:cxn modelId="{B116CF7E-7DCF-4834-B627-BFCCEE36691F}" type="presParOf" srcId="{F110761C-2595-4B22-A5E1-76BC6B5D2E2E}" destId="{2EC45457-678F-4414-BEF5-C3ABF7672821}" srcOrd="0" destOrd="0" presId="urn:microsoft.com/office/officeart/2005/8/layout/hierarchy3"/>
    <dgm:cxn modelId="{8559C17A-FD61-483D-AE3D-CC8F2681CFC8}" type="presParOf" srcId="{2EC45457-678F-4414-BEF5-C3ABF7672821}" destId="{A63B951C-ADEC-48F3-B0BD-D48A55F7E0F8}" srcOrd="0" destOrd="0" presId="urn:microsoft.com/office/officeart/2005/8/layout/hierarchy3"/>
    <dgm:cxn modelId="{33C22AC3-4665-4017-8C45-B4E1F0370FB3}" type="presParOf" srcId="{2EC45457-678F-4414-BEF5-C3ABF7672821}" destId="{FA37D05A-0D39-4158-9BB7-C549283AE862}" srcOrd="1" destOrd="0" presId="urn:microsoft.com/office/officeart/2005/8/layout/hierarchy3"/>
    <dgm:cxn modelId="{BCF83F71-C05B-4074-B0A9-CB58D5394E7D}" type="presParOf" srcId="{F110761C-2595-4B22-A5E1-76BC6B5D2E2E}" destId="{8CC000E9-CDFF-4102-8100-629E63BB609A}" srcOrd="1" destOrd="0" presId="urn:microsoft.com/office/officeart/2005/8/layout/hierarchy3"/>
    <dgm:cxn modelId="{63E7497A-29AF-435E-BA6B-908AB29F2DED}" type="presParOf" srcId="{8CC000E9-CDFF-4102-8100-629E63BB609A}" destId="{EE928492-612A-431D-AA86-FAF7CC7A7CEC}" srcOrd="0" destOrd="0" presId="urn:microsoft.com/office/officeart/2005/8/layout/hierarchy3"/>
    <dgm:cxn modelId="{1F365DD7-F173-4878-A1AF-EDC6DA30C925}" type="presParOf" srcId="{8CC000E9-CDFF-4102-8100-629E63BB609A}" destId="{3DCD9E1B-1070-4A3D-AFC9-982519782B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FCECF1-6709-4E4E-A6E6-B8236A45DDE6}" type="doc">
      <dgm:prSet loTypeId="urn:microsoft.com/office/officeart/2005/8/layout/equation1" loCatId="relationship" qsTypeId="urn:microsoft.com/office/officeart/2005/8/quickstyle/simple1" qsCatId="simple" csTypeId="urn:microsoft.com/office/officeart/2005/8/colors/accent3_2" csCatId="accent3" phldr="1"/>
      <dgm:spPr/>
    </dgm:pt>
    <dgm:pt modelId="{FCA9B049-668C-43FC-8FD9-EB1D030A5576}">
      <dgm:prSet phldrT="[Text]" custT="1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income growth</a:t>
          </a:r>
          <a:endParaRPr lang="en-US" sz="2000" dirty="0">
            <a:solidFill>
              <a:schemeClr val="tx1"/>
            </a:solidFill>
          </a:endParaRPr>
        </a:p>
      </dgm:t>
    </dgm:pt>
    <dgm:pt modelId="{6FFD9D15-6EEB-4ABA-9248-1D05414735CC}" type="parTrans" cxnId="{69FC1B55-ACD7-4C49-BE6B-3FC08316F507}">
      <dgm:prSet/>
      <dgm:spPr/>
      <dgm:t>
        <a:bodyPr/>
        <a:lstStyle/>
        <a:p>
          <a:endParaRPr lang="en-US"/>
        </a:p>
      </dgm:t>
    </dgm:pt>
    <dgm:pt modelId="{0F8B5521-911D-4025-862A-6000213510D2}" type="sibTrans" cxnId="{69FC1B55-ACD7-4C49-BE6B-3FC08316F507}">
      <dgm:prSet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44407F99-2100-4E2D-95B3-76E5EAF045E1}">
      <dgm:prSet phldrT="[Text]" custT="1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value life years gained (VLYs) in that period</a:t>
          </a:r>
          <a:endParaRPr lang="en-US" sz="2000" dirty="0">
            <a:solidFill>
              <a:schemeClr val="tx1"/>
            </a:solidFill>
          </a:endParaRPr>
        </a:p>
      </dgm:t>
    </dgm:pt>
    <dgm:pt modelId="{AF06F58E-3AA8-4D98-B95C-1C029F276B66}" type="parTrans" cxnId="{22403793-9A37-4BD6-A409-2F3E77069C36}">
      <dgm:prSet/>
      <dgm:spPr/>
      <dgm:t>
        <a:bodyPr/>
        <a:lstStyle/>
        <a:p>
          <a:endParaRPr lang="en-US"/>
        </a:p>
      </dgm:t>
    </dgm:pt>
    <dgm:pt modelId="{5468DA87-E24D-469D-9716-A979BA105C93}" type="sibTrans" cxnId="{22403793-9A37-4BD6-A409-2F3E77069C36}">
      <dgm:prSet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1D844B22-C02F-469F-949C-E6E685D57720}">
      <dgm:prSet phldrT="[Text]" custT="1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change in country's </a:t>
          </a:r>
          <a:r>
            <a:rPr lang="en-US" sz="2000" b="1" dirty="0" smtClean="0">
              <a:solidFill>
                <a:schemeClr val="tx1"/>
              </a:solidFill>
            </a:rPr>
            <a:t>full income </a:t>
          </a:r>
          <a:r>
            <a:rPr lang="en-US" sz="2000" dirty="0" smtClean="0">
              <a:solidFill>
                <a:schemeClr val="tx1"/>
              </a:solidFill>
            </a:rPr>
            <a:t>over a time period</a:t>
          </a:r>
          <a:endParaRPr lang="en-US" sz="2000" dirty="0">
            <a:solidFill>
              <a:schemeClr val="tx1"/>
            </a:solidFill>
          </a:endParaRPr>
        </a:p>
      </dgm:t>
    </dgm:pt>
    <dgm:pt modelId="{4B0BE510-0538-4D5B-8DBF-3E1E50BB7AF5}" type="parTrans" cxnId="{C15B2D27-84EB-41F6-8FA8-43E533062741}">
      <dgm:prSet/>
      <dgm:spPr/>
      <dgm:t>
        <a:bodyPr/>
        <a:lstStyle/>
        <a:p>
          <a:endParaRPr lang="en-US"/>
        </a:p>
      </dgm:t>
    </dgm:pt>
    <dgm:pt modelId="{D6689E73-C481-4D09-A4E4-7541CC7A86A4}" type="sibTrans" cxnId="{C15B2D27-84EB-41F6-8FA8-43E533062741}">
      <dgm:prSet/>
      <dgm:spPr/>
      <dgm:t>
        <a:bodyPr/>
        <a:lstStyle/>
        <a:p>
          <a:endParaRPr lang="en-US"/>
        </a:p>
      </dgm:t>
    </dgm:pt>
    <dgm:pt modelId="{B5CFB1D7-CAE7-49BF-A47F-CCA2A2F34B9E}" type="pres">
      <dgm:prSet presAssocID="{6BFCECF1-6709-4E4E-A6E6-B8236A45DDE6}" presName="linearFlow" presStyleCnt="0">
        <dgm:presLayoutVars>
          <dgm:dir/>
          <dgm:resizeHandles val="exact"/>
        </dgm:presLayoutVars>
      </dgm:prSet>
      <dgm:spPr/>
    </dgm:pt>
    <dgm:pt modelId="{BA979EE4-1112-45C1-A6CB-FA42E2378C3C}" type="pres">
      <dgm:prSet presAssocID="{FCA9B049-668C-43FC-8FD9-EB1D030A557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BE923-4399-4A9B-AC79-2F170E85A6D6}" type="pres">
      <dgm:prSet presAssocID="{0F8B5521-911D-4025-862A-6000213510D2}" presName="spacerL" presStyleCnt="0"/>
      <dgm:spPr/>
    </dgm:pt>
    <dgm:pt modelId="{AE85FFB7-E454-48D7-9BAD-1606B2475238}" type="pres">
      <dgm:prSet presAssocID="{0F8B5521-911D-4025-862A-6000213510D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FCB103B-688F-4ED6-A230-D768ED3AF65D}" type="pres">
      <dgm:prSet presAssocID="{0F8B5521-911D-4025-862A-6000213510D2}" presName="spacerR" presStyleCnt="0"/>
      <dgm:spPr/>
    </dgm:pt>
    <dgm:pt modelId="{7CF1BF9D-C96A-496E-88C4-29117A0885DB}" type="pres">
      <dgm:prSet presAssocID="{44407F99-2100-4E2D-95B3-76E5EAF045E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97D7E-3724-429E-884A-4F0F12525654}" type="pres">
      <dgm:prSet presAssocID="{5468DA87-E24D-469D-9716-A979BA105C93}" presName="spacerL" presStyleCnt="0"/>
      <dgm:spPr/>
    </dgm:pt>
    <dgm:pt modelId="{911D194D-E439-4024-9027-ED51B7F59E07}" type="pres">
      <dgm:prSet presAssocID="{5468DA87-E24D-469D-9716-A979BA105C9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0F9B839-649A-48CA-A6CE-E6E8EC32123A}" type="pres">
      <dgm:prSet presAssocID="{5468DA87-E24D-469D-9716-A979BA105C93}" presName="spacerR" presStyleCnt="0"/>
      <dgm:spPr/>
    </dgm:pt>
    <dgm:pt modelId="{4D23D6BA-1AA6-408C-B7E9-023603269259}" type="pres">
      <dgm:prSet presAssocID="{1D844B22-C02F-469F-949C-E6E685D5772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5B2D27-84EB-41F6-8FA8-43E533062741}" srcId="{6BFCECF1-6709-4E4E-A6E6-B8236A45DDE6}" destId="{1D844B22-C02F-469F-949C-E6E685D57720}" srcOrd="2" destOrd="0" parTransId="{4B0BE510-0538-4D5B-8DBF-3E1E50BB7AF5}" sibTransId="{D6689E73-C481-4D09-A4E4-7541CC7A86A4}"/>
    <dgm:cxn modelId="{22403793-9A37-4BD6-A409-2F3E77069C36}" srcId="{6BFCECF1-6709-4E4E-A6E6-B8236A45DDE6}" destId="{44407F99-2100-4E2D-95B3-76E5EAF045E1}" srcOrd="1" destOrd="0" parTransId="{AF06F58E-3AA8-4D98-B95C-1C029F276B66}" sibTransId="{5468DA87-E24D-469D-9716-A979BA105C93}"/>
    <dgm:cxn modelId="{293FCE61-6756-4D06-B056-4CF60B7494B0}" type="presOf" srcId="{FCA9B049-668C-43FC-8FD9-EB1D030A5576}" destId="{BA979EE4-1112-45C1-A6CB-FA42E2378C3C}" srcOrd="0" destOrd="0" presId="urn:microsoft.com/office/officeart/2005/8/layout/equation1"/>
    <dgm:cxn modelId="{C271019D-99BB-487C-8830-3EB89CF2B38B}" type="presOf" srcId="{5468DA87-E24D-469D-9716-A979BA105C93}" destId="{911D194D-E439-4024-9027-ED51B7F59E07}" srcOrd="0" destOrd="0" presId="urn:microsoft.com/office/officeart/2005/8/layout/equation1"/>
    <dgm:cxn modelId="{75664A69-34FF-455A-BABD-C4D61306C19A}" type="presOf" srcId="{6BFCECF1-6709-4E4E-A6E6-B8236A45DDE6}" destId="{B5CFB1D7-CAE7-49BF-A47F-CCA2A2F34B9E}" srcOrd="0" destOrd="0" presId="urn:microsoft.com/office/officeart/2005/8/layout/equation1"/>
    <dgm:cxn modelId="{1923F562-D2BC-4239-9656-0AEBC085ED2E}" type="presOf" srcId="{44407F99-2100-4E2D-95B3-76E5EAF045E1}" destId="{7CF1BF9D-C96A-496E-88C4-29117A0885DB}" srcOrd="0" destOrd="0" presId="urn:microsoft.com/office/officeart/2005/8/layout/equation1"/>
    <dgm:cxn modelId="{3E28D7D7-235D-468E-93E4-05E73ACE577F}" type="presOf" srcId="{1D844B22-C02F-469F-949C-E6E685D57720}" destId="{4D23D6BA-1AA6-408C-B7E9-023603269259}" srcOrd="0" destOrd="0" presId="urn:microsoft.com/office/officeart/2005/8/layout/equation1"/>
    <dgm:cxn modelId="{13E974AD-63D4-4459-9E1A-D0923A52851E}" type="presOf" srcId="{0F8B5521-911D-4025-862A-6000213510D2}" destId="{AE85FFB7-E454-48D7-9BAD-1606B2475238}" srcOrd="0" destOrd="0" presId="urn:microsoft.com/office/officeart/2005/8/layout/equation1"/>
    <dgm:cxn modelId="{69FC1B55-ACD7-4C49-BE6B-3FC08316F507}" srcId="{6BFCECF1-6709-4E4E-A6E6-B8236A45DDE6}" destId="{FCA9B049-668C-43FC-8FD9-EB1D030A5576}" srcOrd="0" destOrd="0" parTransId="{6FFD9D15-6EEB-4ABA-9248-1D05414735CC}" sibTransId="{0F8B5521-911D-4025-862A-6000213510D2}"/>
    <dgm:cxn modelId="{C92CF45F-A7BA-4DAC-A2F4-17E19646EF8F}" type="presParOf" srcId="{B5CFB1D7-CAE7-49BF-A47F-CCA2A2F34B9E}" destId="{BA979EE4-1112-45C1-A6CB-FA42E2378C3C}" srcOrd="0" destOrd="0" presId="urn:microsoft.com/office/officeart/2005/8/layout/equation1"/>
    <dgm:cxn modelId="{46476C77-51C7-4A24-BEBD-6BC703CA6774}" type="presParOf" srcId="{B5CFB1D7-CAE7-49BF-A47F-CCA2A2F34B9E}" destId="{48CBE923-4399-4A9B-AC79-2F170E85A6D6}" srcOrd="1" destOrd="0" presId="urn:microsoft.com/office/officeart/2005/8/layout/equation1"/>
    <dgm:cxn modelId="{862FCB83-0797-4A12-9AC3-0B3FC670B7C6}" type="presParOf" srcId="{B5CFB1D7-CAE7-49BF-A47F-CCA2A2F34B9E}" destId="{AE85FFB7-E454-48D7-9BAD-1606B2475238}" srcOrd="2" destOrd="0" presId="urn:microsoft.com/office/officeart/2005/8/layout/equation1"/>
    <dgm:cxn modelId="{69A9481E-31C3-4CBE-9F95-DC9633AA4957}" type="presParOf" srcId="{B5CFB1D7-CAE7-49BF-A47F-CCA2A2F34B9E}" destId="{4FCB103B-688F-4ED6-A230-D768ED3AF65D}" srcOrd="3" destOrd="0" presId="urn:microsoft.com/office/officeart/2005/8/layout/equation1"/>
    <dgm:cxn modelId="{C4FFA835-4411-4E15-9B13-065BCF3F4D24}" type="presParOf" srcId="{B5CFB1D7-CAE7-49BF-A47F-CCA2A2F34B9E}" destId="{7CF1BF9D-C96A-496E-88C4-29117A0885DB}" srcOrd="4" destOrd="0" presId="urn:microsoft.com/office/officeart/2005/8/layout/equation1"/>
    <dgm:cxn modelId="{F8D07B57-94E0-47DD-8612-C24A00D1AB0C}" type="presParOf" srcId="{B5CFB1D7-CAE7-49BF-A47F-CCA2A2F34B9E}" destId="{90A97D7E-3724-429E-884A-4F0F12525654}" srcOrd="5" destOrd="0" presId="urn:microsoft.com/office/officeart/2005/8/layout/equation1"/>
    <dgm:cxn modelId="{41846FBF-8035-4279-9E23-FBFB6446C59C}" type="presParOf" srcId="{B5CFB1D7-CAE7-49BF-A47F-CCA2A2F34B9E}" destId="{911D194D-E439-4024-9027-ED51B7F59E07}" srcOrd="6" destOrd="0" presId="urn:microsoft.com/office/officeart/2005/8/layout/equation1"/>
    <dgm:cxn modelId="{CA22D39E-04AE-4588-9A9A-EA10B1FFAEFE}" type="presParOf" srcId="{B5CFB1D7-CAE7-49BF-A47F-CCA2A2F34B9E}" destId="{F0F9B839-649A-48CA-A6CE-E6E8EC32123A}" srcOrd="7" destOrd="0" presId="urn:microsoft.com/office/officeart/2005/8/layout/equation1"/>
    <dgm:cxn modelId="{0B16D644-A9AD-4E14-B245-D54D389D985B}" type="presParOf" srcId="{B5CFB1D7-CAE7-49BF-A47F-CCA2A2F34B9E}" destId="{4D23D6BA-1AA6-408C-B7E9-0236032692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E52A1D-C2AF-0645-9D6C-E646D4A52C9A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AF32A78-0AF1-7247-A80B-A7AB6CC3AC9D}">
      <dgm:prSet phldrT="[Text]" custT="1"/>
      <dgm:spPr/>
      <dgm:t>
        <a:bodyPr/>
        <a:lstStyle/>
        <a:p>
          <a:r>
            <a:rPr lang="en-GB" sz="1600" dirty="0" smtClean="0"/>
            <a:t>Economic growth</a:t>
          </a:r>
          <a:endParaRPr lang="en-GB" sz="1600" dirty="0"/>
        </a:p>
      </dgm:t>
    </dgm:pt>
    <dgm:pt modelId="{620BC387-B82D-7C4D-A9BC-6CD9BE17D374}" type="parTrans" cxnId="{E5BDFCFF-8DBB-D447-B85B-8B3BB5700980}">
      <dgm:prSet/>
      <dgm:spPr/>
      <dgm:t>
        <a:bodyPr/>
        <a:lstStyle/>
        <a:p>
          <a:endParaRPr lang="en-GB" sz="1600"/>
        </a:p>
      </dgm:t>
    </dgm:pt>
    <dgm:pt modelId="{6297D413-7C26-D641-9B05-00A5833E47D9}" type="sibTrans" cxnId="{E5BDFCFF-8DBB-D447-B85B-8B3BB5700980}">
      <dgm:prSet/>
      <dgm:spPr/>
      <dgm:t>
        <a:bodyPr/>
        <a:lstStyle/>
        <a:p>
          <a:endParaRPr lang="en-GB" sz="1600"/>
        </a:p>
      </dgm:t>
    </dgm:pt>
    <dgm:pt modelId="{64C4DE24-46DB-F942-AD91-0F9229833041}">
      <dgm:prSet phldrT="[Text]" custT="1"/>
      <dgm:spPr/>
      <dgm:t>
        <a:bodyPr/>
        <a:lstStyle/>
        <a:p>
          <a:pPr rtl="0"/>
          <a:r>
            <a:rPr lang="en-US" sz="1600" dirty="0" smtClean="0"/>
            <a:t>IMF</a:t>
          </a:r>
          <a:r>
            <a:rPr lang="en-US" sz="1600" baseline="0" dirty="0" smtClean="0"/>
            <a:t> estimates </a:t>
          </a:r>
          <a:r>
            <a:rPr lang="en-US" sz="1600" dirty="0" smtClean="0"/>
            <a:t>$9.6 trillion/y from 2015-2035 in low- and lower</a:t>
          </a:r>
          <a:r>
            <a:rPr lang="en-US" sz="1600" baseline="0" dirty="0" smtClean="0"/>
            <a:t> middle-income countries</a:t>
          </a:r>
          <a:endParaRPr lang="en-GB" sz="1600" dirty="0"/>
        </a:p>
      </dgm:t>
    </dgm:pt>
    <dgm:pt modelId="{55117510-D482-1C41-A881-D38759B058B5}" type="parTrans" cxnId="{265B56A4-D877-C54F-8FAD-92786C815AD2}">
      <dgm:prSet/>
      <dgm:spPr/>
      <dgm:t>
        <a:bodyPr/>
        <a:lstStyle/>
        <a:p>
          <a:endParaRPr lang="en-GB" sz="1600"/>
        </a:p>
      </dgm:t>
    </dgm:pt>
    <dgm:pt modelId="{4895955B-8E35-8A4D-A9B8-E0C7D59CE96B}" type="sibTrans" cxnId="{265B56A4-D877-C54F-8FAD-92786C815AD2}">
      <dgm:prSet/>
      <dgm:spPr/>
      <dgm:t>
        <a:bodyPr/>
        <a:lstStyle/>
        <a:p>
          <a:endParaRPr lang="en-GB" sz="1600"/>
        </a:p>
      </dgm:t>
    </dgm:pt>
    <dgm:pt modelId="{8BDEF34A-CB08-9A4A-91DA-5EFE59AC5CC1}">
      <dgm:prSet phldrT="[Text]" custT="1"/>
      <dgm:spPr/>
      <dgm:t>
        <a:bodyPr/>
        <a:lstStyle/>
        <a:p>
          <a:r>
            <a:rPr lang="en-GB" sz="1600" dirty="0" smtClean="0"/>
            <a:t>Mobilization of domestic resources</a:t>
          </a:r>
          <a:endParaRPr lang="en-GB" sz="1600" dirty="0"/>
        </a:p>
      </dgm:t>
    </dgm:pt>
    <dgm:pt modelId="{2F8AC94E-B963-5A4F-88A1-31FCFA84B41E}" type="parTrans" cxnId="{22A81602-90F7-7742-9F83-4E2C2AA5FCEA}">
      <dgm:prSet/>
      <dgm:spPr/>
      <dgm:t>
        <a:bodyPr/>
        <a:lstStyle/>
        <a:p>
          <a:endParaRPr lang="en-GB" sz="1600"/>
        </a:p>
      </dgm:t>
    </dgm:pt>
    <dgm:pt modelId="{5B66B282-B3AD-E54C-A520-F7A188526932}" type="sibTrans" cxnId="{22A81602-90F7-7742-9F83-4E2C2AA5FCEA}">
      <dgm:prSet/>
      <dgm:spPr/>
      <dgm:t>
        <a:bodyPr/>
        <a:lstStyle/>
        <a:p>
          <a:endParaRPr lang="en-GB" sz="1600"/>
        </a:p>
      </dgm:t>
    </dgm:pt>
    <dgm:pt modelId="{C8C24214-B6D8-F641-B623-496280671E48}">
      <dgm:prSet phldrT="[Text]" custT="1"/>
      <dgm:spPr/>
      <dgm:t>
        <a:bodyPr/>
        <a:lstStyle/>
        <a:p>
          <a:pPr rtl="0"/>
          <a:r>
            <a:rPr lang="en-US" sz="1600" dirty="0" smtClean="0"/>
            <a:t>Taxation of tobacco, alcohol, sugar,  extractive industries</a:t>
          </a:r>
          <a:endParaRPr lang="en-GB" sz="1600" dirty="0"/>
        </a:p>
      </dgm:t>
    </dgm:pt>
    <dgm:pt modelId="{B05D91F0-B13C-B94F-BEB3-12034AC215D8}" type="parTrans" cxnId="{D18EFBA8-2D6F-EC4F-A9ED-3015ED0A5031}">
      <dgm:prSet/>
      <dgm:spPr/>
      <dgm:t>
        <a:bodyPr/>
        <a:lstStyle/>
        <a:p>
          <a:endParaRPr lang="en-GB" sz="1600"/>
        </a:p>
      </dgm:t>
    </dgm:pt>
    <dgm:pt modelId="{2EB487BF-7901-E644-8B72-F6826261CA84}" type="sibTrans" cxnId="{D18EFBA8-2D6F-EC4F-A9ED-3015ED0A5031}">
      <dgm:prSet/>
      <dgm:spPr/>
      <dgm:t>
        <a:bodyPr/>
        <a:lstStyle/>
        <a:p>
          <a:endParaRPr lang="en-GB" sz="1600"/>
        </a:p>
      </dgm:t>
    </dgm:pt>
    <dgm:pt modelId="{7410A0F2-B85F-0F4D-9BA1-5FEEF78966A5}">
      <dgm:prSet phldrT="[Text]" custT="1"/>
      <dgm:spPr/>
      <dgm:t>
        <a:bodyPr/>
        <a:lstStyle/>
        <a:p>
          <a:r>
            <a:rPr lang="en-GB" sz="1600" dirty="0" smtClean="0"/>
            <a:t>Inter-sectoral reallocations and efficiency gains</a:t>
          </a:r>
          <a:endParaRPr lang="en-GB" sz="1600" dirty="0"/>
        </a:p>
      </dgm:t>
    </dgm:pt>
    <dgm:pt modelId="{2652C5EB-4ADE-E445-8BDE-EEF6E9A496E2}" type="parTrans" cxnId="{1EF11047-D93A-C547-9482-B4DB987FB1D8}">
      <dgm:prSet/>
      <dgm:spPr/>
      <dgm:t>
        <a:bodyPr/>
        <a:lstStyle/>
        <a:p>
          <a:endParaRPr lang="en-GB" sz="1600"/>
        </a:p>
      </dgm:t>
    </dgm:pt>
    <dgm:pt modelId="{4A8A8E9E-CA00-904D-AC9D-3E9D202A116D}" type="sibTrans" cxnId="{1EF11047-D93A-C547-9482-B4DB987FB1D8}">
      <dgm:prSet/>
      <dgm:spPr/>
      <dgm:t>
        <a:bodyPr/>
        <a:lstStyle/>
        <a:p>
          <a:endParaRPr lang="en-GB" sz="1600"/>
        </a:p>
      </dgm:t>
    </dgm:pt>
    <dgm:pt modelId="{7D686C18-38F6-FB43-BCF3-0CF7750DDA97}">
      <dgm:prSet phldrT="[Text]" custT="1"/>
      <dgm:spPr/>
      <dgm:t>
        <a:bodyPr/>
        <a:lstStyle/>
        <a:p>
          <a:r>
            <a:rPr lang="en-GB" sz="1600" dirty="0" smtClean="0"/>
            <a:t>Development assistance for health</a:t>
          </a:r>
          <a:endParaRPr lang="en-GB" sz="1600" dirty="0"/>
        </a:p>
      </dgm:t>
    </dgm:pt>
    <dgm:pt modelId="{375DB7F3-16A3-AB4B-9520-981F1C08320A}" type="parTrans" cxnId="{EDA766F8-F578-BA48-9570-A97A9C3FC7C7}">
      <dgm:prSet/>
      <dgm:spPr/>
      <dgm:t>
        <a:bodyPr/>
        <a:lstStyle/>
        <a:p>
          <a:endParaRPr lang="en-GB" sz="1600"/>
        </a:p>
      </dgm:t>
    </dgm:pt>
    <dgm:pt modelId="{DD8FA71F-584F-244B-9A89-1CA4EFE8BBB7}" type="sibTrans" cxnId="{EDA766F8-F578-BA48-9570-A97A9C3FC7C7}">
      <dgm:prSet/>
      <dgm:spPr/>
      <dgm:t>
        <a:bodyPr/>
        <a:lstStyle/>
        <a:p>
          <a:endParaRPr lang="en-GB" sz="1600"/>
        </a:p>
      </dgm:t>
    </dgm:pt>
    <dgm:pt modelId="{BF8C9813-1623-9646-B71B-51272D251D0B}">
      <dgm:prSet custT="1"/>
      <dgm:spPr/>
      <dgm:t>
        <a:bodyPr/>
        <a:lstStyle/>
        <a:p>
          <a:pPr rtl="0"/>
          <a:r>
            <a:rPr lang="en-US" sz="1700" b="1" baseline="0" dirty="0" smtClean="0"/>
            <a:t>Cost of convergence ($70 billion/y) </a:t>
          </a:r>
          <a:r>
            <a:rPr lang="en-US" sz="1700" b="1" dirty="0" smtClean="0"/>
            <a:t>is less than 1% of anticipated growth</a:t>
          </a:r>
        </a:p>
      </dgm:t>
    </dgm:pt>
    <dgm:pt modelId="{7D1BDC8C-E9E3-A443-AEDE-1B5EA921DED8}" type="parTrans" cxnId="{8AC9579C-E3B2-524A-B5AB-AB0268630CDE}">
      <dgm:prSet/>
      <dgm:spPr/>
      <dgm:t>
        <a:bodyPr/>
        <a:lstStyle/>
        <a:p>
          <a:endParaRPr lang="en-GB" sz="1600"/>
        </a:p>
      </dgm:t>
    </dgm:pt>
    <dgm:pt modelId="{17DC8489-6ADA-E54A-9442-C57119105B6F}" type="sibTrans" cxnId="{8AC9579C-E3B2-524A-B5AB-AB0268630CDE}">
      <dgm:prSet/>
      <dgm:spPr/>
      <dgm:t>
        <a:bodyPr/>
        <a:lstStyle/>
        <a:p>
          <a:endParaRPr lang="en-GB" sz="1600"/>
        </a:p>
      </dgm:t>
    </dgm:pt>
    <dgm:pt modelId="{510C5EDC-D4B4-A943-B0CE-4BEA40DF9D27}">
      <dgm:prSet phldrT="[Text]" custT="1"/>
      <dgm:spPr/>
      <dgm:t>
        <a:bodyPr/>
        <a:lstStyle/>
        <a:p>
          <a:pPr rtl="0"/>
          <a:r>
            <a:rPr lang="en-US" sz="1600" dirty="0" smtClean="0"/>
            <a:t>Removal of fossil fuel subsidies, health sector efficiency</a:t>
          </a:r>
          <a:endParaRPr lang="en-GB" sz="1600" dirty="0"/>
        </a:p>
      </dgm:t>
    </dgm:pt>
    <dgm:pt modelId="{DC97162F-6681-BB4B-9C8A-7271C5784BFC}" type="parTrans" cxnId="{0DA8B8C7-27CD-A74B-B0D8-A147389376B4}">
      <dgm:prSet/>
      <dgm:spPr/>
      <dgm:t>
        <a:bodyPr/>
        <a:lstStyle/>
        <a:p>
          <a:endParaRPr lang="en-GB" sz="1600"/>
        </a:p>
      </dgm:t>
    </dgm:pt>
    <dgm:pt modelId="{0379E48D-364F-5A4A-B1BB-5AA6C355F2EA}" type="sibTrans" cxnId="{0DA8B8C7-27CD-A74B-B0D8-A147389376B4}">
      <dgm:prSet/>
      <dgm:spPr/>
      <dgm:t>
        <a:bodyPr/>
        <a:lstStyle/>
        <a:p>
          <a:endParaRPr lang="en-GB" sz="1600"/>
        </a:p>
      </dgm:t>
    </dgm:pt>
    <dgm:pt modelId="{994954B9-85BB-3B48-905C-FC7B5DB4E04E}">
      <dgm:prSet custT="1"/>
      <dgm:spPr/>
      <dgm:t>
        <a:bodyPr/>
        <a:lstStyle/>
        <a:p>
          <a:pPr rtl="0"/>
          <a:r>
            <a:rPr lang="en-US" sz="1600" dirty="0" smtClean="0"/>
            <a:t>Subsidies account for an 3.5%</a:t>
          </a:r>
          <a:r>
            <a:rPr lang="en-US" sz="1600" baseline="0" dirty="0" smtClean="0"/>
            <a:t> </a:t>
          </a:r>
          <a:r>
            <a:rPr lang="en-US" sz="1600" dirty="0" smtClean="0"/>
            <a:t>of GDP on a post-tax basis</a:t>
          </a:r>
        </a:p>
      </dgm:t>
    </dgm:pt>
    <dgm:pt modelId="{B39DB70A-8F9D-3C49-8180-8B6AA957AA76}" type="parTrans" cxnId="{812CCFA9-87DD-344A-931A-CB17D7A35A68}">
      <dgm:prSet/>
      <dgm:spPr/>
      <dgm:t>
        <a:bodyPr/>
        <a:lstStyle/>
        <a:p>
          <a:endParaRPr lang="en-GB" sz="1600"/>
        </a:p>
      </dgm:t>
    </dgm:pt>
    <dgm:pt modelId="{5B7A6F85-8B0B-CD4D-A9B9-CBD8618591CE}" type="sibTrans" cxnId="{812CCFA9-87DD-344A-931A-CB17D7A35A68}">
      <dgm:prSet/>
      <dgm:spPr/>
      <dgm:t>
        <a:bodyPr/>
        <a:lstStyle/>
        <a:p>
          <a:endParaRPr lang="en-GB" sz="1600"/>
        </a:p>
      </dgm:t>
    </dgm:pt>
    <dgm:pt modelId="{85730854-BE76-754C-B92D-8A48EEF8B97A}">
      <dgm:prSet phldrT="[Text]" custT="1"/>
      <dgm:spPr/>
      <dgm:t>
        <a:bodyPr/>
        <a:lstStyle/>
        <a:p>
          <a:r>
            <a:rPr lang="en-GB" sz="1600" dirty="0" smtClean="0"/>
            <a:t>Will still be crucial for achieving convergence</a:t>
          </a:r>
          <a:endParaRPr lang="en-GB" sz="1600" dirty="0"/>
        </a:p>
      </dgm:t>
    </dgm:pt>
    <dgm:pt modelId="{B03164DE-E215-304E-BAD1-A187CDF76D53}" type="parTrans" cxnId="{667E41AA-14BB-FE45-8CD3-DBE5CE4AD0E3}">
      <dgm:prSet/>
      <dgm:spPr/>
      <dgm:t>
        <a:bodyPr/>
        <a:lstStyle/>
        <a:p>
          <a:endParaRPr lang="en-GB" sz="1600"/>
        </a:p>
      </dgm:t>
    </dgm:pt>
    <dgm:pt modelId="{335861C5-0862-EE43-880E-B1D0733AC1B0}" type="sibTrans" cxnId="{667E41AA-14BB-FE45-8CD3-DBE5CE4AD0E3}">
      <dgm:prSet/>
      <dgm:spPr/>
      <dgm:t>
        <a:bodyPr/>
        <a:lstStyle/>
        <a:p>
          <a:endParaRPr lang="en-GB" sz="1600"/>
        </a:p>
      </dgm:t>
    </dgm:pt>
    <dgm:pt modelId="{82047CFD-CF8B-7143-858D-4144797D41DA}" type="pres">
      <dgm:prSet presAssocID="{EBE52A1D-C2AF-0645-9D6C-E646D4A52C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DF5F1E-8B8C-9E42-AC75-A6A77A315B91}" type="pres">
      <dgm:prSet presAssocID="{8AF32A78-0AF1-7247-A80B-A7AB6CC3AC9D}" presName="composite" presStyleCnt="0"/>
      <dgm:spPr/>
    </dgm:pt>
    <dgm:pt modelId="{917C0F66-68C2-E74C-9C7A-BDDEEFA1B3D1}" type="pres">
      <dgm:prSet presAssocID="{8AF32A78-0AF1-7247-A80B-A7AB6CC3AC9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969BD-C70D-ED4B-A57F-EF0F3CD8A0BC}" type="pres">
      <dgm:prSet presAssocID="{8AF32A78-0AF1-7247-A80B-A7AB6CC3AC9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6024F-FD45-9C45-8856-B062A5B7DCDB}" type="pres">
      <dgm:prSet presAssocID="{6297D413-7C26-D641-9B05-00A5833E47D9}" presName="space" presStyleCnt="0"/>
      <dgm:spPr/>
    </dgm:pt>
    <dgm:pt modelId="{12A41C22-46CA-244C-B3D0-A8151D49C3D5}" type="pres">
      <dgm:prSet presAssocID="{8BDEF34A-CB08-9A4A-91DA-5EFE59AC5CC1}" presName="composite" presStyleCnt="0"/>
      <dgm:spPr/>
    </dgm:pt>
    <dgm:pt modelId="{FEC93A00-91E1-7643-BB94-E5B64A5D2385}" type="pres">
      <dgm:prSet presAssocID="{8BDEF34A-CB08-9A4A-91DA-5EFE59AC5CC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132B-632B-FF42-86F2-DE9BBD1066EF}" type="pres">
      <dgm:prSet presAssocID="{8BDEF34A-CB08-9A4A-91DA-5EFE59AC5CC1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45105-C9EE-3E40-9604-51F7121D2768}" type="pres">
      <dgm:prSet presAssocID="{5B66B282-B3AD-E54C-A520-F7A188526932}" presName="space" presStyleCnt="0"/>
      <dgm:spPr/>
    </dgm:pt>
    <dgm:pt modelId="{80E30AA4-3CB8-8C4A-88F9-170657665F65}" type="pres">
      <dgm:prSet presAssocID="{7410A0F2-B85F-0F4D-9BA1-5FEEF78966A5}" presName="composite" presStyleCnt="0"/>
      <dgm:spPr/>
    </dgm:pt>
    <dgm:pt modelId="{6D987C10-58DA-2148-8D46-2B6366B4B224}" type="pres">
      <dgm:prSet presAssocID="{7410A0F2-B85F-0F4D-9BA1-5FEEF78966A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CAE1A-6E18-5A45-AFE0-4417F0382B84}" type="pres">
      <dgm:prSet presAssocID="{7410A0F2-B85F-0F4D-9BA1-5FEEF78966A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81276-4218-A240-9B0A-E112A690B30E}" type="pres">
      <dgm:prSet presAssocID="{4A8A8E9E-CA00-904D-AC9D-3E9D202A116D}" presName="space" presStyleCnt="0"/>
      <dgm:spPr/>
    </dgm:pt>
    <dgm:pt modelId="{1A63D794-F243-F549-872D-A11214986295}" type="pres">
      <dgm:prSet presAssocID="{7D686C18-38F6-FB43-BCF3-0CF7750DDA97}" presName="composite" presStyleCnt="0"/>
      <dgm:spPr/>
    </dgm:pt>
    <dgm:pt modelId="{3D826F80-8729-214F-A0A9-63BDF65231B4}" type="pres">
      <dgm:prSet presAssocID="{7D686C18-38F6-FB43-BCF3-0CF7750DDA9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1E887-2CB8-3C4D-812E-04A86FB7E6FF}" type="pres">
      <dgm:prSet presAssocID="{7D686C18-38F6-FB43-BCF3-0CF7750DDA97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342EDC-A02E-3D45-9641-036C1DB39647}" type="presOf" srcId="{7410A0F2-B85F-0F4D-9BA1-5FEEF78966A5}" destId="{6D987C10-58DA-2148-8D46-2B6366B4B224}" srcOrd="0" destOrd="0" presId="urn:microsoft.com/office/officeart/2005/8/layout/hList1"/>
    <dgm:cxn modelId="{C5857AB0-C6BA-FD42-883B-C5EAE007EF3E}" type="presOf" srcId="{510C5EDC-D4B4-A943-B0CE-4BEA40DF9D27}" destId="{92DCAE1A-6E18-5A45-AFE0-4417F0382B84}" srcOrd="0" destOrd="0" presId="urn:microsoft.com/office/officeart/2005/8/layout/hList1"/>
    <dgm:cxn modelId="{12339F32-357A-9746-8E18-AE9B38F680B1}" type="presOf" srcId="{8BDEF34A-CB08-9A4A-91DA-5EFE59AC5CC1}" destId="{FEC93A00-91E1-7643-BB94-E5B64A5D2385}" srcOrd="0" destOrd="0" presId="urn:microsoft.com/office/officeart/2005/8/layout/hList1"/>
    <dgm:cxn modelId="{E5BDFCFF-8DBB-D447-B85B-8B3BB5700980}" srcId="{EBE52A1D-C2AF-0645-9D6C-E646D4A52C9A}" destId="{8AF32A78-0AF1-7247-A80B-A7AB6CC3AC9D}" srcOrd="0" destOrd="0" parTransId="{620BC387-B82D-7C4D-A9BC-6CD9BE17D374}" sibTransId="{6297D413-7C26-D641-9B05-00A5833E47D9}"/>
    <dgm:cxn modelId="{265B56A4-D877-C54F-8FAD-92786C815AD2}" srcId="{8AF32A78-0AF1-7247-A80B-A7AB6CC3AC9D}" destId="{64C4DE24-46DB-F942-AD91-0F9229833041}" srcOrd="0" destOrd="0" parTransId="{55117510-D482-1C41-A881-D38759B058B5}" sibTransId="{4895955B-8E35-8A4D-A9B8-E0C7D59CE96B}"/>
    <dgm:cxn modelId="{A9677542-1CB4-554A-AB2E-77B8ED229F20}" type="presOf" srcId="{994954B9-85BB-3B48-905C-FC7B5DB4E04E}" destId="{92DCAE1A-6E18-5A45-AFE0-4417F0382B84}" srcOrd="0" destOrd="1" presId="urn:microsoft.com/office/officeart/2005/8/layout/hList1"/>
    <dgm:cxn modelId="{57681D31-C655-EC4B-AEAA-ABF4429DEAD1}" type="presOf" srcId="{EBE52A1D-C2AF-0645-9D6C-E646D4A52C9A}" destId="{82047CFD-CF8B-7143-858D-4144797D41DA}" srcOrd="0" destOrd="0" presId="urn:microsoft.com/office/officeart/2005/8/layout/hList1"/>
    <dgm:cxn modelId="{0DA8B8C7-27CD-A74B-B0D8-A147389376B4}" srcId="{7410A0F2-B85F-0F4D-9BA1-5FEEF78966A5}" destId="{510C5EDC-D4B4-A943-B0CE-4BEA40DF9D27}" srcOrd="0" destOrd="0" parTransId="{DC97162F-6681-BB4B-9C8A-7271C5784BFC}" sibTransId="{0379E48D-364F-5A4A-B1BB-5AA6C355F2EA}"/>
    <dgm:cxn modelId="{22A81602-90F7-7742-9F83-4E2C2AA5FCEA}" srcId="{EBE52A1D-C2AF-0645-9D6C-E646D4A52C9A}" destId="{8BDEF34A-CB08-9A4A-91DA-5EFE59AC5CC1}" srcOrd="1" destOrd="0" parTransId="{2F8AC94E-B963-5A4F-88A1-31FCFA84B41E}" sibTransId="{5B66B282-B3AD-E54C-A520-F7A188526932}"/>
    <dgm:cxn modelId="{812CCFA9-87DD-344A-931A-CB17D7A35A68}" srcId="{7410A0F2-B85F-0F4D-9BA1-5FEEF78966A5}" destId="{994954B9-85BB-3B48-905C-FC7B5DB4E04E}" srcOrd="1" destOrd="0" parTransId="{B39DB70A-8F9D-3C49-8180-8B6AA957AA76}" sibTransId="{5B7A6F85-8B0B-CD4D-A9B9-CBD8618591CE}"/>
    <dgm:cxn modelId="{EDA766F8-F578-BA48-9570-A97A9C3FC7C7}" srcId="{EBE52A1D-C2AF-0645-9D6C-E646D4A52C9A}" destId="{7D686C18-38F6-FB43-BCF3-0CF7750DDA97}" srcOrd="3" destOrd="0" parTransId="{375DB7F3-16A3-AB4B-9520-981F1C08320A}" sibTransId="{DD8FA71F-584F-244B-9A89-1CA4EFE8BBB7}"/>
    <dgm:cxn modelId="{D18EFBA8-2D6F-EC4F-A9ED-3015ED0A5031}" srcId="{8BDEF34A-CB08-9A4A-91DA-5EFE59AC5CC1}" destId="{C8C24214-B6D8-F641-B623-496280671E48}" srcOrd="0" destOrd="0" parTransId="{B05D91F0-B13C-B94F-BEB3-12034AC215D8}" sibTransId="{2EB487BF-7901-E644-8B72-F6826261CA84}"/>
    <dgm:cxn modelId="{8AC9579C-E3B2-524A-B5AB-AB0268630CDE}" srcId="{8AF32A78-0AF1-7247-A80B-A7AB6CC3AC9D}" destId="{BF8C9813-1623-9646-B71B-51272D251D0B}" srcOrd="1" destOrd="0" parTransId="{7D1BDC8C-E9E3-A443-AEDE-1B5EA921DED8}" sibTransId="{17DC8489-6ADA-E54A-9442-C57119105B6F}"/>
    <dgm:cxn modelId="{0E77522C-3D8B-2648-B334-A155CE168DE6}" type="presOf" srcId="{7D686C18-38F6-FB43-BCF3-0CF7750DDA97}" destId="{3D826F80-8729-214F-A0A9-63BDF65231B4}" srcOrd="0" destOrd="0" presId="urn:microsoft.com/office/officeart/2005/8/layout/hList1"/>
    <dgm:cxn modelId="{667E41AA-14BB-FE45-8CD3-DBE5CE4AD0E3}" srcId="{7D686C18-38F6-FB43-BCF3-0CF7750DDA97}" destId="{85730854-BE76-754C-B92D-8A48EEF8B97A}" srcOrd="0" destOrd="0" parTransId="{B03164DE-E215-304E-BAD1-A187CDF76D53}" sibTransId="{335861C5-0862-EE43-880E-B1D0733AC1B0}"/>
    <dgm:cxn modelId="{AF117607-00C9-F04F-BE2B-2EBB8A392667}" type="presOf" srcId="{C8C24214-B6D8-F641-B623-496280671E48}" destId="{0EA2132B-632B-FF42-86F2-DE9BBD1066EF}" srcOrd="0" destOrd="0" presId="urn:microsoft.com/office/officeart/2005/8/layout/hList1"/>
    <dgm:cxn modelId="{1EF11047-D93A-C547-9482-B4DB987FB1D8}" srcId="{EBE52A1D-C2AF-0645-9D6C-E646D4A52C9A}" destId="{7410A0F2-B85F-0F4D-9BA1-5FEEF78966A5}" srcOrd="2" destOrd="0" parTransId="{2652C5EB-4ADE-E445-8BDE-EEF6E9A496E2}" sibTransId="{4A8A8E9E-CA00-904D-AC9D-3E9D202A116D}"/>
    <dgm:cxn modelId="{3DBD0D09-7003-C14F-914F-EB87CE2873DC}" type="presOf" srcId="{64C4DE24-46DB-F942-AD91-0F9229833041}" destId="{E2D969BD-C70D-ED4B-A57F-EF0F3CD8A0BC}" srcOrd="0" destOrd="0" presId="urn:microsoft.com/office/officeart/2005/8/layout/hList1"/>
    <dgm:cxn modelId="{457DE927-B520-E044-8611-6C72B53BE517}" type="presOf" srcId="{8AF32A78-0AF1-7247-A80B-A7AB6CC3AC9D}" destId="{917C0F66-68C2-E74C-9C7A-BDDEEFA1B3D1}" srcOrd="0" destOrd="0" presId="urn:microsoft.com/office/officeart/2005/8/layout/hList1"/>
    <dgm:cxn modelId="{67587187-79B5-BC46-B95D-E7E09C54D369}" type="presOf" srcId="{85730854-BE76-754C-B92D-8A48EEF8B97A}" destId="{9CC1E887-2CB8-3C4D-812E-04A86FB7E6FF}" srcOrd="0" destOrd="0" presId="urn:microsoft.com/office/officeart/2005/8/layout/hList1"/>
    <dgm:cxn modelId="{AF62CBA6-9497-5F40-9321-E1DE3AFF4A52}" type="presOf" srcId="{BF8C9813-1623-9646-B71B-51272D251D0B}" destId="{E2D969BD-C70D-ED4B-A57F-EF0F3CD8A0BC}" srcOrd="0" destOrd="1" presId="urn:microsoft.com/office/officeart/2005/8/layout/hList1"/>
    <dgm:cxn modelId="{FA120C62-BE85-2D42-86ED-EDE0DBA78174}" type="presParOf" srcId="{82047CFD-CF8B-7143-858D-4144797D41DA}" destId="{DADF5F1E-8B8C-9E42-AC75-A6A77A315B91}" srcOrd="0" destOrd="0" presId="urn:microsoft.com/office/officeart/2005/8/layout/hList1"/>
    <dgm:cxn modelId="{04DBDA94-B33E-FE43-953B-3AA129C1F89D}" type="presParOf" srcId="{DADF5F1E-8B8C-9E42-AC75-A6A77A315B91}" destId="{917C0F66-68C2-E74C-9C7A-BDDEEFA1B3D1}" srcOrd="0" destOrd="0" presId="urn:microsoft.com/office/officeart/2005/8/layout/hList1"/>
    <dgm:cxn modelId="{C73CCF0B-0FF3-E549-975B-9C6946266EC8}" type="presParOf" srcId="{DADF5F1E-8B8C-9E42-AC75-A6A77A315B91}" destId="{E2D969BD-C70D-ED4B-A57F-EF0F3CD8A0BC}" srcOrd="1" destOrd="0" presId="urn:microsoft.com/office/officeart/2005/8/layout/hList1"/>
    <dgm:cxn modelId="{A0C11F1C-DD8E-7A42-91B9-FD8ADD5E4E50}" type="presParOf" srcId="{82047CFD-CF8B-7143-858D-4144797D41DA}" destId="{FA76024F-FD45-9C45-8856-B062A5B7DCDB}" srcOrd="1" destOrd="0" presId="urn:microsoft.com/office/officeart/2005/8/layout/hList1"/>
    <dgm:cxn modelId="{1CE77867-062D-AF4E-B7BF-BD9943603DC2}" type="presParOf" srcId="{82047CFD-CF8B-7143-858D-4144797D41DA}" destId="{12A41C22-46CA-244C-B3D0-A8151D49C3D5}" srcOrd="2" destOrd="0" presId="urn:microsoft.com/office/officeart/2005/8/layout/hList1"/>
    <dgm:cxn modelId="{45F1114B-9D13-0846-9FC7-5F467203B7A0}" type="presParOf" srcId="{12A41C22-46CA-244C-B3D0-A8151D49C3D5}" destId="{FEC93A00-91E1-7643-BB94-E5B64A5D2385}" srcOrd="0" destOrd="0" presId="urn:microsoft.com/office/officeart/2005/8/layout/hList1"/>
    <dgm:cxn modelId="{E40DECCE-02BE-454F-BC5B-630761B70F55}" type="presParOf" srcId="{12A41C22-46CA-244C-B3D0-A8151D49C3D5}" destId="{0EA2132B-632B-FF42-86F2-DE9BBD1066EF}" srcOrd="1" destOrd="0" presId="urn:microsoft.com/office/officeart/2005/8/layout/hList1"/>
    <dgm:cxn modelId="{58830208-C9B5-D443-872E-CF50C6C01C1A}" type="presParOf" srcId="{82047CFD-CF8B-7143-858D-4144797D41DA}" destId="{63E45105-C9EE-3E40-9604-51F7121D2768}" srcOrd="3" destOrd="0" presId="urn:microsoft.com/office/officeart/2005/8/layout/hList1"/>
    <dgm:cxn modelId="{A04CC771-F8C7-554A-AEDA-AE809678CCE4}" type="presParOf" srcId="{82047CFD-CF8B-7143-858D-4144797D41DA}" destId="{80E30AA4-3CB8-8C4A-88F9-170657665F65}" srcOrd="4" destOrd="0" presId="urn:microsoft.com/office/officeart/2005/8/layout/hList1"/>
    <dgm:cxn modelId="{24911060-1BA0-4F42-AB5E-50381E572029}" type="presParOf" srcId="{80E30AA4-3CB8-8C4A-88F9-170657665F65}" destId="{6D987C10-58DA-2148-8D46-2B6366B4B224}" srcOrd="0" destOrd="0" presId="urn:microsoft.com/office/officeart/2005/8/layout/hList1"/>
    <dgm:cxn modelId="{CB0BAEAE-E166-7346-A977-4C348954AD6B}" type="presParOf" srcId="{80E30AA4-3CB8-8C4A-88F9-170657665F65}" destId="{92DCAE1A-6E18-5A45-AFE0-4417F0382B84}" srcOrd="1" destOrd="0" presId="urn:microsoft.com/office/officeart/2005/8/layout/hList1"/>
    <dgm:cxn modelId="{D7760BCE-6603-A547-A5E6-2C1E1F681B6E}" type="presParOf" srcId="{82047CFD-CF8B-7143-858D-4144797D41DA}" destId="{7F981276-4218-A240-9B0A-E112A690B30E}" srcOrd="5" destOrd="0" presId="urn:microsoft.com/office/officeart/2005/8/layout/hList1"/>
    <dgm:cxn modelId="{2A60CFF3-5A4C-1E4A-85DF-4AC1EEF0A36C}" type="presParOf" srcId="{82047CFD-CF8B-7143-858D-4144797D41DA}" destId="{1A63D794-F243-F549-872D-A11214986295}" srcOrd="6" destOrd="0" presId="urn:microsoft.com/office/officeart/2005/8/layout/hList1"/>
    <dgm:cxn modelId="{C266EF4B-D676-214A-A7A0-C87939A146F7}" type="presParOf" srcId="{1A63D794-F243-F549-872D-A11214986295}" destId="{3D826F80-8729-214F-A0A9-63BDF65231B4}" srcOrd="0" destOrd="0" presId="urn:microsoft.com/office/officeart/2005/8/layout/hList1"/>
    <dgm:cxn modelId="{8BD94131-29F7-F74F-AA95-EED5D4B0B4DA}" type="presParOf" srcId="{1A63D794-F243-F549-872D-A11214986295}" destId="{9CC1E887-2CB8-3C4D-812E-04A86FB7E6F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C2F7F4-D734-A24A-99EF-8D905A98D9D4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55125B-0104-E34F-B08C-C961152FB272}">
      <dgm:prSet custT="1"/>
      <dgm:spPr>
        <a:solidFill>
          <a:srgbClr val="FFFFFF"/>
        </a:solidFill>
        <a:ln w="28575" cmpd="sng">
          <a:solidFill>
            <a:schemeClr val="accent4"/>
          </a:solidFill>
        </a:ln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Tackling global crisis of antibiotic resistance </a:t>
          </a:r>
          <a:endParaRPr lang="en-US" sz="1800" dirty="0">
            <a:solidFill>
              <a:schemeClr val="tx1"/>
            </a:solidFill>
          </a:endParaRPr>
        </a:p>
      </dgm:t>
    </dgm:pt>
    <dgm:pt modelId="{9607FAFC-BA38-8845-814B-6A61A0B18308}" type="parTrans" cxnId="{CCBDC6C7-45C4-554F-8338-48CF17894436}">
      <dgm:prSet/>
      <dgm:spPr/>
      <dgm:t>
        <a:bodyPr/>
        <a:lstStyle/>
        <a:p>
          <a:endParaRPr lang="en-GB"/>
        </a:p>
      </dgm:t>
    </dgm:pt>
    <dgm:pt modelId="{F0A82CE2-2478-D14F-8BCE-E674EE4AB775}" type="sibTrans" cxnId="{CCBDC6C7-45C4-554F-8338-48CF17894436}">
      <dgm:prSet/>
      <dgm:spPr/>
      <dgm:t>
        <a:bodyPr/>
        <a:lstStyle/>
        <a:p>
          <a:endParaRPr lang="en-GB"/>
        </a:p>
      </dgm:t>
    </dgm:pt>
    <dgm:pt modelId="{F4607EB9-9BAF-B041-845C-1CB76AFC24EF}">
      <dgm:prSet custT="1"/>
      <dgm:spPr>
        <a:solidFill>
          <a:srgbClr val="FFFFFF"/>
        </a:solidFill>
        <a:ln w="28575" cmpd="sng">
          <a:solidFill>
            <a:schemeClr val="accent4"/>
          </a:solidFill>
        </a:ln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Ending the global crisis of counterfeit drugs</a:t>
          </a:r>
          <a:endParaRPr lang="en-US" sz="1800" dirty="0">
            <a:solidFill>
              <a:schemeClr val="tx1"/>
            </a:solidFill>
          </a:endParaRPr>
        </a:p>
      </dgm:t>
    </dgm:pt>
    <dgm:pt modelId="{5A4009D8-557B-5442-B601-4CBBF42128FC}" type="parTrans" cxnId="{8DB06E3C-4956-944E-9E30-7CC4598ED0D2}">
      <dgm:prSet/>
      <dgm:spPr/>
      <dgm:t>
        <a:bodyPr/>
        <a:lstStyle/>
        <a:p>
          <a:endParaRPr lang="en-GB"/>
        </a:p>
      </dgm:t>
    </dgm:pt>
    <dgm:pt modelId="{B8DD91FE-CE74-3849-A508-16FBB99D6C5E}" type="sibTrans" cxnId="{8DB06E3C-4956-944E-9E30-7CC4598ED0D2}">
      <dgm:prSet/>
      <dgm:spPr/>
      <dgm:t>
        <a:bodyPr/>
        <a:lstStyle/>
        <a:p>
          <a:endParaRPr lang="en-GB"/>
        </a:p>
      </dgm:t>
    </dgm:pt>
    <dgm:pt modelId="{C0DA973B-8277-4544-AFB1-21AF9221248F}">
      <dgm:prSet custT="1"/>
      <dgm:spPr>
        <a:solidFill>
          <a:srgbClr val="FFFFFF"/>
        </a:solidFill>
        <a:ln w="28575" cmpd="sng">
          <a:solidFill>
            <a:schemeClr val="accent4"/>
          </a:solidFill>
        </a:ln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Preparing for the next influenza pandemic</a:t>
          </a:r>
          <a:endParaRPr lang="en-US" sz="1800" dirty="0">
            <a:solidFill>
              <a:schemeClr val="tx1"/>
            </a:solidFill>
          </a:endParaRPr>
        </a:p>
      </dgm:t>
    </dgm:pt>
    <dgm:pt modelId="{22B1B7EF-3FF2-734A-8AAC-31089E0B58DF}" type="parTrans" cxnId="{73E4B032-C0FD-0548-BDC9-B43DA8BDC954}">
      <dgm:prSet/>
      <dgm:spPr/>
      <dgm:t>
        <a:bodyPr/>
        <a:lstStyle/>
        <a:p>
          <a:endParaRPr lang="en-GB"/>
        </a:p>
      </dgm:t>
    </dgm:pt>
    <dgm:pt modelId="{7E5F4FC0-2E6F-1848-B7F5-0CD55AA57F11}" type="sibTrans" cxnId="{73E4B032-C0FD-0548-BDC9-B43DA8BDC954}">
      <dgm:prSet/>
      <dgm:spPr/>
      <dgm:t>
        <a:bodyPr/>
        <a:lstStyle/>
        <a:p>
          <a:endParaRPr lang="en-GB"/>
        </a:p>
      </dgm:t>
    </dgm:pt>
    <dgm:pt modelId="{D7531371-9F60-1C48-BA95-6CD949D1C554}" type="pres">
      <dgm:prSet presAssocID="{11C2F7F4-D734-A24A-99EF-8D905A98D9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856714-157F-B544-AD6F-D9B3605CA782}" type="pres">
      <dgm:prSet presAssocID="{7055125B-0104-E34F-B08C-C961152FB272}" presName="node" presStyleLbl="node1" presStyleIdx="0" presStyleCnt="3" custScaleX="27560" custScaleY="26753" custLinFactNeighborY="4171">
        <dgm:presLayoutVars>
          <dgm:bulletEnabled val="1"/>
        </dgm:presLayoutVars>
      </dgm:prSet>
      <dgm:spPr>
        <a:prstGeom prst="bracketPair">
          <a:avLst/>
        </a:prstGeom>
      </dgm:spPr>
      <dgm:t>
        <a:bodyPr/>
        <a:lstStyle/>
        <a:p>
          <a:endParaRPr lang="en-US"/>
        </a:p>
      </dgm:t>
    </dgm:pt>
    <dgm:pt modelId="{85034ECF-5B03-F543-AF86-A8298599A541}" type="pres">
      <dgm:prSet presAssocID="{F0A82CE2-2478-D14F-8BCE-E674EE4AB775}" presName="sibTrans" presStyleCnt="0"/>
      <dgm:spPr/>
    </dgm:pt>
    <dgm:pt modelId="{C58EA50F-9731-FE4F-B13C-167A30F16A04}" type="pres">
      <dgm:prSet presAssocID="{F4607EB9-9BAF-B041-845C-1CB76AFC24EF}" presName="node" presStyleLbl="node1" presStyleIdx="1" presStyleCnt="3" custScaleX="27255" custScaleY="26753" custLinFactNeighborY="4171">
        <dgm:presLayoutVars>
          <dgm:bulletEnabled val="1"/>
        </dgm:presLayoutVars>
      </dgm:prSet>
      <dgm:spPr>
        <a:prstGeom prst="bracketPair">
          <a:avLst/>
        </a:prstGeom>
      </dgm:spPr>
      <dgm:t>
        <a:bodyPr/>
        <a:lstStyle/>
        <a:p>
          <a:endParaRPr lang="en-US"/>
        </a:p>
      </dgm:t>
    </dgm:pt>
    <dgm:pt modelId="{7CAFC39C-0E34-1C44-A6D2-FA3A07BE54B9}" type="pres">
      <dgm:prSet presAssocID="{B8DD91FE-CE74-3849-A508-16FBB99D6C5E}" presName="sibTrans" presStyleCnt="0"/>
      <dgm:spPr/>
    </dgm:pt>
    <dgm:pt modelId="{1060F2DA-3A55-C14D-94FC-0A9447BFA144}" type="pres">
      <dgm:prSet presAssocID="{C0DA973B-8277-4544-AFB1-21AF9221248F}" presName="node" presStyleLbl="node1" presStyleIdx="2" presStyleCnt="3" custScaleX="27778" custScaleY="28805" custLinFactNeighborY="-3700">
        <dgm:presLayoutVars>
          <dgm:bulletEnabled val="1"/>
        </dgm:presLayoutVars>
      </dgm:prSet>
      <dgm:spPr>
        <a:prstGeom prst="bracketPair">
          <a:avLst/>
        </a:prstGeom>
      </dgm:spPr>
      <dgm:t>
        <a:bodyPr/>
        <a:lstStyle/>
        <a:p>
          <a:endParaRPr lang="en-US"/>
        </a:p>
      </dgm:t>
    </dgm:pt>
  </dgm:ptLst>
  <dgm:cxnLst>
    <dgm:cxn modelId="{2607BAC2-828C-4EA1-A3EC-58E1D638AFE6}" type="presOf" srcId="{7055125B-0104-E34F-B08C-C961152FB272}" destId="{43856714-157F-B544-AD6F-D9B3605CA782}" srcOrd="0" destOrd="0" presId="urn:microsoft.com/office/officeart/2005/8/layout/default"/>
    <dgm:cxn modelId="{CCBDC6C7-45C4-554F-8338-48CF17894436}" srcId="{11C2F7F4-D734-A24A-99EF-8D905A98D9D4}" destId="{7055125B-0104-E34F-B08C-C961152FB272}" srcOrd="0" destOrd="0" parTransId="{9607FAFC-BA38-8845-814B-6A61A0B18308}" sibTransId="{F0A82CE2-2478-D14F-8BCE-E674EE4AB775}"/>
    <dgm:cxn modelId="{73E4B032-C0FD-0548-BDC9-B43DA8BDC954}" srcId="{11C2F7F4-D734-A24A-99EF-8D905A98D9D4}" destId="{C0DA973B-8277-4544-AFB1-21AF9221248F}" srcOrd="2" destOrd="0" parTransId="{22B1B7EF-3FF2-734A-8AAC-31089E0B58DF}" sibTransId="{7E5F4FC0-2E6F-1848-B7F5-0CD55AA57F11}"/>
    <dgm:cxn modelId="{163F1900-3E0E-4E1E-99E1-95590C41F5AC}" type="presOf" srcId="{F4607EB9-9BAF-B041-845C-1CB76AFC24EF}" destId="{C58EA50F-9731-FE4F-B13C-167A30F16A04}" srcOrd="0" destOrd="0" presId="urn:microsoft.com/office/officeart/2005/8/layout/default"/>
    <dgm:cxn modelId="{8DB06E3C-4956-944E-9E30-7CC4598ED0D2}" srcId="{11C2F7F4-D734-A24A-99EF-8D905A98D9D4}" destId="{F4607EB9-9BAF-B041-845C-1CB76AFC24EF}" srcOrd="1" destOrd="0" parTransId="{5A4009D8-557B-5442-B601-4CBBF42128FC}" sibTransId="{B8DD91FE-CE74-3849-A508-16FBB99D6C5E}"/>
    <dgm:cxn modelId="{83B20CBA-5685-4A2A-B3E5-4956C94B1CC6}" type="presOf" srcId="{C0DA973B-8277-4544-AFB1-21AF9221248F}" destId="{1060F2DA-3A55-C14D-94FC-0A9447BFA144}" srcOrd="0" destOrd="0" presId="urn:microsoft.com/office/officeart/2005/8/layout/default"/>
    <dgm:cxn modelId="{48DA1F00-365C-4079-AF95-3ACE5FA3059D}" type="presOf" srcId="{11C2F7F4-D734-A24A-99EF-8D905A98D9D4}" destId="{D7531371-9F60-1C48-BA95-6CD949D1C554}" srcOrd="0" destOrd="0" presId="urn:microsoft.com/office/officeart/2005/8/layout/default"/>
    <dgm:cxn modelId="{3A725645-F5F7-4E3C-B6E3-377EC1B98AD9}" type="presParOf" srcId="{D7531371-9F60-1C48-BA95-6CD949D1C554}" destId="{43856714-157F-B544-AD6F-D9B3605CA782}" srcOrd="0" destOrd="0" presId="urn:microsoft.com/office/officeart/2005/8/layout/default"/>
    <dgm:cxn modelId="{0056DC15-F927-4ABE-A63D-54899CC97251}" type="presParOf" srcId="{D7531371-9F60-1C48-BA95-6CD949D1C554}" destId="{85034ECF-5B03-F543-AF86-A8298599A541}" srcOrd="1" destOrd="0" presId="urn:microsoft.com/office/officeart/2005/8/layout/default"/>
    <dgm:cxn modelId="{7484623F-0371-4809-BE13-C34D929334B5}" type="presParOf" srcId="{D7531371-9F60-1C48-BA95-6CD949D1C554}" destId="{C58EA50F-9731-FE4F-B13C-167A30F16A04}" srcOrd="2" destOrd="0" presId="urn:microsoft.com/office/officeart/2005/8/layout/default"/>
    <dgm:cxn modelId="{B31F7C84-1BEA-46D5-B134-117F3CC4D929}" type="presParOf" srcId="{D7531371-9F60-1C48-BA95-6CD949D1C554}" destId="{7CAFC39C-0E34-1C44-A6D2-FA3A07BE54B9}" srcOrd="3" destOrd="0" presId="urn:microsoft.com/office/officeart/2005/8/layout/default"/>
    <dgm:cxn modelId="{78372A1E-2239-4030-AD82-21940CC8C2B6}" type="presParOf" srcId="{D7531371-9F60-1C48-BA95-6CD949D1C554}" destId="{1060F2DA-3A55-C14D-94FC-0A9447BFA14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5D0910-B6FB-48E5-BA43-BA1C0DEB9F8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69F267-6EE5-412A-8152-575DDEF6BCA6}">
      <dgm:prSet phldrT="[Text]" custT="1"/>
      <dgm:spPr>
        <a:noFill/>
        <a:ln>
          <a:noFill/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WHO’s influenza budget was just $7.7 million in 2013, less than a third of what one city, NYC, devotes to public health preparedness</a:t>
          </a:r>
          <a:endParaRPr lang="en-US" sz="1800" dirty="0">
            <a:solidFill>
              <a:schemeClr val="tx1"/>
            </a:solidFill>
          </a:endParaRPr>
        </a:p>
      </dgm:t>
    </dgm:pt>
    <dgm:pt modelId="{527C96BA-15E3-44A6-B1D4-BF679175A609}" type="parTrans" cxnId="{B33E4745-136D-42EB-8BD9-CF1AEA6ACB8A}">
      <dgm:prSet/>
      <dgm:spPr/>
      <dgm:t>
        <a:bodyPr/>
        <a:lstStyle/>
        <a:p>
          <a:endParaRPr lang="en-US" sz="1800"/>
        </a:p>
      </dgm:t>
    </dgm:pt>
    <dgm:pt modelId="{064D0CAE-2145-4899-A4BB-30DB3453187C}" type="sibTrans" cxnId="{B33E4745-136D-42EB-8BD9-CF1AEA6ACB8A}">
      <dgm:prSet/>
      <dgm:spPr/>
      <dgm:t>
        <a:bodyPr/>
        <a:lstStyle/>
        <a:p>
          <a:endParaRPr lang="en-US" sz="1800"/>
        </a:p>
      </dgm:t>
    </dgm:pt>
    <dgm:pt modelId="{1803817D-1B78-4304-B7C1-E27D0D552DC0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International community must support development of a universal influenza vaccine and of surveillance and response systems</a:t>
          </a:r>
          <a:endParaRPr lang="en-US" sz="1800" dirty="0">
            <a:solidFill>
              <a:schemeClr val="tx1"/>
            </a:solidFill>
          </a:endParaRPr>
        </a:p>
      </dgm:t>
    </dgm:pt>
    <dgm:pt modelId="{4195FD1B-7F99-4538-8C77-C7603CEEC7D3}" type="parTrans" cxnId="{760B11FF-0A11-4909-A819-FF7BF05AEEA2}">
      <dgm:prSet/>
      <dgm:spPr/>
      <dgm:t>
        <a:bodyPr/>
        <a:lstStyle/>
        <a:p>
          <a:endParaRPr lang="en-US" sz="1800"/>
        </a:p>
      </dgm:t>
    </dgm:pt>
    <dgm:pt modelId="{C282A6A7-9C3E-44EE-B844-55724F726779}" type="sibTrans" cxnId="{760B11FF-0A11-4909-A819-FF7BF05AEEA2}">
      <dgm:prSet/>
      <dgm:spPr/>
      <dgm:t>
        <a:bodyPr/>
        <a:lstStyle/>
        <a:p>
          <a:endParaRPr lang="en-US" sz="1800"/>
        </a:p>
      </dgm:t>
    </dgm:pt>
    <dgm:pt modelId="{EC3810D4-83EA-4EC4-BDC2-099BEDE5973A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Must develop adequate production capacity for flu drugs and vaccines and an IP regime that ensures universal access</a:t>
          </a:r>
          <a:endParaRPr lang="en-US" sz="1800" dirty="0">
            <a:solidFill>
              <a:schemeClr val="tx1"/>
            </a:solidFill>
          </a:endParaRPr>
        </a:p>
      </dgm:t>
    </dgm:pt>
    <dgm:pt modelId="{5A3CD785-F7F5-4889-8FE7-8D3AF362E829}" type="parTrans" cxnId="{8A2ACEBE-CDEB-45D3-9F14-DD38E964E4C2}">
      <dgm:prSet/>
      <dgm:spPr/>
      <dgm:t>
        <a:bodyPr/>
        <a:lstStyle/>
        <a:p>
          <a:endParaRPr lang="en-US" sz="1800"/>
        </a:p>
      </dgm:t>
    </dgm:pt>
    <dgm:pt modelId="{0431B7EA-C149-433A-8792-4531838CD496}" type="sibTrans" cxnId="{8A2ACEBE-CDEB-45D3-9F14-DD38E964E4C2}">
      <dgm:prSet/>
      <dgm:spPr/>
      <dgm:t>
        <a:bodyPr/>
        <a:lstStyle/>
        <a:p>
          <a:endParaRPr lang="en-US" sz="1800"/>
        </a:p>
      </dgm:t>
    </dgm:pt>
    <dgm:pt modelId="{34B1BBB4-9103-499D-84F5-5E7BBDD5650E}">
      <dgm:prSet phldrT="[Text]" custT="1"/>
      <dgm:spPr>
        <a:noFill/>
        <a:ln>
          <a:noFill/>
        </a:ln>
      </dgm:spPr>
      <dgm:t>
        <a:bodyPr/>
        <a:lstStyle/>
        <a:p>
          <a:pPr marL="0" indent="0"/>
          <a:r>
            <a:rPr lang="en-US" sz="1800" dirty="0" smtClean="0">
              <a:solidFill>
                <a:schemeClr val="tx1"/>
              </a:solidFill>
            </a:rPr>
            <a:t>Growing concern about a new pandemic similar to 1918 pandemic, which killed 50 million people in era before mass international transit</a:t>
          </a:r>
          <a:endParaRPr lang="en-US" sz="1800" dirty="0">
            <a:solidFill>
              <a:schemeClr val="tx1"/>
            </a:solidFill>
          </a:endParaRPr>
        </a:p>
      </dgm:t>
    </dgm:pt>
    <dgm:pt modelId="{C51200EF-091E-4DAF-B249-FD1810EFE6D7}" type="parTrans" cxnId="{32F30F4C-50EA-40DB-A595-DFEDD41C4641}">
      <dgm:prSet/>
      <dgm:spPr/>
      <dgm:t>
        <a:bodyPr/>
        <a:lstStyle/>
        <a:p>
          <a:endParaRPr lang="en-US" sz="1800"/>
        </a:p>
      </dgm:t>
    </dgm:pt>
    <dgm:pt modelId="{E0F897D8-236E-4487-89C1-B424479BC3A9}" type="sibTrans" cxnId="{32F30F4C-50EA-40DB-A595-DFEDD41C4641}">
      <dgm:prSet/>
      <dgm:spPr/>
      <dgm:t>
        <a:bodyPr/>
        <a:lstStyle/>
        <a:p>
          <a:endParaRPr lang="en-US" sz="1800"/>
        </a:p>
      </dgm:t>
    </dgm:pt>
    <dgm:pt modelId="{EBE75E43-E22E-4907-A728-34F559FF0470}" type="pres">
      <dgm:prSet presAssocID="{2F5D0910-B6FB-48E5-BA43-BA1C0DEB9F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435D1B20-1BA0-48B2-8095-DAB2CFED0A0E}" type="pres">
      <dgm:prSet presAssocID="{2F5D0910-B6FB-48E5-BA43-BA1C0DEB9F8C}" presName="Name1" presStyleCnt="0"/>
      <dgm:spPr/>
    </dgm:pt>
    <dgm:pt modelId="{3B99DA7E-29A9-4FDA-B0BE-50F6F8450F5A}" type="pres">
      <dgm:prSet presAssocID="{2F5D0910-B6FB-48E5-BA43-BA1C0DEB9F8C}" presName="cycle" presStyleCnt="0"/>
      <dgm:spPr/>
    </dgm:pt>
    <dgm:pt modelId="{81033160-8E72-41E4-8A94-5CB5FD1BD2EF}" type="pres">
      <dgm:prSet presAssocID="{2F5D0910-B6FB-48E5-BA43-BA1C0DEB9F8C}" presName="srcNode" presStyleLbl="node1" presStyleIdx="0" presStyleCnt="4"/>
      <dgm:spPr/>
    </dgm:pt>
    <dgm:pt modelId="{5E6A495C-D951-4FA2-A614-4CBFF05887CB}" type="pres">
      <dgm:prSet presAssocID="{2F5D0910-B6FB-48E5-BA43-BA1C0DEB9F8C}" presName="conn" presStyleLbl="parChTrans1D2" presStyleIdx="0" presStyleCnt="1"/>
      <dgm:spPr/>
      <dgm:t>
        <a:bodyPr/>
        <a:lstStyle/>
        <a:p>
          <a:endParaRPr lang="en-GB"/>
        </a:p>
      </dgm:t>
    </dgm:pt>
    <dgm:pt modelId="{91628A23-C711-4F6C-9E26-7CC6899B21FA}" type="pres">
      <dgm:prSet presAssocID="{2F5D0910-B6FB-48E5-BA43-BA1C0DEB9F8C}" presName="extraNode" presStyleLbl="node1" presStyleIdx="0" presStyleCnt="4"/>
      <dgm:spPr/>
    </dgm:pt>
    <dgm:pt modelId="{A5FC9B70-4B90-42AC-8ACA-C9CD2CAF3D57}" type="pres">
      <dgm:prSet presAssocID="{2F5D0910-B6FB-48E5-BA43-BA1C0DEB9F8C}" presName="dstNode" presStyleLbl="node1" presStyleIdx="0" presStyleCnt="4"/>
      <dgm:spPr/>
    </dgm:pt>
    <dgm:pt modelId="{D7423986-410A-4611-986A-40BA3928AAE6}" type="pres">
      <dgm:prSet presAssocID="{34B1BBB4-9103-499D-84F5-5E7BBDD5650E}" presName="text_1" presStyleLbl="node1" presStyleIdx="0" presStyleCnt="4" custScaleX="103102" custLinFactNeighborX="-1746" custLinFactNeighborY="5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999A2-C61A-413B-A074-D2650C344970}" type="pres">
      <dgm:prSet presAssocID="{34B1BBB4-9103-499D-84F5-5E7BBDD5650E}" presName="accent_1" presStyleCnt="0"/>
      <dgm:spPr/>
    </dgm:pt>
    <dgm:pt modelId="{71ED57F9-5996-415A-BC93-D79C699308AC}" type="pres">
      <dgm:prSet presAssocID="{34B1BBB4-9103-499D-84F5-5E7BBDD5650E}" presName="accentRepeatNode" presStyleLbl="solidFgAcc1" presStyleIdx="0" presStyleCnt="4" custScaleX="48752" custScaleY="48752"/>
      <dgm:spPr/>
    </dgm:pt>
    <dgm:pt modelId="{17990FF2-3F4D-4D42-ADC0-B240DED72AE9}" type="pres">
      <dgm:prSet presAssocID="{C669F267-6EE5-412A-8152-575DDEF6BCA6}" presName="text_2" presStyleLbl="node1" presStyleIdx="1" presStyleCnt="4" custScaleX="103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77159-C444-4781-BFFB-C00C051B3105}" type="pres">
      <dgm:prSet presAssocID="{C669F267-6EE5-412A-8152-575DDEF6BCA6}" presName="accent_2" presStyleCnt="0"/>
      <dgm:spPr/>
    </dgm:pt>
    <dgm:pt modelId="{60FED1E8-0EA6-4F81-B147-4EF9EFADA84C}" type="pres">
      <dgm:prSet presAssocID="{C669F267-6EE5-412A-8152-575DDEF6BCA6}" presName="accentRepeatNode" presStyleLbl="solidFgAcc1" presStyleIdx="1" presStyleCnt="4" custScaleX="48752" custScaleY="48752"/>
      <dgm:spPr/>
    </dgm:pt>
    <dgm:pt modelId="{32F77973-89FF-4C65-B59E-0E2096086114}" type="pres">
      <dgm:prSet presAssocID="{1803817D-1B78-4304-B7C1-E27D0D552DC0}" presName="text_3" presStyleLbl="node1" presStyleIdx="2" presStyleCnt="4" custScaleX="104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655D7-53E9-48C2-8082-BFB97A43BC47}" type="pres">
      <dgm:prSet presAssocID="{1803817D-1B78-4304-B7C1-E27D0D552DC0}" presName="accent_3" presStyleCnt="0"/>
      <dgm:spPr/>
    </dgm:pt>
    <dgm:pt modelId="{F5A32209-192D-4409-BCCF-44A2C6143C9A}" type="pres">
      <dgm:prSet presAssocID="{1803817D-1B78-4304-B7C1-E27D0D552DC0}" presName="accentRepeatNode" presStyleLbl="solidFgAcc1" presStyleIdx="2" presStyleCnt="4" custScaleX="48752" custScaleY="48752"/>
      <dgm:spPr/>
    </dgm:pt>
    <dgm:pt modelId="{01376251-7B24-4162-A19D-D797183DA875}" type="pres">
      <dgm:prSet presAssocID="{EC3810D4-83EA-4EC4-BDC2-099BEDE5973A}" presName="text_4" presStyleLbl="node1" presStyleIdx="3" presStyleCnt="4" custScaleX="105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723AC-1D7C-42AA-8897-1DD73ADAD729}" type="pres">
      <dgm:prSet presAssocID="{EC3810D4-83EA-4EC4-BDC2-099BEDE5973A}" presName="accent_4" presStyleCnt="0"/>
      <dgm:spPr/>
    </dgm:pt>
    <dgm:pt modelId="{A7BEA741-FE3B-4298-82AE-B9CAF2D2E24B}" type="pres">
      <dgm:prSet presAssocID="{EC3810D4-83EA-4EC4-BDC2-099BEDE5973A}" presName="accentRepeatNode" presStyleLbl="solidFgAcc1" presStyleIdx="3" presStyleCnt="4" custScaleX="48752" custScaleY="48752"/>
      <dgm:spPr/>
    </dgm:pt>
  </dgm:ptLst>
  <dgm:cxnLst>
    <dgm:cxn modelId="{6BCB63B1-F92B-4DF8-96DC-7FAA8ACA764D}" type="presOf" srcId="{EC3810D4-83EA-4EC4-BDC2-099BEDE5973A}" destId="{01376251-7B24-4162-A19D-D797183DA875}" srcOrd="0" destOrd="0" presId="urn:microsoft.com/office/officeart/2008/layout/VerticalCurvedList"/>
    <dgm:cxn modelId="{F33A2436-F4CE-4770-80AA-6BC736C7D8C4}" type="presOf" srcId="{1803817D-1B78-4304-B7C1-E27D0D552DC0}" destId="{32F77973-89FF-4C65-B59E-0E2096086114}" srcOrd="0" destOrd="0" presId="urn:microsoft.com/office/officeart/2008/layout/VerticalCurvedList"/>
    <dgm:cxn modelId="{A30FB1B2-9D2B-4AE0-B863-47F143078B60}" type="presOf" srcId="{C669F267-6EE5-412A-8152-575DDEF6BCA6}" destId="{17990FF2-3F4D-4D42-ADC0-B240DED72AE9}" srcOrd="0" destOrd="0" presId="urn:microsoft.com/office/officeart/2008/layout/VerticalCurvedList"/>
    <dgm:cxn modelId="{32F30F4C-50EA-40DB-A595-DFEDD41C4641}" srcId="{2F5D0910-B6FB-48E5-BA43-BA1C0DEB9F8C}" destId="{34B1BBB4-9103-499D-84F5-5E7BBDD5650E}" srcOrd="0" destOrd="0" parTransId="{C51200EF-091E-4DAF-B249-FD1810EFE6D7}" sibTransId="{E0F897D8-236E-4487-89C1-B424479BC3A9}"/>
    <dgm:cxn modelId="{9F259264-BE44-4391-B0E6-FB758EEFDD27}" type="presOf" srcId="{34B1BBB4-9103-499D-84F5-5E7BBDD5650E}" destId="{D7423986-410A-4611-986A-40BA3928AAE6}" srcOrd="0" destOrd="0" presId="urn:microsoft.com/office/officeart/2008/layout/VerticalCurvedList"/>
    <dgm:cxn modelId="{8A2ACEBE-CDEB-45D3-9F14-DD38E964E4C2}" srcId="{2F5D0910-B6FB-48E5-BA43-BA1C0DEB9F8C}" destId="{EC3810D4-83EA-4EC4-BDC2-099BEDE5973A}" srcOrd="3" destOrd="0" parTransId="{5A3CD785-F7F5-4889-8FE7-8D3AF362E829}" sibTransId="{0431B7EA-C149-433A-8792-4531838CD496}"/>
    <dgm:cxn modelId="{760B11FF-0A11-4909-A819-FF7BF05AEEA2}" srcId="{2F5D0910-B6FB-48E5-BA43-BA1C0DEB9F8C}" destId="{1803817D-1B78-4304-B7C1-E27D0D552DC0}" srcOrd="2" destOrd="0" parTransId="{4195FD1B-7F99-4538-8C77-C7603CEEC7D3}" sibTransId="{C282A6A7-9C3E-44EE-B844-55724F726779}"/>
    <dgm:cxn modelId="{D088381C-52DD-44CE-88B2-94FF725BC7BD}" type="presOf" srcId="{E0F897D8-236E-4487-89C1-B424479BC3A9}" destId="{5E6A495C-D951-4FA2-A614-4CBFF05887CB}" srcOrd="0" destOrd="0" presId="urn:microsoft.com/office/officeart/2008/layout/VerticalCurvedList"/>
    <dgm:cxn modelId="{9BB3C316-AD45-4DF4-8C7A-F33C176CF358}" type="presOf" srcId="{2F5D0910-B6FB-48E5-BA43-BA1C0DEB9F8C}" destId="{EBE75E43-E22E-4907-A728-34F559FF0470}" srcOrd="0" destOrd="0" presId="urn:microsoft.com/office/officeart/2008/layout/VerticalCurvedList"/>
    <dgm:cxn modelId="{B33E4745-136D-42EB-8BD9-CF1AEA6ACB8A}" srcId="{2F5D0910-B6FB-48E5-BA43-BA1C0DEB9F8C}" destId="{C669F267-6EE5-412A-8152-575DDEF6BCA6}" srcOrd="1" destOrd="0" parTransId="{527C96BA-15E3-44A6-B1D4-BF679175A609}" sibTransId="{064D0CAE-2145-4899-A4BB-30DB3453187C}"/>
    <dgm:cxn modelId="{D324612A-71FF-4005-B670-2DA49199C393}" type="presParOf" srcId="{EBE75E43-E22E-4907-A728-34F559FF0470}" destId="{435D1B20-1BA0-48B2-8095-DAB2CFED0A0E}" srcOrd="0" destOrd="0" presId="urn:microsoft.com/office/officeart/2008/layout/VerticalCurvedList"/>
    <dgm:cxn modelId="{F81BB9BF-7EAC-4C21-9123-3E3DE511CC0A}" type="presParOf" srcId="{435D1B20-1BA0-48B2-8095-DAB2CFED0A0E}" destId="{3B99DA7E-29A9-4FDA-B0BE-50F6F8450F5A}" srcOrd="0" destOrd="0" presId="urn:microsoft.com/office/officeart/2008/layout/VerticalCurvedList"/>
    <dgm:cxn modelId="{98106073-35E8-4D8F-9052-E0E052C62B57}" type="presParOf" srcId="{3B99DA7E-29A9-4FDA-B0BE-50F6F8450F5A}" destId="{81033160-8E72-41E4-8A94-5CB5FD1BD2EF}" srcOrd="0" destOrd="0" presId="urn:microsoft.com/office/officeart/2008/layout/VerticalCurvedList"/>
    <dgm:cxn modelId="{2BFA87C9-8D04-4E3B-BBE1-80FEA92F18AF}" type="presParOf" srcId="{3B99DA7E-29A9-4FDA-B0BE-50F6F8450F5A}" destId="{5E6A495C-D951-4FA2-A614-4CBFF05887CB}" srcOrd="1" destOrd="0" presId="urn:microsoft.com/office/officeart/2008/layout/VerticalCurvedList"/>
    <dgm:cxn modelId="{3A3F8159-D2CD-491E-BF96-A6484BAF3C93}" type="presParOf" srcId="{3B99DA7E-29A9-4FDA-B0BE-50F6F8450F5A}" destId="{91628A23-C711-4F6C-9E26-7CC6899B21FA}" srcOrd="2" destOrd="0" presId="urn:microsoft.com/office/officeart/2008/layout/VerticalCurvedList"/>
    <dgm:cxn modelId="{51E2EAA5-8790-4B44-98A8-B861B6DDEAB2}" type="presParOf" srcId="{3B99DA7E-29A9-4FDA-B0BE-50F6F8450F5A}" destId="{A5FC9B70-4B90-42AC-8ACA-C9CD2CAF3D57}" srcOrd="3" destOrd="0" presId="urn:microsoft.com/office/officeart/2008/layout/VerticalCurvedList"/>
    <dgm:cxn modelId="{84BC717D-E4EA-4FA4-BDA3-2CA9287F14E6}" type="presParOf" srcId="{435D1B20-1BA0-48B2-8095-DAB2CFED0A0E}" destId="{D7423986-410A-4611-986A-40BA3928AAE6}" srcOrd="1" destOrd="0" presId="urn:microsoft.com/office/officeart/2008/layout/VerticalCurvedList"/>
    <dgm:cxn modelId="{556ADF23-CB19-4C03-B3F9-C4789824F656}" type="presParOf" srcId="{435D1B20-1BA0-48B2-8095-DAB2CFED0A0E}" destId="{9F7999A2-C61A-413B-A074-D2650C344970}" srcOrd="2" destOrd="0" presId="urn:microsoft.com/office/officeart/2008/layout/VerticalCurvedList"/>
    <dgm:cxn modelId="{5FD5D2DC-30D3-4E8E-B30B-37E0208CE6FE}" type="presParOf" srcId="{9F7999A2-C61A-413B-A074-D2650C344970}" destId="{71ED57F9-5996-415A-BC93-D79C699308AC}" srcOrd="0" destOrd="0" presId="urn:microsoft.com/office/officeart/2008/layout/VerticalCurvedList"/>
    <dgm:cxn modelId="{F637F32B-5C87-4E19-9F58-20F98D33A7B5}" type="presParOf" srcId="{435D1B20-1BA0-48B2-8095-DAB2CFED0A0E}" destId="{17990FF2-3F4D-4D42-ADC0-B240DED72AE9}" srcOrd="3" destOrd="0" presId="urn:microsoft.com/office/officeart/2008/layout/VerticalCurvedList"/>
    <dgm:cxn modelId="{FD1FCE35-B7B5-488F-A9A7-67F22FF0E7F1}" type="presParOf" srcId="{435D1B20-1BA0-48B2-8095-DAB2CFED0A0E}" destId="{91D77159-C444-4781-BFFB-C00C051B3105}" srcOrd="4" destOrd="0" presId="urn:microsoft.com/office/officeart/2008/layout/VerticalCurvedList"/>
    <dgm:cxn modelId="{479A7C13-295C-4506-AECE-D851A63C6697}" type="presParOf" srcId="{91D77159-C444-4781-BFFB-C00C051B3105}" destId="{60FED1E8-0EA6-4F81-B147-4EF9EFADA84C}" srcOrd="0" destOrd="0" presId="urn:microsoft.com/office/officeart/2008/layout/VerticalCurvedList"/>
    <dgm:cxn modelId="{8075D4D9-7BD8-4A4D-9E2C-640DB766D7F4}" type="presParOf" srcId="{435D1B20-1BA0-48B2-8095-DAB2CFED0A0E}" destId="{32F77973-89FF-4C65-B59E-0E2096086114}" srcOrd="5" destOrd="0" presId="urn:microsoft.com/office/officeart/2008/layout/VerticalCurvedList"/>
    <dgm:cxn modelId="{84345D48-FC59-42A9-8A82-4BC410413AC0}" type="presParOf" srcId="{435D1B20-1BA0-48B2-8095-DAB2CFED0A0E}" destId="{11E655D7-53E9-48C2-8082-BFB97A43BC47}" srcOrd="6" destOrd="0" presId="urn:microsoft.com/office/officeart/2008/layout/VerticalCurvedList"/>
    <dgm:cxn modelId="{371F883B-6368-473B-9985-6E20A76D9EE5}" type="presParOf" srcId="{11E655D7-53E9-48C2-8082-BFB97A43BC47}" destId="{F5A32209-192D-4409-BCCF-44A2C6143C9A}" srcOrd="0" destOrd="0" presId="urn:microsoft.com/office/officeart/2008/layout/VerticalCurvedList"/>
    <dgm:cxn modelId="{FE1E759B-3910-47FF-9570-651652B1002C}" type="presParOf" srcId="{435D1B20-1BA0-48B2-8095-DAB2CFED0A0E}" destId="{01376251-7B24-4162-A19D-D797183DA875}" srcOrd="7" destOrd="0" presId="urn:microsoft.com/office/officeart/2008/layout/VerticalCurvedList"/>
    <dgm:cxn modelId="{205CA16F-9354-4879-AEF8-DCEF36451600}" type="presParOf" srcId="{435D1B20-1BA0-48B2-8095-DAB2CFED0A0E}" destId="{054723AC-1D7C-42AA-8897-1DD73ADAD729}" srcOrd="8" destOrd="0" presId="urn:microsoft.com/office/officeart/2008/layout/VerticalCurvedList"/>
    <dgm:cxn modelId="{2A7D24E5-A8D5-4692-B7B5-BC5338356F79}" type="presParOf" srcId="{054723AC-1D7C-42AA-8897-1DD73ADAD729}" destId="{A7BEA741-FE3B-4298-82AE-B9CAF2D2E24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F414-7DA1-4114-BECF-A716AAD9D1E3}">
      <dsp:nvSpPr>
        <dsp:cNvPr id="0" name=""/>
        <dsp:cNvSpPr/>
      </dsp:nvSpPr>
      <dsp:spPr>
        <a:xfrm>
          <a:off x="4000495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The </a:t>
          </a:r>
          <a:r>
            <a:rPr lang="en-GB" sz="2100" b="1" kern="1200" dirty="0" smtClean="0">
              <a:solidFill>
                <a:schemeClr val="tx1"/>
              </a:solidFill>
            </a:rPr>
            <a:t>returns from investing in health</a:t>
          </a:r>
          <a:r>
            <a:rPr lang="en-GB" sz="2100" b="0" kern="1200" dirty="0" smtClean="0">
              <a:solidFill>
                <a:schemeClr val="tx1"/>
              </a:solidFill>
            </a:rPr>
            <a:t> are extremely impressive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92039" y="167752"/>
        <a:ext cx="2942377" cy="1692191"/>
      </dsp:txXfrm>
    </dsp:sp>
    <dsp:sp modelId="{98893A94-5A83-4209-8BCD-9E787EFAA782}">
      <dsp:nvSpPr>
        <dsp:cNvPr id="0" name=""/>
        <dsp:cNvSpPr/>
      </dsp:nvSpPr>
      <dsp:spPr>
        <a:xfrm>
          <a:off x="266689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A </a:t>
          </a:r>
          <a:r>
            <a:rPr lang="en-GB" sz="2100" b="1" kern="1200" dirty="0" smtClean="0">
              <a:solidFill>
                <a:schemeClr val="tx1"/>
              </a:solidFill>
            </a:rPr>
            <a:t>grand convergence</a:t>
          </a:r>
          <a:r>
            <a:rPr lang="en-GB" sz="2100" kern="1200" dirty="0" smtClean="0">
              <a:solidFill>
                <a:schemeClr val="tx1"/>
              </a:solidFill>
            </a:rPr>
            <a:t> in health is achievable within our lifetime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8233" y="167752"/>
        <a:ext cx="2942377" cy="1692191"/>
      </dsp:txXfrm>
    </dsp:sp>
    <dsp:sp modelId="{F64CC571-8C1E-481F-8EB1-ABDD56094A4F}">
      <dsp:nvSpPr>
        <dsp:cNvPr id="0" name=""/>
        <dsp:cNvSpPr/>
      </dsp:nvSpPr>
      <dsp:spPr>
        <a:xfrm>
          <a:off x="263689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tx1"/>
              </a:solidFill>
            </a:rPr>
            <a:t>Fiscal policies </a:t>
          </a:r>
          <a:r>
            <a:rPr lang="en-GB" sz="2100" kern="1200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5233" y="2279817"/>
        <a:ext cx="2942377" cy="1692191"/>
      </dsp:txXfrm>
    </dsp:sp>
    <dsp:sp modelId="{EBA33CE1-7310-4C34-81CE-39B72A9F0351}">
      <dsp:nvSpPr>
        <dsp:cNvPr id="0" name=""/>
        <dsp:cNvSpPr/>
      </dsp:nvSpPr>
      <dsp:spPr>
        <a:xfrm>
          <a:off x="4002245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Progressive pathways to </a:t>
          </a:r>
          <a:r>
            <a:rPr lang="en-GB" sz="2100" b="1" kern="1200" dirty="0" smtClean="0">
              <a:solidFill>
                <a:schemeClr val="tx1"/>
              </a:solidFill>
            </a:rPr>
            <a:t>universal health coverage </a:t>
          </a:r>
          <a:r>
            <a:rPr lang="en-GB" sz="2100" b="0" kern="1200" dirty="0" smtClean="0">
              <a:solidFill>
                <a:schemeClr val="tx1"/>
              </a:solidFill>
            </a:rPr>
            <a:t>are</a:t>
          </a:r>
          <a:r>
            <a:rPr lang="en-GB" sz="2100" kern="1200" dirty="0" smtClean="0">
              <a:solidFill>
                <a:schemeClr val="tx1"/>
              </a:solidFill>
            </a:rPr>
            <a:t> an efficient way to achieve health and financial protection</a:t>
          </a:r>
        </a:p>
      </dsp:txBody>
      <dsp:txXfrm>
        <a:off x="4093789" y="2279817"/>
        <a:ext cx="2942377" cy="1692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951C-ADEC-48F3-B0BD-D48A55F7E0F8}">
      <dsp:nvSpPr>
        <dsp:cNvPr id="0" name=""/>
        <dsp:cNvSpPr/>
      </dsp:nvSpPr>
      <dsp:spPr>
        <a:xfrm>
          <a:off x="358378" y="1635"/>
          <a:ext cx="2559843" cy="11400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Under-5 death rate per 1,000 live births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1768" y="35025"/>
        <a:ext cx="2493063" cy="1073246"/>
      </dsp:txXfrm>
    </dsp:sp>
    <dsp:sp modelId="{EE928492-612A-431D-AA86-FAF7CC7A7CEC}">
      <dsp:nvSpPr>
        <dsp:cNvPr id="0" name=""/>
        <dsp:cNvSpPr/>
      </dsp:nvSpPr>
      <dsp:spPr>
        <a:xfrm>
          <a:off x="614362" y="1141662"/>
          <a:ext cx="255984" cy="95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941"/>
              </a:lnTo>
              <a:lnTo>
                <a:pt x="255984" y="959941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E1B-1070-4A3D-AFC9-982519782B7A}">
      <dsp:nvSpPr>
        <dsp:cNvPr id="0" name=""/>
        <dsp:cNvSpPr/>
      </dsp:nvSpPr>
      <dsp:spPr>
        <a:xfrm>
          <a:off x="870346" y="1461642"/>
          <a:ext cx="2047874" cy="127992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bg1"/>
              </a:solidFill>
            </a:rPr>
            <a:t>16</a:t>
          </a:r>
          <a:endParaRPr lang="en-US" sz="4800" kern="1200" dirty="0">
            <a:solidFill>
              <a:schemeClr val="bg1"/>
            </a:solidFill>
          </a:endParaRPr>
        </a:p>
      </dsp:txBody>
      <dsp:txXfrm>
        <a:off x="907834" y="1499130"/>
        <a:ext cx="1972898" cy="1204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951C-ADEC-48F3-B0BD-D48A55F7E0F8}">
      <dsp:nvSpPr>
        <dsp:cNvPr id="0" name=""/>
        <dsp:cNvSpPr/>
      </dsp:nvSpPr>
      <dsp:spPr>
        <a:xfrm>
          <a:off x="358378" y="1635"/>
          <a:ext cx="2559843" cy="11400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Annual AIDS deaths per 100,000 population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1768" y="35025"/>
        <a:ext cx="2493063" cy="1073246"/>
      </dsp:txXfrm>
    </dsp:sp>
    <dsp:sp modelId="{EE928492-612A-431D-AA86-FAF7CC7A7CEC}">
      <dsp:nvSpPr>
        <dsp:cNvPr id="0" name=""/>
        <dsp:cNvSpPr/>
      </dsp:nvSpPr>
      <dsp:spPr>
        <a:xfrm>
          <a:off x="614362" y="1141662"/>
          <a:ext cx="255984" cy="95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941"/>
              </a:lnTo>
              <a:lnTo>
                <a:pt x="255984" y="959941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E1B-1070-4A3D-AFC9-982519782B7A}">
      <dsp:nvSpPr>
        <dsp:cNvPr id="0" name=""/>
        <dsp:cNvSpPr/>
      </dsp:nvSpPr>
      <dsp:spPr>
        <a:xfrm>
          <a:off x="870346" y="1461642"/>
          <a:ext cx="2047874" cy="127992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bg1"/>
              </a:solidFill>
            </a:rPr>
            <a:t>8</a:t>
          </a:r>
          <a:endParaRPr lang="en-US" sz="4800" kern="1200" dirty="0">
            <a:solidFill>
              <a:schemeClr val="bg1"/>
            </a:solidFill>
          </a:endParaRPr>
        </a:p>
      </dsp:txBody>
      <dsp:txXfrm>
        <a:off x="907834" y="1499130"/>
        <a:ext cx="1972898" cy="1204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951C-ADEC-48F3-B0BD-D48A55F7E0F8}">
      <dsp:nvSpPr>
        <dsp:cNvPr id="0" name=""/>
        <dsp:cNvSpPr/>
      </dsp:nvSpPr>
      <dsp:spPr>
        <a:xfrm>
          <a:off x="358378" y="1635"/>
          <a:ext cx="2559843" cy="11400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Annual TB deaths per 100,000 population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1768" y="35025"/>
        <a:ext cx="2493063" cy="1073246"/>
      </dsp:txXfrm>
    </dsp:sp>
    <dsp:sp modelId="{EE928492-612A-431D-AA86-FAF7CC7A7CEC}">
      <dsp:nvSpPr>
        <dsp:cNvPr id="0" name=""/>
        <dsp:cNvSpPr/>
      </dsp:nvSpPr>
      <dsp:spPr>
        <a:xfrm>
          <a:off x="614362" y="1141662"/>
          <a:ext cx="255984" cy="95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941"/>
              </a:lnTo>
              <a:lnTo>
                <a:pt x="255984" y="959941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E1B-1070-4A3D-AFC9-982519782B7A}">
      <dsp:nvSpPr>
        <dsp:cNvPr id="0" name=""/>
        <dsp:cNvSpPr/>
      </dsp:nvSpPr>
      <dsp:spPr>
        <a:xfrm>
          <a:off x="870346" y="1461642"/>
          <a:ext cx="2047874" cy="127992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bg1"/>
              </a:solidFill>
            </a:rPr>
            <a:t>4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907834" y="1499130"/>
        <a:ext cx="1972898" cy="12049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79EE4-1112-45C1-A6CB-FA42E2378C3C}">
      <dsp:nvSpPr>
        <dsp:cNvPr id="0" name=""/>
        <dsp:cNvSpPr/>
      </dsp:nvSpPr>
      <dsp:spPr>
        <a:xfrm>
          <a:off x="1415" y="242678"/>
          <a:ext cx="1876843" cy="187684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income growth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76272" y="517535"/>
        <a:ext cx="1327129" cy="1327129"/>
      </dsp:txXfrm>
    </dsp:sp>
    <dsp:sp modelId="{AE85FFB7-E454-48D7-9BAD-1606B2475238}">
      <dsp:nvSpPr>
        <dsp:cNvPr id="0" name=""/>
        <dsp:cNvSpPr/>
      </dsp:nvSpPr>
      <dsp:spPr>
        <a:xfrm>
          <a:off x="2030659" y="636815"/>
          <a:ext cx="1088569" cy="1088569"/>
        </a:xfrm>
        <a:prstGeom prst="mathPlus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174949" y="1053084"/>
        <a:ext cx="799989" cy="256031"/>
      </dsp:txXfrm>
    </dsp:sp>
    <dsp:sp modelId="{7CF1BF9D-C96A-496E-88C4-29117A0885DB}">
      <dsp:nvSpPr>
        <dsp:cNvPr id="0" name=""/>
        <dsp:cNvSpPr/>
      </dsp:nvSpPr>
      <dsp:spPr>
        <a:xfrm>
          <a:off x="3271628" y="242678"/>
          <a:ext cx="1876843" cy="187684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value life years gained (VLYs) in that period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546485" y="517535"/>
        <a:ext cx="1327129" cy="1327129"/>
      </dsp:txXfrm>
    </dsp:sp>
    <dsp:sp modelId="{911D194D-E439-4024-9027-ED51B7F59E07}">
      <dsp:nvSpPr>
        <dsp:cNvPr id="0" name=""/>
        <dsp:cNvSpPr/>
      </dsp:nvSpPr>
      <dsp:spPr>
        <a:xfrm>
          <a:off x="5300871" y="636815"/>
          <a:ext cx="1088569" cy="1088569"/>
        </a:xfrm>
        <a:prstGeom prst="mathEqual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5445161" y="861060"/>
        <a:ext cx="799989" cy="640079"/>
      </dsp:txXfrm>
    </dsp:sp>
    <dsp:sp modelId="{4D23D6BA-1AA6-408C-B7E9-023603269259}">
      <dsp:nvSpPr>
        <dsp:cNvPr id="0" name=""/>
        <dsp:cNvSpPr/>
      </dsp:nvSpPr>
      <dsp:spPr>
        <a:xfrm>
          <a:off x="6541840" y="242678"/>
          <a:ext cx="1876843" cy="187684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change in country's </a:t>
          </a:r>
          <a:r>
            <a:rPr lang="en-US" sz="2000" b="1" kern="1200" dirty="0" smtClean="0">
              <a:solidFill>
                <a:schemeClr val="tx1"/>
              </a:solidFill>
            </a:rPr>
            <a:t>full income </a:t>
          </a:r>
          <a:r>
            <a:rPr lang="en-US" sz="2000" kern="1200" dirty="0" smtClean="0">
              <a:solidFill>
                <a:schemeClr val="tx1"/>
              </a:solidFill>
            </a:rPr>
            <a:t>over a time period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816697" y="517535"/>
        <a:ext cx="1327129" cy="13271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C0F66-68C2-E74C-9C7A-BDDEEFA1B3D1}">
      <dsp:nvSpPr>
        <dsp:cNvPr id="0" name=""/>
        <dsp:cNvSpPr/>
      </dsp:nvSpPr>
      <dsp:spPr>
        <a:xfrm>
          <a:off x="3119" y="390570"/>
          <a:ext cx="1875813" cy="750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Economic growth</a:t>
          </a:r>
          <a:endParaRPr lang="en-GB" sz="1600" kern="1200" dirty="0"/>
        </a:p>
      </dsp:txBody>
      <dsp:txXfrm>
        <a:off x="3119" y="390570"/>
        <a:ext cx="1875813" cy="750325"/>
      </dsp:txXfrm>
    </dsp:sp>
    <dsp:sp modelId="{E2D969BD-C70D-ED4B-A57F-EF0F3CD8A0BC}">
      <dsp:nvSpPr>
        <dsp:cNvPr id="0" name=""/>
        <dsp:cNvSpPr/>
      </dsp:nvSpPr>
      <dsp:spPr>
        <a:xfrm>
          <a:off x="3119" y="1140896"/>
          <a:ext cx="1875813" cy="307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IMF</a:t>
          </a:r>
          <a:r>
            <a:rPr lang="en-US" sz="1600" kern="1200" baseline="0" dirty="0" smtClean="0"/>
            <a:t> estimates </a:t>
          </a:r>
          <a:r>
            <a:rPr lang="en-US" sz="1600" kern="1200" dirty="0" smtClean="0"/>
            <a:t>$9.6 trillion/y from 2015-2035 in low- and lower</a:t>
          </a:r>
          <a:r>
            <a:rPr lang="en-US" sz="1600" kern="1200" baseline="0" dirty="0" smtClean="0"/>
            <a:t> middle-income countries</a:t>
          </a:r>
          <a:endParaRPr lang="en-GB" sz="16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baseline="0" dirty="0" smtClean="0"/>
            <a:t>Cost of convergence ($70 billion/y) </a:t>
          </a:r>
          <a:r>
            <a:rPr lang="en-US" sz="1700" b="1" kern="1200" dirty="0" smtClean="0"/>
            <a:t>is less than 1% of anticipated growth</a:t>
          </a:r>
        </a:p>
      </dsp:txBody>
      <dsp:txXfrm>
        <a:off x="3119" y="1140896"/>
        <a:ext cx="1875813" cy="3074400"/>
      </dsp:txXfrm>
    </dsp:sp>
    <dsp:sp modelId="{FEC93A00-91E1-7643-BB94-E5B64A5D2385}">
      <dsp:nvSpPr>
        <dsp:cNvPr id="0" name=""/>
        <dsp:cNvSpPr/>
      </dsp:nvSpPr>
      <dsp:spPr>
        <a:xfrm>
          <a:off x="2141546" y="390570"/>
          <a:ext cx="1875813" cy="750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Mobilization of domestic resources</a:t>
          </a:r>
          <a:endParaRPr lang="en-GB" sz="1600" kern="1200" dirty="0"/>
        </a:p>
      </dsp:txBody>
      <dsp:txXfrm>
        <a:off x="2141546" y="390570"/>
        <a:ext cx="1875813" cy="750325"/>
      </dsp:txXfrm>
    </dsp:sp>
    <dsp:sp modelId="{0EA2132B-632B-FF42-86F2-DE9BBD1066EF}">
      <dsp:nvSpPr>
        <dsp:cNvPr id="0" name=""/>
        <dsp:cNvSpPr/>
      </dsp:nvSpPr>
      <dsp:spPr>
        <a:xfrm>
          <a:off x="2141546" y="1140896"/>
          <a:ext cx="1875813" cy="307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Taxation of tobacco, alcohol, sugar,  extractive industries</a:t>
          </a:r>
          <a:endParaRPr lang="en-GB" sz="1600" kern="1200" dirty="0"/>
        </a:p>
      </dsp:txBody>
      <dsp:txXfrm>
        <a:off x="2141546" y="1140896"/>
        <a:ext cx="1875813" cy="3074400"/>
      </dsp:txXfrm>
    </dsp:sp>
    <dsp:sp modelId="{6D987C10-58DA-2148-8D46-2B6366B4B224}">
      <dsp:nvSpPr>
        <dsp:cNvPr id="0" name=""/>
        <dsp:cNvSpPr/>
      </dsp:nvSpPr>
      <dsp:spPr>
        <a:xfrm>
          <a:off x="4279973" y="390570"/>
          <a:ext cx="1875813" cy="750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Inter-sectoral reallocations and efficiency gains</a:t>
          </a:r>
          <a:endParaRPr lang="en-GB" sz="1600" kern="1200" dirty="0"/>
        </a:p>
      </dsp:txBody>
      <dsp:txXfrm>
        <a:off x="4279973" y="390570"/>
        <a:ext cx="1875813" cy="750325"/>
      </dsp:txXfrm>
    </dsp:sp>
    <dsp:sp modelId="{92DCAE1A-6E18-5A45-AFE0-4417F0382B84}">
      <dsp:nvSpPr>
        <dsp:cNvPr id="0" name=""/>
        <dsp:cNvSpPr/>
      </dsp:nvSpPr>
      <dsp:spPr>
        <a:xfrm>
          <a:off x="4279973" y="1140896"/>
          <a:ext cx="1875813" cy="307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Removal of fossil fuel subsidies, health sector efficiency</a:t>
          </a:r>
          <a:endParaRPr lang="en-GB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Subsidies account for an 3.5%</a:t>
          </a:r>
          <a:r>
            <a:rPr lang="en-US" sz="1600" kern="1200" baseline="0" dirty="0" smtClean="0"/>
            <a:t> </a:t>
          </a:r>
          <a:r>
            <a:rPr lang="en-US" sz="1600" kern="1200" dirty="0" smtClean="0"/>
            <a:t>of GDP on a post-tax basis</a:t>
          </a:r>
        </a:p>
      </dsp:txBody>
      <dsp:txXfrm>
        <a:off x="4279973" y="1140896"/>
        <a:ext cx="1875813" cy="3074400"/>
      </dsp:txXfrm>
    </dsp:sp>
    <dsp:sp modelId="{3D826F80-8729-214F-A0A9-63BDF65231B4}">
      <dsp:nvSpPr>
        <dsp:cNvPr id="0" name=""/>
        <dsp:cNvSpPr/>
      </dsp:nvSpPr>
      <dsp:spPr>
        <a:xfrm>
          <a:off x="6418400" y="390570"/>
          <a:ext cx="1875813" cy="750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Development assistance for health</a:t>
          </a:r>
          <a:endParaRPr lang="en-GB" sz="1600" kern="1200" dirty="0"/>
        </a:p>
      </dsp:txBody>
      <dsp:txXfrm>
        <a:off x="6418400" y="390570"/>
        <a:ext cx="1875813" cy="750325"/>
      </dsp:txXfrm>
    </dsp:sp>
    <dsp:sp modelId="{9CC1E887-2CB8-3C4D-812E-04A86FB7E6FF}">
      <dsp:nvSpPr>
        <dsp:cNvPr id="0" name=""/>
        <dsp:cNvSpPr/>
      </dsp:nvSpPr>
      <dsp:spPr>
        <a:xfrm>
          <a:off x="6418400" y="1140896"/>
          <a:ext cx="1875813" cy="307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Will still be crucial for achieving convergence</a:t>
          </a:r>
          <a:endParaRPr lang="en-GB" sz="1600" kern="1200" dirty="0"/>
        </a:p>
      </dsp:txBody>
      <dsp:txXfrm>
        <a:off x="6418400" y="1140896"/>
        <a:ext cx="1875813" cy="3074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56714-157F-B544-AD6F-D9B3605CA782}">
      <dsp:nvSpPr>
        <dsp:cNvPr id="0" name=""/>
        <dsp:cNvSpPr/>
      </dsp:nvSpPr>
      <dsp:spPr>
        <a:xfrm>
          <a:off x="1447792" y="685795"/>
          <a:ext cx="2268077" cy="1320998"/>
        </a:xfrm>
        <a:prstGeom prst="bracketPair">
          <a:avLst/>
        </a:prstGeom>
        <a:solidFill>
          <a:srgbClr val="FFFFFF"/>
        </a:solidFill>
        <a:ln w="285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Tackling global crisis of antibiotic resistance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512278" y="750281"/>
        <a:ext cx="2139105" cy="1192026"/>
      </dsp:txXfrm>
    </dsp:sp>
    <dsp:sp modelId="{C58EA50F-9731-FE4F-B13C-167A30F16A04}">
      <dsp:nvSpPr>
        <dsp:cNvPr id="0" name=""/>
        <dsp:cNvSpPr/>
      </dsp:nvSpPr>
      <dsp:spPr>
        <a:xfrm>
          <a:off x="4538830" y="685795"/>
          <a:ext cx="2242977" cy="1320998"/>
        </a:xfrm>
        <a:prstGeom prst="bracketPair">
          <a:avLst/>
        </a:prstGeom>
        <a:solidFill>
          <a:srgbClr val="FFFFFF"/>
        </a:solidFill>
        <a:ln w="285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Ending the global crisis of counterfeit drugs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603316" y="750281"/>
        <a:ext cx="2114005" cy="1192026"/>
      </dsp:txXfrm>
    </dsp:sp>
    <dsp:sp modelId="{1060F2DA-3A55-C14D-94FC-0A9447BFA144}">
      <dsp:nvSpPr>
        <dsp:cNvPr id="0" name=""/>
        <dsp:cNvSpPr/>
      </dsp:nvSpPr>
      <dsp:spPr>
        <a:xfrm>
          <a:off x="2971790" y="2441102"/>
          <a:ext cx="2286018" cy="1422321"/>
        </a:xfrm>
        <a:prstGeom prst="bracketPair">
          <a:avLst/>
        </a:prstGeom>
        <a:solidFill>
          <a:srgbClr val="FFFFFF"/>
        </a:solidFill>
        <a:ln w="285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Preparing for the next influenza pandemic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041222" y="2510534"/>
        <a:ext cx="2147154" cy="12834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A495C-D951-4FA2-A614-4CBFF05887CB}">
      <dsp:nvSpPr>
        <dsp:cNvPr id="0" name=""/>
        <dsp:cNvSpPr/>
      </dsp:nvSpPr>
      <dsp:spPr>
        <a:xfrm>
          <a:off x="-5183035" y="-778677"/>
          <a:ext cx="6053155" cy="6053155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23986-410A-4611-986A-40BA3928AAE6}">
      <dsp:nvSpPr>
        <dsp:cNvPr id="0" name=""/>
        <dsp:cNvSpPr/>
      </dsp:nvSpPr>
      <dsp:spPr>
        <a:xfrm>
          <a:off x="162894" y="381000"/>
          <a:ext cx="7661440" cy="6916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98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Growing concern about a new pandemic similar to 1918 pandemic, which killed 50 million people in era before mass international transit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62894" y="381000"/>
        <a:ext cx="7661440" cy="691633"/>
      </dsp:txXfrm>
    </dsp:sp>
    <dsp:sp modelId="{71ED57F9-5996-415A-BC93-D79C699308AC}">
      <dsp:nvSpPr>
        <dsp:cNvPr id="0" name=""/>
        <dsp:cNvSpPr/>
      </dsp:nvSpPr>
      <dsp:spPr>
        <a:xfrm>
          <a:off x="197151" y="480713"/>
          <a:ext cx="421481" cy="4214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90FF2-3F4D-4D42-ADC0-B240DED72AE9}">
      <dsp:nvSpPr>
        <dsp:cNvPr id="0" name=""/>
        <dsp:cNvSpPr/>
      </dsp:nvSpPr>
      <dsp:spPr>
        <a:xfrm>
          <a:off x="683359" y="1383267"/>
          <a:ext cx="7276527" cy="6916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98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WHO’s influenza budget was just $7.7 million in 2013, less than a third of what one city, NYC, devotes to public health preparedness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83359" y="1383267"/>
        <a:ext cx="7276527" cy="691633"/>
      </dsp:txXfrm>
    </dsp:sp>
    <dsp:sp modelId="{60FED1E8-0EA6-4F81-B147-4EF9EFADA84C}">
      <dsp:nvSpPr>
        <dsp:cNvPr id="0" name=""/>
        <dsp:cNvSpPr/>
      </dsp:nvSpPr>
      <dsp:spPr>
        <a:xfrm>
          <a:off x="593680" y="1518343"/>
          <a:ext cx="421481" cy="4214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77973-89FF-4C65-B59E-0E2096086114}">
      <dsp:nvSpPr>
        <dsp:cNvPr id="0" name=""/>
        <dsp:cNvSpPr/>
      </dsp:nvSpPr>
      <dsp:spPr>
        <a:xfrm>
          <a:off x="646147" y="2420898"/>
          <a:ext cx="7350951" cy="6916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98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International community must support development of a universal influenza vaccine and of surveillance and response systems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46147" y="2420898"/>
        <a:ext cx="7350951" cy="691633"/>
      </dsp:txXfrm>
    </dsp:sp>
    <dsp:sp modelId="{F5A32209-192D-4409-BCCF-44A2C6143C9A}">
      <dsp:nvSpPr>
        <dsp:cNvPr id="0" name=""/>
        <dsp:cNvSpPr/>
      </dsp:nvSpPr>
      <dsp:spPr>
        <a:xfrm>
          <a:off x="593680" y="2555974"/>
          <a:ext cx="421481" cy="4214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76251-7B24-4162-A19D-D797183DA875}">
      <dsp:nvSpPr>
        <dsp:cNvPr id="0" name=""/>
        <dsp:cNvSpPr/>
      </dsp:nvSpPr>
      <dsp:spPr>
        <a:xfrm>
          <a:off x="207554" y="3458529"/>
          <a:ext cx="7831608" cy="6916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98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Must develop adequate production capacity for flu drugs and vaccines and an IP regime that ensures universal access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07554" y="3458529"/>
        <a:ext cx="7831608" cy="691633"/>
      </dsp:txXfrm>
    </dsp:sp>
    <dsp:sp modelId="{A7BEA741-FE3B-4298-82AE-B9CAF2D2E24B}">
      <dsp:nvSpPr>
        <dsp:cNvPr id="0" name=""/>
        <dsp:cNvSpPr/>
      </dsp:nvSpPr>
      <dsp:spPr>
        <a:xfrm>
          <a:off x="197151" y="3593605"/>
          <a:ext cx="421481" cy="4214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9C6BA-7449-4716-B5BF-8E7146F23D96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E0F24-FC91-417C-AB2E-A66D3164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5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7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59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5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28886"/>
            <a:ext cx="7772400" cy="314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711C2DD-F5E9-4943-965A-9C9CF7755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8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1938FB76-EC37-4676-96EF-A27161A30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590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chemeClr val="accent1"/>
                </a:solidFill>
              </a:rPr>
              <a:t>Global Health 2035: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chemeClr val="accent1"/>
                </a:solidFill>
              </a:rPr>
              <a:t>Implications for Economic Policy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b="1" dirty="0" smtClean="0"/>
              <a:t>Lawrence H. Summers</a:t>
            </a:r>
          </a:p>
          <a:p>
            <a:pPr marL="0" indent="0" algn="ctr">
              <a:buNone/>
            </a:pPr>
            <a:r>
              <a:rPr lang="en-US" dirty="0"/>
              <a:t>Charles W. Eliot University </a:t>
            </a:r>
            <a:r>
              <a:rPr lang="en-US" dirty="0" smtClean="0"/>
              <a:t>Professor, Harvard  University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57400" y="44958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Presentation at IMF, Feb 12, 2014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57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ources of Income to Fund Convergence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61979014"/>
              </p:ext>
            </p:extLst>
          </p:nvPr>
        </p:nvGraphicFramePr>
        <p:xfrm>
          <a:off x="533400" y="1066800"/>
          <a:ext cx="8297333" cy="460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62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Crucial Role for International </a:t>
            </a:r>
            <a:r>
              <a:rPr lang="en-GB" sz="2800" dirty="0"/>
              <a:t>Collective </a:t>
            </a:r>
            <a:r>
              <a:rPr lang="en-GB" sz="2800" dirty="0" smtClean="0"/>
              <a:t>Action: </a:t>
            </a:r>
            <a:br>
              <a:rPr lang="en-GB" sz="2800" dirty="0" smtClean="0"/>
            </a:br>
            <a:r>
              <a:rPr lang="en-GB" sz="2800" dirty="0" smtClean="0"/>
              <a:t>Global Public Goods &amp; Managing Externalities</a:t>
            </a:r>
            <a:endParaRPr lang="en-GB" sz="28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630" r="6947" b="32587"/>
          <a:stretch/>
        </p:blipFill>
        <p:spPr bwMode="auto">
          <a:xfrm>
            <a:off x="3744462" y="1965207"/>
            <a:ext cx="5089408" cy="32925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uble Bracket 4"/>
          <p:cNvSpPr/>
          <p:nvPr/>
        </p:nvSpPr>
        <p:spPr>
          <a:xfrm>
            <a:off x="310131" y="1676400"/>
            <a:ext cx="3124200" cy="3789760"/>
          </a:xfrm>
          <a:prstGeom prst="bracketPair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6331" y="1772841"/>
            <a:ext cx="2971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3565A"/>
                </a:solidFill>
                <a:ea typeface="ＭＳ Ｐゴシック" charset="0"/>
                <a:cs typeface="Calibri"/>
              </a:rPr>
              <a:t>Best way to support convergence is funding </a:t>
            </a:r>
            <a:endParaRPr lang="en-US" dirty="0" smtClean="0">
              <a:solidFill>
                <a:srgbClr val="53565A"/>
              </a:solidFill>
              <a:ea typeface="ＭＳ Ｐゴシック" charset="0"/>
              <a:cs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EE3124"/>
                </a:solidFill>
                <a:ea typeface="ＭＳ Ｐゴシック" charset="0"/>
                <a:cs typeface="Calibri"/>
              </a:rPr>
              <a:t>R&amp;D for diseases </a:t>
            </a:r>
            <a:r>
              <a:rPr lang="en-US" b="1" dirty="0">
                <a:solidFill>
                  <a:srgbClr val="EE3124"/>
                </a:solidFill>
                <a:ea typeface="ＭＳ Ｐゴシック" charset="0"/>
                <a:cs typeface="Calibri"/>
              </a:rPr>
              <a:t>disproportionately affecting LICs and LMICs</a:t>
            </a:r>
            <a:endParaRPr lang="en-US" b="1" dirty="0" smtClean="0">
              <a:solidFill>
                <a:srgbClr val="EE3124"/>
              </a:solidFill>
              <a:ea typeface="ＭＳ Ｐゴシック" charset="0"/>
              <a:cs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EE3124"/>
                </a:solidFill>
                <a:ea typeface="ＭＳ Ｐゴシック" charset="0"/>
                <a:cs typeface="Calibri"/>
              </a:rPr>
              <a:t>and </a:t>
            </a:r>
            <a:r>
              <a:rPr lang="en-US" b="1" dirty="0">
                <a:solidFill>
                  <a:srgbClr val="EE3124"/>
                </a:solidFill>
                <a:ea typeface="ＭＳ Ｐゴシック" charset="0"/>
                <a:cs typeface="Calibri"/>
              </a:rPr>
              <a:t>managing </a:t>
            </a:r>
            <a:r>
              <a:rPr lang="en-US" b="1" dirty="0" smtClean="0">
                <a:solidFill>
                  <a:srgbClr val="EE3124"/>
                </a:solidFill>
                <a:ea typeface="ＭＳ Ｐゴシック" charset="0"/>
                <a:cs typeface="Calibri"/>
              </a:rPr>
              <a:t>externalities e.g. flu pandemic</a:t>
            </a:r>
            <a:endParaRPr lang="en-US" dirty="0" smtClean="0">
              <a:solidFill>
                <a:srgbClr val="53565A"/>
              </a:solidFill>
              <a:ea typeface="ＭＳ Ｐゴシック" charset="0"/>
              <a:cs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3565A"/>
              </a:solidFill>
              <a:ea typeface="ＭＳ Ｐゴシック" charset="0"/>
              <a:cs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Current R&amp;D ($3B/y) should be doubled, with half the increment funded by MICs</a:t>
            </a:r>
            <a:endParaRPr lang="en-US" dirty="0" smtClean="0">
              <a:solidFill>
                <a:srgbClr val="53565A"/>
              </a:solidFill>
              <a:ea typeface="ＭＳ Ｐゴシック" charset="0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4462" y="5334000"/>
            <a:ext cx="5247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Current global spending on R&amp;D for ‘convergence conditions’ </a:t>
            </a:r>
            <a:r>
              <a:rPr lang="en-US" sz="1600" dirty="0"/>
              <a:t>T</a:t>
            </a:r>
            <a:r>
              <a:rPr lang="en-US" sz="1600" dirty="0" smtClean="0"/>
              <a:t>otal: $3B/y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500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7724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Global Public Goods: Important or Game-Changing Products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32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i="1" dirty="0" smtClean="0"/>
              <a:t>Likely to be available before 2020: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i="1" dirty="0"/>
          </a:p>
          <a:p>
            <a:pPr marL="0" indent="0" algn="ctr">
              <a:buNone/>
            </a:pPr>
            <a:endParaRPr lang="en-US" sz="1800" i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905160"/>
              </p:ext>
            </p:extLst>
          </p:nvPr>
        </p:nvGraphicFramePr>
        <p:xfrm>
          <a:off x="533400" y="838200"/>
          <a:ext cx="8001000" cy="2133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71600"/>
                <a:gridCol w="1600200"/>
                <a:gridCol w="1828800"/>
                <a:gridCol w="1600200"/>
                <a:gridCol w="1600200"/>
              </a:tblGrid>
              <a:tr h="4572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Diagnostics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Drugs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Vaccines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Devices</a:t>
                      </a:r>
                      <a:endParaRPr lang="en-US" sz="1600" dirty="0"/>
                    </a:p>
                  </a:txBody>
                  <a:tcPr/>
                </a:tc>
              </a:tr>
              <a:tr h="3885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Important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Point-of-care diagnostics for HIV, TB, malaria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 malaria</a:t>
                      </a:r>
                      <a:r>
                        <a:rPr lang="en-US" sz="1400" baseline="0" dirty="0" smtClean="0"/>
                        <a:t> and TB co-formulations; long-acting contraceptives; new influenza drugs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Efficacious malaria vaccine; heat-stable</a:t>
                      </a:r>
                      <a:r>
                        <a:rPr lang="en-US" sz="1400" baseline="0" dirty="0" smtClean="0"/>
                        <a:t> vaccines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Self-injected vaccines</a:t>
                      </a:r>
                      <a:endParaRPr lang="en-US" sz="1400" dirty="0"/>
                    </a:p>
                  </a:txBody>
                  <a:tcPr/>
                </a:tc>
              </a:tr>
              <a:tr h="3885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Game-changing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</a:t>
                      </a:r>
                      <a:r>
                        <a:rPr lang="en-US" sz="1400" baseline="0" dirty="0" smtClean="0"/>
                        <a:t> dose cure for </a:t>
                      </a:r>
                      <a:r>
                        <a:rPr lang="en-US" sz="1400" baseline="0" dirty="0" err="1" smtClean="0"/>
                        <a:t>vivax</a:t>
                      </a:r>
                      <a:r>
                        <a:rPr lang="en-US" sz="1400" baseline="0" dirty="0" smtClean="0"/>
                        <a:t> and falciparum malaria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116552"/>
              </p:ext>
            </p:extLst>
          </p:nvPr>
        </p:nvGraphicFramePr>
        <p:xfrm>
          <a:off x="533400" y="3657600"/>
          <a:ext cx="8001000" cy="2042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71600"/>
                <a:gridCol w="1676400"/>
                <a:gridCol w="1752600"/>
                <a:gridCol w="1600200"/>
                <a:gridCol w="1600200"/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Diagnostics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Drugs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Vaccines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Devices</a:t>
                      </a:r>
                      <a:endParaRPr lang="en-US" dirty="0"/>
                    </a:p>
                  </a:txBody>
                  <a:tcPr/>
                </a:tc>
              </a:tr>
              <a:tr h="3885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Important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Antibiotics based on new mechanism of action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Combined diarrhea</a:t>
                      </a:r>
                      <a:r>
                        <a:rPr lang="en-US" sz="1400" baseline="0" dirty="0" smtClean="0"/>
                        <a:t> vaccine (rotavirus, </a:t>
                      </a:r>
                      <a:r>
                        <a:rPr lang="en-US" sz="1400" baseline="0" dirty="0" err="1" smtClean="0"/>
                        <a:t>E.coli</a:t>
                      </a:r>
                      <a:r>
                        <a:rPr lang="en-US" sz="1400" baseline="0" dirty="0" smtClean="0"/>
                        <a:t>, typhoid, </a:t>
                      </a:r>
                      <a:r>
                        <a:rPr lang="en-US" sz="1400" baseline="0" dirty="0" err="1" smtClean="0"/>
                        <a:t>shigella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3885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Game-changing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 classes of antiviral drugs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HIV vaccine,</a:t>
                      </a:r>
                      <a:r>
                        <a:rPr lang="en-US" sz="1400" baseline="0" dirty="0" smtClean="0"/>
                        <a:t> TB vaccine, universal flu vaccine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71800" y="3352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Likely to be available before </a:t>
            </a:r>
            <a:r>
              <a:rPr lang="en-US" i="1" dirty="0" smtClean="0"/>
              <a:t>2030: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10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Managing Cross-Border Externalities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696508"/>
              </p:ext>
            </p:extLst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59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Preparing for the Next Influenza Pandemic 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94606243"/>
              </p:ext>
            </p:extLst>
          </p:nvPr>
        </p:nvGraphicFramePr>
        <p:xfrm>
          <a:off x="762000" y="1371600"/>
          <a:ext cx="8001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39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ingle </a:t>
            </a:r>
            <a:r>
              <a:rPr lang="en-US" dirty="0"/>
              <a:t>G</a:t>
            </a:r>
            <a:r>
              <a:rPr lang="en-US" dirty="0" smtClean="0"/>
              <a:t>reatest </a:t>
            </a:r>
            <a:r>
              <a:rPr lang="en-US" dirty="0"/>
              <a:t>O</a:t>
            </a:r>
            <a:r>
              <a:rPr lang="en-US" dirty="0" smtClean="0"/>
              <a:t>pportunity To Curb NCDs is Tobacco Taxation</a:t>
            </a:r>
            <a:endParaRPr lang="en-US" dirty="0"/>
          </a:p>
        </p:txBody>
      </p:sp>
      <p:sp>
        <p:nvSpPr>
          <p:cNvPr id="7" name="L-Shape 6"/>
          <p:cNvSpPr/>
          <p:nvPr/>
        </p:nvSpPr>
        <p:spPr>
          <a:xfrm rot="5400000">
            <a:off x="1328101" y="805499"/>
            <a:ext cx="2164232" cy="3601234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90600" y="1908486"/>
            <a:ext cx="3810000" cy="3429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defTabSz="800100"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rgbClr val="53565A"/>
                </a:solidFill>
              </a:rPr>
              <a:t>50% rise in tobacco price from tax increases in China</a:t>
            </a:r>
            <a:endParaRPr lang="en-US" sz="2000" b="1" dirty="0">
              <a:solidFill>
                <a:srgbClr val="53565A"/>
              </a:solidFill>
            </a:endParaRP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prevents 20 million deaths + generates extra $20 billion/y in next 50 y</a:t>
            </a:r>
            <a:endParaRPr lang="en-US" sz="1900" dirty="0">
              <a:solidFill>
                <a:srgbClr val="53565A"/>
              </a:solidFill>
            </a:endParaRP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additional tax revenue would fall over time </a:t>
            </a:r>
            <a:r>
              <a:rPr lang="en-US" sz="1900" b="1" dirty="0" smtClean="0">
                <a:solidFill>
                  <a:srgbClr val="53565A"/>
                </a:solidFill>
              </a:rPr>
              <a:t>but</a:t>
            </a:r>
            <a:r>
              <a:rPr lang="en-US" sz="1900" dirty="0" smtClean="0">
                <a:solidFill>
                  <a:srgbClr val="53565A"/>
                </a:solidFill>
              </a:rPr>
              <a:t> would be higher than current levels even after 50 </a:t>
            </a:r>
            <a:r>
              <a:rPr lang="en-US" sz="1900" dirty="0">
                <a:solidFill>
                  <a:srgbClr val="53565A"/>
                </a:solidFill>
              </a:rPr>
              <a:t>y</a:t>
            </a: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largest share of life-years gained is in bottom income quintile</a:t>
            </a:r>
            <a:endParaRPr lang="en-US" sz="1900" dirty="0">
              <a:solidFill>
                <a:srgbClr val="53565A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807"/>
          <a:stretch/>
        </p:blipFill>
        <p:spPr>
          <a:xfrm>
            <a:off x="5010151" y="2133600"/>
            <a:ext cx="3905249" cy="297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Argue for Taxes on Sugar and Sugar-Sweetened Sodas</a:t>
            </a:r>
            <a:endParaRPr lang="en-US" dirty="0"/>
          </a:p>
        </p:txBody>
      </p:sp>
      <p:pic>
        <p:nvPicPr>
          <p:cNvPr id="1026" name="Picture 2" descr="Removing sugar from the food industry could reverse the obesity epide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32" y="1833208"/>
            <a:ext cx="2381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-Shape 4"/>
          <p:cNvSpPr/>
          <p:nvPr/>
        </p:nvSpPr>
        <p:spPr>
          <a:xfrm rot="5400000">
            <a:off x="1328101" y="805499"/>
            <a:ext cx="2164232" cy="3601234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914400" y="1828800"/>
            <a:ext cx="3810000" cy="3429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Taxing empty calories, e.g. sugary sodas, can reduce prevalence of obesity and raise significant public revenue</a:t>
            </a: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Taxes need to be large (20% or more) to change behavior</a:t>
            </a:r>
            <a:endParaRPr lang="en-US" sz="1900" dirty="0" smtClean="0">
              <a:solidFill>
                <a:srgbClr val="53565A"/>
              </a:solidFill>
            </a:endParaRP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These taxes do not hurt the poor: main dietary problem in low-income groups is </a:t>
            </a:r>
            <a:r>
              <a:rPr lang="en-US" sz="1900" i="1" dirty="0" smtClean="0">
                <a:solidFill>
                  <a:srgbClr val="53565A"/>
                </a:solidFill>
              </a:rPr>
              <a:t>poor dietary quality</a:t>
            </a:r>
            <a:r>
              <a:rPr lang="en-US" sz="1900" dirty="0" smtClean="0">
                <a:solidFill>
                  <a:srgbClr val="53565A"/>
                </a:solidFill>
              </a:rPr>
              <a:t> and not energy insufficiency</a:t>
            </a:r>
            <a:endParaRPr lang="en-US" sz="1900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13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0969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Our Recommendation on Universal Health Coverage:</a:t>
            </a:r>
            <a:br>
              <a:rPr lang="en-US" sz="3000" dirty="0" smtClean="0"/>
            </a:br>
            <a:r>
              <a:rPr lang="en-US" sz="3000" dirty="0" smtClean="0"/>
              <a:t>Progressive Universalism  (Blue Shading)</a:t>
            </a:r>
            <a:endParaRPr lang="en-US" sz="3000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5814" b="7632"/>
          <a:stretch/>
        </p:blipFill>
        <p:spPr bwMode="auto">
          <a:xfrm>
            <a:off x="1388060" y="1905000"/>
            <a:ext cx="6367880" cy="35367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3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600200"/>
            <a:ext cx="7772400" cy="3140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@</a:t>
            </a:r>
            <a:r>
              <a:rPr lang="en-US" dirty="0" err="1" smtClean="0"/>
              <a:t>LHSummers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3836" y="2971800"/>
            <a:ext cx="6477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GlobalHealth2035.org</a:t>
            </a:r>
          </a:p>
          <a:p>
            <a:endParaRPr lang="en-US" sz="5400" b="1" dirty="0">
              <a:solidFill>
                <a:schemeClr val="accent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#GH2035</a:t>
            </a: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@globlhealth2035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4" name="Picture 4" descr="https://encrypted-tbn3.gstatic.com/images?q=tbn:ANd9GcRXLulmKN5hzWHq3isGaLTqfjl7gJSmKRZPk2ObWjnc65wxcHSN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7808"/>
            <a:ext cx="13589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6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18794935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6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9296400" cy="1363934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/>
              <a:t>Two Centuries of Divergence; ‘4C Countries’ Then Converged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02" y="914401"/>
            <a:ext cx="5110598" cy="502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9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Now on Cusp of a Historical Achievement:</a:t>
            </a:r>
            <a:br>
              <a:rPr lang="en-US" sz="3200" dirty="0" smtClean="0"/>
            </a:br>
            <a:r>
              <a:rPr lang="en-US" sz="3200" i="1" dirty="0" smtClean="0"/>
              <a:t>Nearly</a:t>
            </a:r>
            <a:r>
              <a:rPr lang="en-US" sz="3200" dirty="0" smtClean="0"/>
              <a:t> </a:t>
            </a:r>
            <a:r>
              <a:rPr lang="en-US" sz="3200" i="1" dirty="0" smtClean="0"/>
              <a:t>All Countries </a:t>
            </a:r>
            <a:r>
              <a:rPr lang="en-US" sz="3200" dirty="0" smtClean="0"/>
              <a:t>Could Converge by 2035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251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Gates Graph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70240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15313408"/>
              </p:ext>
            </p:extLst>
          </p:nvPr>
        </p:nvGraphicFramePr>
        <p:xfrm>
          <a:off x="533400" y="1601688"/>
          <a:ext cx="8001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0" y="1828800"/>
            <a:ext cx="3352800" cy="1905000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Rwanda</a:t>
            </a:r>
            <a:r>
              <a:rPr lang="en-US" sz="2000" b="1" dirty="0" smtClean="0">
                <a:solidFill>
                  <a:schemeClr val="accent1"/>
                </a:solidFill>
              </a:rPr>
              <a:t>:</a:t>
            </a:r>
            <a:r>
              <a:rPr lang="en-US" sz="2000" dirty="0" smtClean="0">
                <a:solidFill>
                  <a:schemeClr val="accent1"/>
                </a:solidFill>
              </a:rPr>
              <a:t> Steepest Fall in Child Mortality Ever Recorded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5940623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Farmer P, et al. </a:t>
            </a:r>
            <a:r>
              <a:rPr lang="pt-BR" sz="1400" i="1" dirty="0"/>
              <a:t>BMJ 2013; </a:t>
            </a:r>
            <a:r>
              <a:rPr lang="pt-BR" sz="1400" i="1" dirty="0" smtClean="0"/>
              <a:t>346: </a:t>
            </a:r>
            <a:r>
              <a:rPr lang="pt-BR" sz="1400" dirty="0" smtClean="0"/>
              <a:t>f65</a:t>
            </a:r>
            <a:endParaRPr lang="en-US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Investment ($70B/year) is Not a High Risk Venture: Rapid Mortality Decline Is Possible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56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2035 Grand Convergence Targets are Achievable: “16-8-4”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7534451"/>
              </p:ext>
            </p:extLst>
          </p:nvPr>
        </p:nvGraphicFramePr>
        <p:xfrm>
          <a:off x="0" y="20193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33217601"/>
              </p:ext>
            </p:extLst>
          </p:nvPr>
        </p:nvGraphicFramePr>
        <p:xfrm>
          <a:off x="2895600" y="20193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39275134"/>
              </p:ext>
            </p:extLst>
          </p:nvPr>
        </p:nvGraphicFramePr>
        <p:xfrm>
          <a:off x="5791200" y="20193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286000" y="4800600"/>
            <a:ext cx="9144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0400" y="5269468"/>
            <a:ext cx="3200400" cy="4001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 line with US/UK in 1980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143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/>
          <a:lstStyle/>
          <a:p>
            <a:r>
              <a:rPr lang="en-US" dirty="0" smtClean="0"/>
              <a:t>Impact and Cost of Convergence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889032"/>
              </p:ext>
            </p:extLst>
          </p:nvPr>
        </p:nvGraphicFramePr>
        <p:xfrm>
          <a:off x="762000" y="1371600"/>
          <a:ext cx="7772399" cy="400519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87636"/>
                <a:gridCol w="3984763"/>
              </a:tblGrid>
              <a:tr h="6388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Low-income countries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Lower middle-income countries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38203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Annual deaths averted from 2035 onwards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r>
                        <a:rPr lang="en-US" baseline="0" dirty="0" smtClean="0"/>
                        <a:t> million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 million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3151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Approximate incremental cost per year, 2016-2035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5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 billion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$45 billion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5676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Proportion of costs devoted to structural</a:t>
                      </a:r>
                      <a:r>
                        <a:rPr lang="en-US" b="1" baseline="0" dirty="0" smtClean="0"/>
                        <a:t> investments in health system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60-70%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30-40%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315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Proportion</a:t>
                      </a:r>
                      <a:r>
                        <a:rPr lang="en-US" b="1" baseline="0" dirty="0" smtClean="0"/>
                        <a:t> of health gap closed by existing tools (rest closed by R&amp;D)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4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4/5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2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Full Income: A Better Way to Measure the Returns from Investing in Health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88249950"/>
              </p:ext>
            </p:extLst>
          </p:nvPr>
        </p:nvGraphicFramePr>
        <p:xfrm>
          <a:off x="228600" y="2057400"/>
          <a:ext cx="84201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71500" y="4549914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Between 2000 and 2011, </a:t>
            </a:r>
            <a:r>
              <a:rPr lang="en-US" sz="2000" dirty="0" smtClean="0"/>
              <a:t>about a quarter of the growth </a:t>
            </a:r>
            <a:r>
              <a:rPr lang="en-US" sz="2000" dirty="0"/>
              <a:t>in full income in low-income </a:t>
            </a:r>
            <a:r>
              <a:rPr lang="en-US" sz="2000" dirty="0" smtClean="0"/>
              <a:t>and middle-income </a:t>
            </a:r>
            <a:r>
              <a:rPr lang="en-US" sz="2000" dirty="0"/>
              <a:t>countries resulted from VLYs </a:t>
            </a:r>
            <a:r>
              <a:rPr lang="en-US" sz="2000" dirty="0" smtClean="0"/>
              <a:t>gained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00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With Full Income Approach, Convergence Has Impressive Benefit: Cost Ratio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ca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09699"/>
            <a:ext cx="6324600" cy="49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lobal Health 2035">
      <a:dk1>
        <a:srgbClr val="53565A"/>
      </a:dk1>
      <a:lt1>
        <a:sysClr val="window" lastClr="FFFFFF"/>
      </a:lt1>
      <a:dk2>
        <a:srgbClr val="1F497D"/>
      </a:dk2>
      <a:lt2>
        <a:srgbClr val="EEECE1"/>
      </a:lt2>
      <a:accent1>
        <a:srgbClr val="00AEEF"/>
      </a:accent1>
      <a:accent2>
        <a:srgbClr val="EC008C"/>
      </a:accent2>
      <a:accent3>
        <a:srgbClr val="F9C606"/>
      </a:accent3>
      <a:accent4>
        <a:srgbClr val="EE3124"/>
      </a:accent4>
      <a:accent5>
        <a:srgbClr val="FFA3DA"/>
      </a:accent5>
      <a:accent6>
        <a:srgbClr val="FCE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5844</TotalTime>
  <Words>825</Words>
  <Application>Microsoft Office PowerPoint</Application>
  <PresentationFormat>On-screen Show (4:3)</PresentationFormat>
  <Paragraphs>117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Global Health 2035: 4 Key Messages</vt:lpstr>
      <vt:lpstr>Two Centuries of Divergence; ‘4C Countries’ Then Converged</vt:lpstr>
      <vt:lpstr>Now on Cusp of a Historical Achievement: Nearly All Countries Could Converge by 2035</vt:lpstr>
      <vt:lpstr>Rwanda: Steepest Fall in Child Mortality Ever Recorded</vt:lpstr>
      <vt:lpstr>2035 Grand Convergence Targets are Achievable: “16-8-4”</vt:lpstr>
      <vt:lpstr>Impact and Cost of Convergence</vt:lpstr>
      <vt:lpstr>Full Income: A Better Way to Measure the Returns from Investing in Health</vt:lpstr>
      <vt:lpstr>With Full Income Approach, Convergence Has Impressive Benefit: Cost Ratio </vt:lpstr>
      <vt:lpstr>Sources of Income to Fund Convergence</vt:lpstr>
      <vt:lpstr>Crucial Role for International Collective Action:  Global Public Goods &amp; Managing Externalities</vt:lpstr>
      <vt:lpstr>Global Public Goods: Important or Game-Changing Products </vt:lpstr>
      <vt:lpstr>Managing Cross-Border Externalities</vt:lpstr>
      <vt:lpstr>Preparing for the Next Influenza Pandemic </vt:lpstr>
      <vt:lpstr>Single Greatest Opportunity To Curb NCDs is Tobacco Taxation</vt:lpstr>
      <vt:lpstr>We Argue for Taxes on Sugar and Sugar-Sweetened Sodas</vt:lpstr>
      <vt:lpstr>Our Recommendation on Universal Health Coverage: Progressive Universalism  (Blue Shading)</vt:lpstr>
      <vt:lpstr>Thank you  @LHSummers</vt:lpstr>
    </vt:vector>
  </TitlesOfParts>
  <Company>GMMB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Vita</dc:creator>
  <cp:lastModifiedBy>Gavin Yamey</cp:lastModifiedBy>
  <cp:revision>176</cp:revision>
  <dcterms:created xsi:type="dcterms:W3CDTF">2013-11-22T21:55:45Z</dcterms:created>
  <dcterms:modified xsi:type="dcterms:W3CDTF">2014-02-11T20:00:58Z</dcterms:modified>
</cp:coreProperties>
</file>