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0" r:id="rId2"/>
    <p:sldId id="506" r:id="rId3"/>
    <p:sldId id="474" r:id="rId4"/>
    <p:sldId id="372" r:id="rId5"/>
    <p:sldId id="374" r:id="rId6"/>
    <p:sldId id="461" r:id="rId7"/>
    <p:sldId id="391" r:id="rId8"/>
    <p:sldId id="274" r:id="rId9"/>
    <p:sldId id="301" r:id="rId10"/>
    <p:sldId id="288" r:id="rId11"/>
    <p:sldId id="467" r:id="rId12"/>
    <p:sldId id="502" r:id="rId13"/>
    <p:sldId id="303" r:id="rId14"/>
    <p:sldId id="507" r:id="rId15"/>
    <p:sldId id="295" r:id="rId16"/>
    <p:sldId id="401" r:id="rId17"/>
    <p:sldId id="330" r:id="rId18"/>
    <p:sldId id="292" r:id="rId19"/>
    <p:sldId id="393" r:id="rId20"/>
    <p:sldId id="417" r:id="rId21"/>
    <p:sldId id="394" r:id="rId22"/>
    <p:sldId id="337" r:id="rId23"/>
    <p:sldId id="494" r:id="rId24"/>
    <p:sldId id="497" r:id="rId25"/>
    <p:sldId id="495" r:id="rId26"/>
    <p:sldId id="496" r:id="rId27"/>
    <p:sldId id="458" r:id="rId28"/>
    <p:sldId id="466" r:id="rId29"/>
    <p:sldId id="486" r:id="rId30"/>
    <p:sldId id="503" r:id="rId31"/>
    <p:sldId id="470" r:id="rId32"/>
    <p:sldId id="498" r:id="rId33"/>
    <p:sldId id="459" r:id="rId34"/>
    <p:sldId id="505" r:id="rId35"/>
    <p:sldId id="492" r:id="rId36"/>
    <p:sldId id="365" r:id="rId37"/>
    <p:sldId id="508" r:id="rId38"/>
    <p:sldId id="44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>
      <p:cViewPr varScale="1">
        <p:scale>
          <a:sx n="92" d="100"/>
          <a:sy n="92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Box%20Sync:E2Pi:WS%203%20-%20LMICs:India:Feb%202%20Event:Graphs%20and%20Tables:Workbook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Desktop:Figure%2020%20Health%20expenditures%20per%20capita%20in%20selected%20high-income%20regions,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Box%20Sync:E2Pi:WS%203%20-%20LMICs:India:Feb%202%20Event:Female%20Life%20Expectancy%20India%20China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Births</c:v>
                </c:pt>
              </c:strCache>
            </c:strRef>
          </c:tx>
          <c:invertIfNegative val="0"/>
          <c:cat>
            <c:strRef>
              <c:f>Sheet1!$B$3:$C$3</c:f>
              <c:strCache>
                <c:ptCount val="2"/>
                <c:pt idx="0">
                  <c:v>Q1</c:v>
                </c:pt>
                <c:pt idx="1">
                  <c:v>Q5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0.26</c:v>
                </c:pt>
                <c:pt idx="1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Under-5 deaths</c:v>
                </c:pt>
              </c:strCache>
            </c:strRef>
          </c:tx>
          <c:invertIfNegative val="0"/>
          <c:cat>
            <c:strRef>
              <c:f>Sheet1!$B$3:$C$3</c:f>
              <c:strCache>
                <c:ptCount val="2"/>
                <c:pt idx="0">
                  <c:v>Q1</c:v>
                </c:pt>
                <c:pt idx="1">
                  <c:v>Q5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0.36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254296"/>
        <c:axId val="-2117257800"/>
      </c:barChart>
      <c:catAx>
        <c:axId val="-2117254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17257800"/>
        <c:crosses val="autoZero"/>
        <c:auto val="1"/>
        <c:lblAlgn val="ctr"/>
        <c:lblOffset val="100"/>
        <c:noMultiLvlLbl val="0"/>
      </c:catAx>
      <c:valAx>
        <c:axId val="-2117257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7254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047065139585"/>
          <c:y val="0.349312355692381"/>
          <c:w val="0.233877207110475"/>
          <c:h val="0.22618731869042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5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27950453562"/>
          <c:y val="0.0349462365591398"/>
          <c:w val="0.58858819278025"/>
          <c:h val="0.786863940394547"/>
        </c:manualLayout>
      </c:layout>
      <c:barChart>
        <c:barDir val="col"/>
        <c:grouping val="stacked"/>
        <c:varyColors val="0"/>
        <c:ser>
          <c:idx val="0"/>
          <c:order val="0"/>
          <c:tx>
            <c:v>Public</c:v>
          </c:tx>
          <c:invertIfNegative val="0"/>
          <c:dLbls>
            <c:delete val="1"/>
          </c:dLbls>
          <c:cat>
            <c:strRef>
              <c:f>'Macintosh HD:Users:beyelern:Box Sync:E2Pi:Library:GH2035 &amp; Briefs:GH2035 materials:CIH Display Images:E2Pi- CIH:Master Files CIH:CIH Figures:[Table for Annex 1.xlsx]Sheet2'!$B$1:$D$1</c:f>
              <c:strCache>
                <c:ptCount val="3"/>
                <c:pt idx="0">
                  <c:v>	Euro area</c:v>
                </c:pt>
                <c:pt idx="1">
                  <c:v>_x0005_Japan</c:v>
                </c:pt>
                <c:pt idx="2">
                  <c:v>_x000d_United States</c:v>
                </c:pt>
              </c:strCache>
            </c:strRef>
          </c:cat>
          <c:val>
            <c:numRef>
              <c:f>'Macintosh HD:Users:beyelern:Box Sync:E2Pi:Library:GH2035 &amp; Briefs:GH2035 materials:CIH Display Images:E2Pi- CIH:Master Files CIH:CIH Figures:[Table for Annex 1.xlsx]Sheet2'!$B$2:$D$2</c:f>
              <c:numCache>
                <c:formatCode>General</c:formatCode>
                <c:ptCount val="3"/>
                <c:pt idx="0">
                  <c:v>3162.0</c:v>
                </c:pt>
                <c:pt idx="1">
                  <c:v>3280.0</c:v>
                </c:pt>
                <c:pt idx="2">
                  <c:v>4500.0</c:v>
                </c:pt>
              </c:numCache>
            </c:numRef>
          </c:val>
        </c:ser>
        <c:ser>
          <c:idx val="1"/>
          <c:order val="1"/>
          <c:tx>
            <c:v>Private</c:v>
          </c:tx>
          <c:invertIfNegative val="0"/>
          <c:dLbls>
            <c:delete val="1"/>
          </c:dLbls>
          <c:cat>
            <c:strRef>
              <c:f>'Macintosh HD:Users:beyelern:Box Sync:E2Pi:Library:GH2035 &amp; Briefs:GH2035 materials:CIH Display Images:E2Pi- CIH:Master Files CIH:CIH Figures:[Table for Annex 1.xlsx]Sheet2'!$B$1:$D$1</c:f>
              <c:strCache>
                <c:ptCount val="3"/>
                <c:pt idx="0">
                  <c:v>	Euro area</c:v>
                </c:pt>
                <c:pt idx="1">
                  <c:v>_x0005_Japan</c:v>
                </c:pt>
                <c:pt idx="2">
                  <c:v>_x000d_United States</c:v>
                </c:pt>
              </c:strCache>
            </c:strRef>
          </c:cat>
          <c:val>
            <c:numRef>
              <c:f>'Macintosh HD:Users:beyelern:Box Sync:E2Pi:Library:GH2035 &amp; Briefs:GH2035 materials:CIH Display Images:E2Pi- CIH:Master Files CIH:CIH Figures:[Table for Annex 1.xlsx]Sheet2'!$B$3:$D$3</c:f>
              <c:numCache>
                <c:formatCode>General</c:formatCode>
                <c:ptCount val="3"/>
                <c:pt idx="0">
                  <c:v>1003.0</c:v>
                </c:pt>
                <c:pt idx="1">
                  <c:v>696.0</c:v>
                </c:pt>
                <c:pt idx="2">
                  <c:v>3974.0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1"/>
          <c:showPercent val="0"/>
          <c:showBubbleSize val="0"/>
        </c:dLbls>
        <c:gapWidth val="55"/>
        <c:overlap val="100"/>
        <c:axId val="-2118417064"/>
        <c:axId val="-2104260104"/>
      </c:barChart>
      <c:catAx>
        <c:axId val="-2118417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4260104"/>
        <c:crosses val="autoZero"/>
        <c:auto val="1"/>
        <c:lblAlgn val="ctr"/>
        <c:lblOffset val="100"/>
        <c:noMultiLvlLbl val="0"/>
      </c:catAx>
      <c:valAx>
        <c:axId val="-2104260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Health</a:t>
                </a:r>
                <a:r>
                  <a:rPr lang="en-US" sz="1600" baseline="0"/>
                  <a:t> expenditures per capita </a:t>
                </a:r>
              </a:p>
              <a:p>
                <a:pPr>
                  <a:defRPr sz="1600"/>
                </a:pPr>
                <a:r>
                  <a:rPr lang="en-US" sz="1600" baseline="0"/>
                  <a:t>($2010) 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"/>
              <c:y val="0.1444401405469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18417064"/>
        <c:crosses val="autoZero"/>
        <c:crossBetween val="between"/>
        <c:majorUnit val="2000.0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5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Frontier</c:v>
          </c:tx>
          <c:spPr>
            <a:ln w="25400"/>
          </c:spPr>
          <c:marker>
            <c:symbol val="none"/>
          </c:marker>
          <c:xVal>
            <c:numRef>
              <c:f>'[1]Countries 1750-2010'!$A$3:$A$516</c:f>
              <c:numCache>
                <c:formatCode>General</c:formatCode>
                <c:ptCount val="514"/>
                <c:pt idx="0">
                  <c:v>1751.0</c:v>
                </c:pt>
                <c:pt idx="1">
                  <c:v>1751.5</c:v>
                </c:pt>
                <c:pt idx="2">
                  <c:v>1752.0</c:v>
                </c:pt>
                <c:pt idx="3">
                  <c:v>1752.5</c:v>
                </c:pt>
                <c:pt idx="4">
                  <c:v>1753.0</c:v>
                </c:pt>
                <c:pt idx="5">
                  <c:v>1753.5</c:v>
                </c:pt>
                <c:pt idx="6">
                  <c:v>1754.0</c:v>
                </c:pt>
                <c:pt idx="7">
                  <c:v>1754.5</c:v>
                </c:pt>
                <c:pt idx="8">
                  <c:v>1755.0</c:v>
                </c:pt>
                <c:pt idx="9">
                  <c:v>1755.5</c:v>
                </c:pt>
                <c:pt idx="10">
                  <c:v>1756.0</c:v>
                </c:pt>
                <c:pt idx="11">
                  <c:v>1756.5</c:v>
                </c:pt>
                <c:pt idx="12">
                  <c:v>1757.0</c:v>
                </c:pt>
                <c:pt idx="13">
                  <c:v>1757.5</c:v>
                </c:pt>
                <c:pt idx="14">
                  <c:v>1758.0</c:v>
                </c:pt>
                <c:pt idx="15">
                  <c:v>1758.5</c:v>
                </c:pt>
                <c:pt idx="16">
                  <c:v>1759.0</c:v>
                </c:pt>
                <c:pt idx="17">
                  <c:v>1759.5</c:v>
                </c:pt>
                <c:pt idx="18">
                  <c:v>1760.0</c:v>
                </c:pt>
                <c:pt idx="19">
                  <c:v>1760.5</c:v>
                </c:pt>
                <c:pt idx="20">
                  <c:v>1761.0</c:v>
                </c:pt>
                <c:pt idx="21">
                  <c:v>1761.5</c:v>
                </c:pt>
                <c:pt idx="22">
                  <c:v>1762.0</c:v>
                </c:pt>
                <c:pt idx="23">
                  <c:v>1762.5</c:v>
                </c:pt>
                <c:pt idx="24">
                  <c:v>1763.0</c:v>
                </c:pt>
                <c:pt idx="25">
                  <c:v>1763.5</c:v>
                </c:pt>
                <c:pt idx="26">
                  <c:v>1764.0</c:v>
                </c:pt>
                <c:pt idx="27">
                  <c:v>1764.5</c:v>
                </c:pt>
                <c:pt idx="28">
                  <c:v>1765.0</c:v>
                </c:pt>
                <c:pt idx="29">
                  <c:v>1765.5</c:v>
                </c:pt>
                <c:pt idx="30">
                  <c:v>1766.0</c:v>
                </c:pt>
                <c:pt idx="31">
                  <c:v>1766.5</c:v>
                </c:pt>
                <c:pt idx="32">
                  <c:v>1767.0</c:v>
                </c:pt>
                <c:pt idx="33">
                  <c:v>1767.5</c:v>
                </c:pt>
                <c:pt idx="34">
                  <c:v>1768.0</c:v>
                </c:pt>
                <c:pt idx="35">
                  <c:v>1768.5</c:v>
                </c:pt>
                <c:pt idx="36">
                  <c:v>1769.0</c:v>
                </c:pt>
                <c:pt idx="37">
                  <c:v>1769.5</c:v>
                </c:pt>
                <c:pt idx="38">
                  <c:v>1770.0</c:v>
                </c:pt>
                <c:pt idx="39">
                  <c:v>1770.5</c:v>
                </c:pt>
                <c:pt idx="40">
                  <c:v>1771.0</c:v>
                </c:pt>
                <c:pt idx="41">
                  <c:v>1771.5</c:v>
                </c:pt>
                <c:pt idx="42">
                  <c:v>1772.0</c:v>
                </c:pt>
                <c:pt idx="43">
                  <c:v>1772.5</c:v>
                </c:pt>
                <c:pt idx="44">
                  <c:v>1773.0</c:v>
                </c:pt>
                <c:pt idx="45">
                  <c:v>1773.5</c:v>
                </c:pt>
                <c:pt idx="46">
                  <c:v>1774.0</c:v>
                </c:pt>
                <c:pt idx="47">
                  <c:v>1774.5</c:v>
                </c:pt>
                <c:pt idx="48">
                  <c:v>1775.0</c:v>
                </c:pt>
                <c:pt idx="49">
                  <c:v>1775.5</c:v>
                </c:pt>
                <c:pt idx="50">
                  <c:v>1776.0</c:v>
                </c:pt>
                <c:pt idx="51">
                  <c:v>1776.5</c:v>
                </c:pt>
                <c:pt idx="52">
                  <c:v>1777.0</c:v>
                </c:pt>
                <c:pt idx="53">
                  <c:v>1777.5</c:v>
                </c:pt>
                <c:pt idx="54">
                  <c:v>1778.0</c:v>
                </c:pt>
                <c:pt idx="55">
                  <c:v>1778.5</c:v>
                </c:pt>
                <c:pt idx="56">
                  <c:v>1779.0</c:v>
                </c:pt>
                <c:pt idx="57">
                  <c:v>1779.5</c:v>
                </c:pt>
                <c:pt idx="58">
                  <c:v>1780.0</c:v>
                </c:pt>
                <c:pt idx="59">
                  <c:v>1780.5</c:v>
                </c:pt>
                <c:pt idx="60">
                  <c:v>1781.0</c:v>
                </c:pt>
                <c:pt idx="61">
                  <c:v>1781.5</c:v>
                </c:pt>
                <c:pt idx="62">
                  <c:v>1782.0</c:v>
                </c:pt>
                <c:pt idx="63">
                  <c:v>1782.5</c:v>
                </c:pt>
                <c:pt idx="64">
                  <c:v>1783.0</c:v>
                </c:pt>
                <c:pt idx="65">
                  <c:v>1783.5</c:v>
                </c:pt>
                <c:pt idx="66">
                  <c:v>1784.0</c:v>
                </c:pt>
                <c:pt idx="67">
                  <c:v>1784.5</c:v>
                </c:pt>
                <c:pt idx="68">
                  <c:v>1785.0</c:v>
                </c:pt>
                <c:pt idx="69">
                  <c:v>1785.5</c:v>
                </c:pt>
                <c:pt idx="70">
                  <c:v>1786.0</c:v>
                </c:pt>
                <c:pt idx="71">
                  <c:v>1786.5</c:v>
                </c:pt>
                <c:pt idx="72">
                  <c:v>1787.0</c:v>
                </c:pt>
                <c:pt idx="73">
                  <c:v>1787.5</c:v>
                </c:pt>
                <c:pt idx="74">
                  <c:v>1788.0</c:v>
                </c:pt>
                <c:pt idx="75">
                  <c:v>1788.5</c:v>
                </c:pt>
                <c:pt idx="76">
                  <c:v>1789.0</c:v>
                </c:pt>
                <c:pt idx="77">
                  <c:v>1789.5</c:v>
                </c:pt>
                <c:pt idx="78">
                  <c:v>1790.0</c:v>
                </c:pt>
                <c:pt idx="79">
                  <c:v>1790.5</c:v>
                </c:pt>
                <c:pt idx="80">
                  <c:v>1791.0</c:v>
                </c:pt>
                <c:pt idx="81">
                  <c:v>1791.5</c:v>
                </c:pt>
                <c:pt idx="82">
                  <c:v>1792.0</c:v>
                </c:pt>
                <c:pt idx="83">
                  <c:v>1792.5</c:v>
                </c:pt>
                <c:pt idx="84">
                  <c:v>1793.0</c:v>
                </c:pt>
                <c:pt idx="85">
                  <c:v>1793.5</c:v>
                </c:pt>
                <c:pt idx="86">
                  <c:v>1794.0</c:v>
                </c:pt>
                <c:pt idx="87">
                  <c:v>1794.5</c:v>
                </c:pt>
                <c:pt idx="88">
                  <c:v>1795.0</c:v>
                </c:pt>
                <c:pt idx="89">
                  <c:v>1795.5</c:v>
                </c:pt>
                <c:pt idx="90">
                  <c:v>1796.0</c:v>
                </c:pt>
                <c:pt idx="91">
                  <c:v>1796.5</c:v>
                </c:pt>
                <c:pt idx="92">
                  <c:v>1797.0</c:v>
                </c:pt>
                <c:pt idx="93">
                  <c:v>1797.5</c:v>
                </c:pt>
                <c:pt idx="94">
                  <c:v>1798.0</c:v>
                </c:pt>
                <c:pt idx="95">
                  <c:v>1798.5</c:v>
                </c:pt>
                <c:pt idx="96">
                  <c:v>1799.0</c:v>
                </c:pt>
                <c:pt idx="97">
                  <c:v>1799.5</c:v>
                </c:pt>
                <c:pt idx="98">
                  <c:v>1800.0</c:v>
                </c:pt>
                <c:pt idx="99">
                  <c:v>1800.5</c:v>
                </c:pt>
                <c:pt idx="100">
                  <c:v>1801.0</c:v>
                </c:pt>
                <c:pt idx="101">
                  <c:v>1801.5</c:v>
                </c:pt>
                <c:pt idx="102">
                  <c:v>1802.0</c:v>
                </c:pt>
                <c:pt idx="103">
                  <c:v>1802.5</c:v>
                </c:pt>
                <c:pt idx="104">
                  <c:v>1803.0</c:v>
                </c:pt>
                <c:pt idx="105">
                  <c:v>1803.5</c:v>
                </c:pt>
                <c:pt idx="106">
                  <c:v>1804.0</c:v>
                </c:pt>
                <c:pt idx="107">
                  <c:v>1804.5</c:v>
                </c:pt>
                <c:pt idx="108">
                  <c:v>1805.0</c:v>
                </c:pt>
                <c:pt idx="109">
                  <c:v>1805.5</c:v>
                </c:pt>
                <c:pt idx="110">
                  <c:v>1806.0</c:v>
                </c:pt>
                <c:pt idx="111">
                  <c:v>1806.5</c:v>
                </c:pt>
                <c:pt idx="112">
                  <c:v>1807.0</c:v>
                </c:pt>
                <c:pt idx="113">
                  <c:v>1807.5</c:v>
                </c:pt>
                <c:pt idx="114">
                  <c:v>1808.0</c:v>
                </c:pt>
                <c:pt idx="115">
                  <c:v>1808.5</c:v>
                </c:pt>
                <c:pt idx="116">
                  <c:v>1809.0</c:v>
                </c:pt>
                <c:pt idx="117">
                  <c:v>1809.5</c:v>
                </c:pt>
                <c:pt idx="118">
                  <c:v>1810.0</c:v>
                </c:pt>
                <c:pt idx="119">
                  <c:v>1810.5</c:v>
                </c:pt>
                <c:pt idx="120">
                  <c:v>1811.0</c:v>
                </c:pt>
                <c:pt idx="121">
                  <c:v>1811.5</c:v>
                </c:pt>
                <c:pt idx="122">
                  <c:v>1812.0</c:v>
                </c:pt>
                <c:pt idx="123">
                  <c:v>1812.5</c:v>
                </c:pt>
                <c:pt idx="124">
                  <c:v>1813.0</c:v>
                </c:pt>
                <c:pt idx="125">
                  <c:v>1813.5</c:v>
                </c:pt>
                <c:pt idx="126">
                  <c:v>1814.0</c:v>
                </c:pt>
                <c:pt idx="127">
                  <c:v>1814.5</c:v>
                </c:pt>
                <c:pt idx="128">
                  <c:v>1815.0</c:v>
                </c:pt>
                <c:pt idx="129">
                  <c:v>1815.5</c:v>
                </c:pt>
                <c:pt idx="130">
                  <c:v>1816.0</c:v>
                </c:pt>
                <c:pt idx="131">
                  <c:v>1816.5</c:v>
                </c:pt>
                <c:pt idx="132">
                  <c:v>1817.0</c:v>
                </c:pt>
                <c:pt idx="133">
                  <c:v>1817.5</c:v>
                </c:pt>
                <c:pt idx="134">
                  <c:v>1818.0</c:v>
                </c:pt>
                <c:pt idx="135">
                  <c:v>1818.5</c:v>
                </c:pt>
                <c:pt idx="136">
                  <c:v>1819.0</c:v>
                </c:pt>
                <c:pt idx="137">
                  <c:v>1819.5</c:v>
                </c:pt>
                <c:pt idx="138">
                  <c:v>1820.0</c:v>
                </c:pt>
                <c:pt idx="139">
                  <c:v>1820.5</c:v>
                </c:pt>
                <c:pt idx="140">
                  <c:v>1821.0</c:v>
                </c:pt>
                <c:pt idx="141">
                  <c:v>1821.5</c:v>
                </c:pt>
                <c:pt idx="142">
                  <c:v>1822.0</c:v>
                </c:pt>
                <c:pt idx="143">
                  <c:v>1822.5</c:v>
                </c:pt>
                <c:pt idx="144">
                  <c:v>1823.0</c:v>
                </c:pt>
                <c:pt idx="145">
                  <c:v>1823.5</c:v>
                </c:pt>
                <c:pt idx="146">
                  <c:v>1824.0</c:v>
                </c:pt>
                <c:pt idx="147">
                  <c:v>1824.5</c:v>
                </c:pt>
                <c:pt idx="148">
                  <c:v>1825.0</c:v>
                </c:pt>
                <c:pt idx="149">
                  <c:v>1825.5</c:v>
                </c:pt>
                <c:pt idx="150">
                  <c:v>1826.0</c:v>
                </c:pt>
                <c:pt idx="151">
                  <c:v>1826.5</c:v>
                </c:pt>
                <c:pt idx="152">
                  <c:v>1827.0</c:v>
                </c:pt>
                <c:pt idx="153">
                  <c:v>1827.5</c:v>
                </c:pt>
                <c:pt idx="154">
                  <c:v>1828.0</c:v>
                </c:pt>
                <c:pt idx="155">
                  <c:v>1828.5</c:v>
                </c:pt>
                <c:pt idx="156">
                  <c:v>1829.0</c:v>
                </c:pt>
                <c:pt idx="157">
                  <c:v>1829.5</c:v>
                </c:pt>
                <c:pt idx="158">
                  <c:v>1830.0</c:v>
                </c:pt>
                <c:pt idx="159">
                  <c:v>1830.5</c:v>
                </c:pt>
                <c:pt idx="160">
                  <c:v>1831.0</c:v>
                </c:pt>
                <c:pt idx="161">
                  <c:v>1831.5</c:v>
                </c:pt>
                <c:pt idx="162">
                  <c:v>1832.0</c:v>
                </c:pt>
                <c:pt idx="163">
                  <c:v>1832.5</c:v>
                </c:pt>
                <c:pt idx="164">
                  <c:v>1833.0</c:v>
                </c:pt>
                <c:pt idx="165">
                  <c:v>1833.5</c:v>
                </c:pt>
                <c:pt idx="166">
                  <c:v>1834.0</c:v>
                </c:pt>
                <c:pt idx="167">
                  <c:v>1834.5</c:v>
                </c:pt>
                <c:pt idx="168">
                  <c:v>1835.0</c:v>
                </c:pt>
                <c:pt idx="169">
                  <c:v>1835.5</c:v>
                </c:pt>
                <c:pt idx="170">
                  <c:v>1836.0</c:v>
                </c:pt>
                <c:pt idx="171">
                  <c:v>1836.5</c:v>
                </c:pt>
                <c:pt idx="172">
                  <c:v>1837.0</c:v>
                </c:pt>
                <c:pt idx="173">
                  <c:v>1837.5</c:v>
                </c:pt>
                <c:pt idx="174">
                  <c:v>1838.0</c:v>
                </c:pt>
                <c:pt idx="175">
                  <c:v>1838.5</c:v>
                </c:pt>
                <c:pt idx="176">
                  <c:v>1839.0</c:v>
                </c:pt>
                <c:pt idx="177">
                  <c:v>1839.5</c:v>
                </c:pt>
                <c:pt idx="178">
                  <c:v>1840.0</c:v>
                </c:pt>
                <c:pt idx="179">
                  <c:v>1840.5</c:v>
                </c:pt>
                <c:pt idx="180">
                  <c:v>1841.0</c:v>
                </c:pt>
                <c:pt idx="181">
                  <c:v>1841.5</c:v>
                </c:pt>
                <c:pt idx="182">
                  <c:v>1842.0</c:v>
                </c:pt>
                <c:pt idx="183">
                  <c:v>1842.5</c:v>
                </c:pt>
                <c:pt idx="184">
                  <c:v>1843.0</c:v>
                </c:pt>
                <c:pt idx="185">
                  <c:v>1843.5</c:v>
                </c:pt>
                <c:pt idx="186">
                  <c:v>1844.0</c:v>
                </c:pt>
                <c:pt idx="187">
                  <c:v>1844.5</c:v>
                </c:pt>
                <c:pt idx="188">
                  <c:v>1845.0</c:v>
                </c:pt>
                <c:pt idx="189">
                  <c:v>1845.5</c:v>
                </c:pt>
                <c:pt idx="190">
                  <c:v>1846.0</c:v>
                </c:pt>
                <c:pt idx="191">
                  <c:v>1846.5</c:v>
                </c:pt>
                <c:pt idx="192">
                  <c:v>1847.0</c:v>
                </c:pt>
                <c:pt idx="193">
                  <c:v>1847.5</c:v>
                </c:pt>
                <c:pt idx="194">
                  <c:v>1848.0</c:v>
                </c:pt>
                <c:pt idx="195">
                  <c:v>1848.5</c:v>
                </c:pt>
                <c:pt idx="196">
                  <c:v>1849.0</c:v>
                </c:pt>
                <c:pt idx="197">
                  <c:v>1849.5</c:v>
                </c:pt>
                <c:pt idx="198">
                  <c:v>1850.0</c:v>
                </c:pt>
                <c:pt idx="199">
                  <c:v>1850.5</c:v>
                </c:pt>
                <c:pt idx="200">
                  <c:v>1851.0</c:v>
                </c:pt>
                <c:pt idx="201">
                  <c:v>1851.5</c:v>
                </c:pt>
                <c:pt idx="202">
                  <c:v>1852.0</c:v>
                </c:pt>
                <c:pt idx="203">
                  <c:v>1852.5</c:v>
                </c:pt>
                <c:pt idx="204">
                  <c:v>1853.0</c:v>
                </c:pt>
                <c:pt idx="205">
                  <c:v>1853.5</c:v>
                </c:pt>
                <c:pt idx="206">
                  <c:v>1854.0</c:v>
                </c:pt>
                <c:pt idx="207">
                  <c:v>1854.5</c:v>
                </c:pt>
                <c:pt idx="208">
                  <c:v>1855.0</c:v>
                </c:pt>
                <c:pt idx="209">
                  <c:v>1855.5</c:v>
                </c:pt>
                <c:pt idx="210">
                  <c:v>1856.0</c:v>
                </c:pt>
                <c:pt idx="211">
                  <c:v>1856.5</c:v>
                </c:pt>
                <c:pt idx="212">
                  <c:v>1857.0</c:v>
                </c:pt>
                <c:pt idx="213">
                  <c:v>1857.5</c:v>
                </c:pt>
                <c:pt idx="214">
                  <c:v>1858.0</c:v>
                </c:pt>
                <c:pt idx="215">
                  <c:v>1858.5</c:v>
                </c:pt>
                <c:pt idx="216">
                  <c:v>1859.0</c:v>
                </c:pt>
                <c:pt idx="217">
                  <c:v>1859.5</c:v>
                </c:pt>
                <c:pt idx="218">
                  <c:v>1860.0</c:v>
                </c:pt>
                <c:pt idx="219">
                  <c:v>1860.5</c:v>
                </c:pt>
                <c:pt idx="220">
                  <c:v>1861.0</c:v>
                </c:pt>
                <c:pt idx="221">
                  <c:v>1861.5</c:v>
                </c:pt>
                <c:pt idx="222">
                  <c:v>1862.0</c:v>
                </c:pt>
                <c:pt idx="223">
                  <c:v>1862.5</c:v>
                </c:pt>
                <c:pt idx="224">
                  <c:v>1863.0</c:v>
                </c:pt>
                <c:pt idx="225">
                  <c:v>1863.5</c:v>
                </c:pt>
                <c:pt idx="226">
                  <c:v>1864.0</c:v>
                </c:pt>
                <c:pt idx="227">
                  <c:v>1864.5</c:v>
                </c:pt>
                <c:pt idx="228">
                  <c:v>1865.0</c:v>
                </c:pt>
                <c:pt idx="229">
                  <c:v>1865.5</c:v>
                </c:pt>
                <c:pt idx="230">
                  <c:v>1866.0</c:v>
                </c:pt>
                <c:pt idx="231">
                  <c:v>1866.5</c:v>
                </c:pt>
                <c:pt idx="232">
                  <c:v>1867.0</c:v>
                </c:pt>
                <c:pt idx="233">
                  <c:v>1867.5</c:v>
                </c:pt>
                <c:pt idx="234">
                  <c:v>1868.0</c:v>
                </c:pt>
                <c:pt idx="235">
                  <c:v>1868.5</c:v>
                </c:pt>
                <c:pt idx="236">
                  <c:v>1869.0</c:v>
                </c:pt>
                <c:pt idx="237">
                  <c:v>1869.5</c:v>
                </c:pt>
                <c:pt idx="238">
                  <c:v>1870.0</c:v>
                </c:pt>
                <c:pt idx="239">
                  <c:v>1870.5</c:v>
                </c:pt>
                <c:pt idx="240">
                  <c:v>1871.0</c:v>
                </c:pt>
                <c:pt idx="241">
                  <c:v>1871.5</c:v>
                </c:pt>
                <c:pt idx="242">
                  <c:v>1872.0</c:v>
                </c:pt>
                <c:pt idx="243">
                  <c:v>1872.5</c:v>
                </c:pt>
                <c:pt idx="244">
                  <c:v>1873.0</c:v>
                </c:pt>
                <c:pt idx="245">
                  <c:v>1873.5</c:v>
                </c:pt>
                <c:pt idx="246">
                  <c:v>1874.0</c:v>
                </c:pt>
                <c:pt idx="247">
                  <c:v>1874.5</c:v>
                </c:pt>
                <c:pt idx="248">
                  <c:v>1875.0</c:v>
                </c:pt>
                <c:pt idx="249">
                  <c:v>1875.5</c:v>
                </c:pt>
                <c:pt idx="250">
                  <c:v>1876.0</c:v>
                </c:pt>
                <c:pt idx="251">
                  <c:v>1876.5</c:v>
                </c:pt>
                <c:pt idx="252">
                  <c:v>1877.0</c:v>
                </c:pt>
                <c:pt idx="253">
                  <c:v>1877.5</c:v>
                </c:pt>
                <c:pt idx="254">
                  <c:v>1878.0</c:v>
                </c:pt>
                <c:pt idx="255">
                  <c:v>1878.5</c:v>
                </c:pt>
                <c:pt idx="256">
                  <c:v>1879.0</c:v>
                </c:pt>
                <c:pt idx="257">
                  <c:v>1879.5</c:v>
                </c:pt>
                <c:pt idx="258">
                  <c:v>1880.0</c:v>
                </c:pt>
                <c:pt idx="259">
                  <c:v>1880.5</c:v>
                </c:pt>
                <c:pt idx="260">
                  <c:v>1881.0</c:v>
                </c:pt>
                <c:pt idx="261">
                  <c:v>1881.5</c:v>
                </c:pt>
                <c:pt idx="262">
                  <c:v>1882.0</c:v>
                </c:pt>
                <c:pt idx="263">
                  <c:v>1882.5</c:v>
                </c:pt>
                <c:pt idx="264">
                  <c:v>1883.0</c:v>
                </c:pt>
                <c:pt idx="265">
                  <c:v>1883.5</c:v>
                </c:pt>
                <c:pt idx="266">
                  <c:v>1884.0</c:v>
                </c:pt>
                <c:pt idx="267">
                  <c:v>1884.5</c:v>
                </c:pt>
                <c:pt idx="268">
                  <c:v>1885.0</c:v>
                </c:pt>
                <c:pt idx="269">
                  <c:v>1885.5</c:v>
                </c:pt>
                <c:pt idx="270">
                  <c:v>1886.0</c:v>
                </c:pt>
                <c:pt idx="271">
                  <c:v>1886.5</c:v>
                </c:pt>
                <c:pt idx="272">
                  <c:v>1887.0</c:v>
                </c:pt>
                <c:pt idx="273">
                  <c:v>1887.5</c:v>
                </c:pt>
                <c:pt idx="274">
                  <c:v>1888.0</c:v>
                </c:pt>
                <c:pt idx="275">
                  <c:v>1888.5</c:v>
                </c:pt>
                <c:pt idx="276">
                  <c:v>1889.0</c:v>
                </c:pt>
                <c:pt idx="277">
                  <c:v>1889.5</c:v>
                </c:pt>
                <c:pt idx="278">
                  <c:v>1890.0</c:v>
                </c:pt>
                <c:pt idx="279">
                  <c:v>1890.5</c:v>
                </c:pt>
                <c:pt idx="280">
                  <c:v>1891.0</c:v>
                </c:pt>
                <c:pt idx="281">
                  <c:v>1891.5</c:v>
                </c:pt>
                <c:pt idx="282">
                  <c:v>1892.0</c:v>
                </c:pt>
                <c:pt idx="283">
                  <c:v>1892.5</c:v>
                </c:pt>
                <c:pt idx="284">
                  <c:v>1893.0</c:v>
                </c:pt>
                <c:pt idx="285">
                  <c:v>1893.5</c:v>
                </c:pt>
                <c:pt idx="286">
                  <c:v>1894.0</c:v>
                </c:pt>
                <c:pt idx="287">
                  <c:v>1894.5</c:v>
                </c:pt>
                <c:pt idx="288">
                  <c:v>1895.0</c:v>
                </c:pt>
                <c:pt idx="289">
                  <c:v>1895.5</c:v>
                </c:pt>
                <c:pt idx="290">
                  <c:v>1896.0</c:v>
                </c:pt>
                <c:pt idx="291">
                  <c:v>1896.5</c:v>
                </c:pt>
                <c:pt idx="292">
                  <c:v>1897.0</c:v>
                </c:pt>
                <c:pt idx="293">
                  <c:v>1897.5</c:v>
                </c:pt>
                <c:pt idx="294">
                  <c:v>1898.0</c:v>
                </c:pt>
                <c:pt idx="295">
                  <c:v>1898.5</c:v>
                </c:pt>
                <c:pt idx="296">
                  <c:v>1899.0</c:v>
                </c:pt>
                <c:pt idx="297">
                  <c:v>1899.5</c:v>
                </c:pt>
                <c:pt idx="298">
                  <c:v>1900.0</c:v>
                </c:pt>
                <c:pt idx="299">
                  <c:v>1900.5</c:v>
                </c:pt>
                <c:pt idx="300">
                  <c:v>1901.0</c:v>
                </c:pt>
                <c:pt idx="301">
                  <c:v>1901.5</c:v>
                </c:pt>
                <c:pt idx="302">
                  <c:v>1902.0</c:v>
                </c:pt>
                <c:pt idx="303">
                  <c:v>1902.5</c:v>
                </c:pt>
                <c:pt idx="304">
                  <c:v>1903.0</c:v>
                </c:pt>
                <c:pt idx="305">
                  <c:v>1903.5</c:v>
                </c:pt>
                <c:pt idx="306">
                  <c:v>1904.0</c:v>
                </c:pt>
                <c:pt idx="307">
                  <c:v>1904.5</c:v>
                </c:pt>
                <c:pt idx="308">
                  <c:v>1905.0</c:v>
                </c:pt>
                <c:pt idx="309">
                  <c:v>1905.5</c:v>
                </c:pt>
                <c:pt idx="310">
                  <c:v>1906.0</c:v>
                </c:pt>
                <c:pt idx="311">
                  <c:v>1906.5</c:v>
                </c:pt>
                <c:pt idx="312">
                  <c:v>1907.0</c:v>
                </c:pt>
                <c:pt idx="313">
                  <c:v>1907.5</c:v>
                </c:pt>
                <c:pt idx="314">
                  <c:v>1908.0</c:v>
                </c:pt>
                <c:pt idx="315">
                  <c:v>1908.5</c:v>
                </c:pt>
                <c:pt idx="316">
                  <c:v>1909.0</c:v>
                </c:pt>
                <c:pt idx="317">
                  <c:v>1909.5</c:v>
                </c:pt>
                <c:pt idx="318">
                  <c:v>1910.0</c:v>
                </c:pt>
                <c:pt idx="319">
                  <c:v>1910.5</c:v>
                </c:pt>
                <c:pt idx="320">
                  <c:v>1911.0</c:v>
                </c:pt>
                <c:pt idx="321">
                  <c:v>1911.5</c:v>
                </c:pt>
                <c:pt idx="322">
                  <c:v>1912.0</c:v>
                </c:pt>
                <c:pt idx="323">
                  <c:v>1912.5</c:v>
                </c:pt>
                <c:pt idx="324">
                  <c:v>1913.0</c:v>
                </c:pt>
                <c:pt idx="325">
                  <c:v>1913.5</c:v>
                </c:pt>
                <c:pt idx="326">
                  <c:v>1914.0</c:v>
                </c:pt>
                <c:pt idx="327">
                  <c:v>1914.5</c:v>
                </c:pt>
                <c:pt idx="328">
                  <c:v>1915.0</c:v>
                </c:pt>
                <c:pt idx="329">
                  <c:v>1915.5</c:v>
                </c:pt>
                <c:pt idx="330">
                  <c:v>1916.0</c:v>
                </c:pt>
                <c:pt idx="331">
                  <c:v>1916.5</c:v>
                </c:pt>
                <c:pt idx="332">
                  <c:v>1917.0</c:v>
                </c:pt>
                <c:pt idx="333">
                  <c:v>1917.5</c:v>
                </c:pt>
                <c:pt idx="334">
                  <c:v>1918.0</c:v>
                </c:pt>
                <c:pt idx="335">
                  <c:v>1918.5</c:v>
                </c:pt>
                <c:pt idx="336">
                  <c:v>1919.0</c:v>
                </c:pt>
                <c:pt idx="337">
                  <c:v>1919.5</c:v>
                </c:pt>
                <c:pt idx="338">
                  <c:v>1920.0</c:v>
                </c:pt>
                <c:pt idx="339">
                  <c:v>1920.5</c:v>
                </c:pt>
                <c:pt idx="340">
                  <c:v>1921.0</c:v>
                </c:pt>
                <c:pt idx="341">
                  <c:v>1921.5</c:v>
                </c:pt>
                <c:pt idx="342">
                  <c:v>1922.0</c:v>
                </c:pt>
                <c:pt idx="343">
                  <c:v>1922.5</c:v>
                </c:pt>
                <c:pt idx="344">
                  <c:v>1923.0</c:v>
                </c:pt>
                <c:pt idx="345">
                  <c:v>1923.5</c:v>
                </c:pt>
                <c:pt idx="346">
                  <c:v>1924.0</c:v>
                </c:pt>
                <c:pt idx="347">
                  <c:v>1924.5</c:v>
                </c:pt>
                <c:pt idx="348">
                  <c:v>1925.0</c:v>
                </c:pt>
                <c:pt idx="349">
                  <c:v>1925.5</c:v>
                </c:pt>
                <c:pt idx="350">
                  <c:v>1926.0</c:v>
                </c:pt>
                <c:pt idx="351">
                  <c:v>1926.5</c:v>
                </c:pt>
                <c:pt idx="352">
                  <c:v>1927.0</c:v>
                </c:pt>
                <c:pt idx="353">
                  <c:v>1927.5</c:v>
                </c:pt>
                <c:pt idx="354">
                  <c:v>1928.0</c:v>
                </c:pt>
                <c:pt idx="355">
                  <c:v>1928.5</c:v>
                </c:pt>
                <c:pt idx="356">
                  <c:v>1929.0</c:v>
                </c:pt>
                <c:pt idx="357">
                  <c:v>1929.5</c:v>
                </c:pt>
                <c:pt idx="358">
                  <c:v>1930.0</c:v>
                </c:pt>
                <c:pt idx="359">
                  <c:v>1930.5</c:v>
                </c:pt>
                <c:pt idx="360">
                  <c:v>1931.0</c:v>
                </c:pt>
                <c:pt idx="361">
                  <c:v>1931.5</c:v>
                </c:pt>
                <c:pt idx="362">
                  <c:v>1932.0</c:v>
                </c:pt>
                <c:pt idx="363">
                  <c:v>1932.5</c:v>
                </c:pt>
                <c:pt idx="364">
                  <c:v>1933.0</c:v>
                </c:pt>
                <c:pt idx="365">
                  <c:v>1933.5</c:v>
                </c:pt>
                <c:pt idx="366">
                  <c:v>1934.0</c:v>
                </c:pt>
                <c:pt idx="367">
                  <c:v>1934.5</c:v>
                </c:pt>
                <c:pt idx="368">
                  <c:v>1935.0</c:v>
                </c:pt>
                <c:pt idx="369">
                  <c:v>1935.5</c:v>
                </c:pt>
                <c:pt idx="370">
                  <c:v>1936.0</c:v>
                </c:pt>
                <c:pt idx="371">
                  <c:v>1936.5</c:v>
                </c:pt>
                <c:pt idx="372">
                  <c:v>1937.0</c:v>
                </c:pt>
                <c:pt idx="373">
                  <c:v>1937.5</c:v>
                </c:pt>
                <c:pt idx="374">
                  <c:v>1938.0</c:v>
                </c:pt>
                <c:pt idx="375">
                  <c:v>1938.5</c:v>
                </c:pt>
                <c:pt idx="376">
                  <c:v>1939.0</c:v>
                </c:pt>
                <c:pt idx="377">
                  <c:v>1939.5</c:v>
                </c:pt>
                <c:pt idx="378">
                  <c:v>1940.0</c:v>
                </c:pt>
                <c:pt idx="379">
                  <c:v>1940.5</c:v>
                </c:pt>
                <c:pt idx="380">
                  <c:v>1941.0</c:v>
                </c:pt>
                <c:pt idx="381">
                  <c:v>1941.5</c:v>
                </c:pt>
                <c:pt idx="382">
                  <c:v>1942.0</c:v>
                </c:pt>
                <c:pt idx="383">
                  <c:v>1942.5</c:v>
                </c:pt>
                <c:pt idx="384">
                  <c:v>1943.0</c:v>
                </c:pt>
                <c:pt idx="385">
                  <c:v>1943.5</c:v>
                </c:pt>
                <c:pt idx="386">
                  <c:v>1944.0</c:v>
                </c:pt>
                <c:pt idx="387">
                  <c:v>1944.5</c:v>
                </c:pt>
                <c:pt idx="388">
                  <c:v>1945.0</c:v>
                </c:pt>
                <c:pt idx="389">
                  <c:v>1945.5</c:v>
                </c:pt>
                <c:pt idx="390">
                  <c:v>1946.0</c:v>
                </c:pt>
                <c:pt idx="391">
                  <c:v>1946.5</c:v>
                </c:pt>
                <c:pt idx="392">
                  <c:v>1947.0</c:v>
                </c:pt>
                <c:pt idx="393">
                  <c:v>1947.5</c:v>
                </c:pt>
                <c:pt idx="394">
                  <c:v>1948.0</c:v>
                </c:pt>
                <c:pt idx="395">
                  <c:v>1948.5</c:v>
                </c:pt>
                <c:pt idx="396">
                  <c:v>1949.0</c:v>
                </c:pt>
                <c:pt idx="397">
                  <c:v>1949.5</c:v>
                </c:pt>
                <c:pt idx="398">
                  <c:v>1950.0</c:v>
                </c:pt>
                <c:pt idx="399">
                  <c:v>1950.5</c:v>
                </c:pt>
                <c:pt idx="400">
                  <c:v>1951.0</c:v>
                </c:pt>
                <c:pt idx="401">
                  <c:v>1951.5</c:v>
                </c:pt>
                <c:pt idx="402">
                  <c:v>1952.0</c:v>
                </c:pt>
                <c:pt idx="403">
                  <c:v>1952.5</c:v>
                </c:pt>
                <c:pt idx="404">
                  <c:v>1953.0</c:v>
                </c:pt>
                <c:pt idx="405">
                  <c:v>1953.5</c:v>
                </c:pt>
                <c:pt idx="406">
                  <c:v>1954.0</c:v>
                </c:pt>
                <c:pt idx="407">
                  <c:v>1954.5</c:v>
                </c:pt>
                <c:pt idx="408">
                  <c:v>1955.0</c:v>
                </c:pt>
                <c:pt idx="409">
                  <c:v>1955.5</c:v>
                </c:pt>
                <c:pt idx="410">
                  <c:v>1956.0</c:v>
                </c:pt>
                <c:pt idx="411">
                  <c:v>1956.5</c:v>
                </c:pt>
                <c:pt idx="412">
                  <c:v>1957.0</c:v>
                </c:pt>
                <c:pt idx="413">
                  <c:v>1957.5</c:v>
                </c:pt>
                <c:pt idx="414">
                  <c:v>1958.0</c:v>
                </c:pt>
                <c:pt idx="415">
                  <c:v>1958.5</c:v>
                </c:pt>
                <c:pt idx="416">
                  <c:v>1959.0</c:v>
                </c:pt>
                <c:pt idx="417">
                  <c:v>1959.5</c:v>
                </c:pt>
                <c:pt idx="418">
                  <c:v>1960.0</c:v>
                </c:pt>
                <c:pt idx="419">
                  <c:v>1960.5</c:v>
                </c:pt>
                <c:pt idx="420">
                  <c:v>1961.0</c:v>
                </c:pt>
                <c:pt idx="421">
                  <c:v>1961.5</c:v>
                </c:pt>
                <c:pt idx="422">
                  <c:v>1962.0</c:v>
                </c:pt>
                <c:pt idx="423">
                  <c:v>1962.5</c:v>
                </c:pt>
                <c:pt idx="424">
                  <c:v>1963.0</c:v>
                </c:pt>
                <c:pt idx="425">
                  <c:v>1963.5</c:v>
                </c:pt>
                <c:pt idx="426">
                  <c:v>1964.0</c:v>
                </c:pt>
                <c:pt idx="427">
                  <c:v>1964.5</c:v>
                </c:pt>
                <c:pt idx="428">
                  <c:v>1965.0</c:v>
                </c:pt>
                <c:pt idx="429">
                  <c:v>1965.5</c:v>
                </c:pt>
                <c:pt idx="430">
                  <c:v>1966.0</c:v>
                </c:pt>
                <c:pt idx="431">
                  <c:v>1966.5</c:v>
                </c:pt>
                <c:pt idx="432">
                  <c:v>1967.0</c:v>
                </c:pt>
                <c:pt idx="433">
                  <c:v>1967.5</c:v>
                </c:pt>
                <c:pt idx="434">
                  <c:v>1968.0</c:v>
                </c:pt>
                <c:pt idx="435">
                  <c:v>1968.5</c:v>
                </c:pt>
                <c:pt idx="436">
                  <c:v>1969.0</c:v>
                </c:pt>
                <c:pt idx="437">
                  <c:v>1969.5</c:v>
                </c:pt>
                <c:pt idx="438">
                  <c:v>1970.0</c:v>
                </c:pt>
                <c:pt idx="439">
                  <c:v>1970.5</c:v>
                </c:pt>
                <c:pt idx="440">
                  <c:v>1971.0</c:v>
                </c:pt>
                <c:pt idx="441">
                  <c:v>1971.5</c:v>
                </c:pt>
                <c:pt idx="442">
                  <c:v>1972.0</c:v>
                </c:pt>
                <c:pt idx="443">
                  <c:v>1972.5</c:v>
                </c:pt>
                <c:pt idx="444">
                  <c:v>1973.0</c:v>
                </c:pt>
                <c:pt idx="445">
                  <c:v>1973.5</c:v>
                </c:pt>
                <c:pt idx="446">
                  <c:v>1974.0</c:v>
                </c:pt>
                <c:pt idx="447">
                  <c:v>1974.5</c:v>
                </c:pt>
                <c:pt idx="448">
                  <c:v>1975.0</c:v>
                </c:pt>
                <c:pt idx="449">
                  <c:v>1975.5</c:v>
                </c:pt>
                <c:pt idx="450">
                  <c:v>1976.0</c:v>
                </c:pt>
                <c:pt idx="451">
                  <c:v>1976.5</c:v>
                </c:pt>
                <c:pt idx="452">
                  <c:v>1977.0</c:v>
                </c:pt>
                <c:pt idx="453">
                  <c:v>1977.5</c:v>
                </c:pt>
                <c:pt idx="454">
                  <c:v>1978.0</c:v>
                </c:pt>
                <c:pt idx="455">
                  <c:v>1978.5</c:v>
                </c:pt>
                <c:pt idx="456">
                  <c:v>1979.0</c:v>
                </c:pt>
                <c:pt idx="457">
                  <c:v>1979.5</c:v>
                </c:pt>
                <c:pt idx="458">
                  <c:v>1980.0</c:v>
                </c:pt>
                <c:pt idx="459">
                  <c:v>1980.5</c:v>
                </c:pt>
                <c:pt idx="460">
                  <c:v>1981.0</c:v>
                </c:pt>
                <c:pt idx="461">
                  <c:v>1981.5</c:v>
                </c:pt>
                <c:pt idx="462">
                  <c:v>1982.0</c:v>
                </c:pt>
                <c:pt idx="463">
                  <c:v>1982.5</c:v>
                </c:pt>
                <c:pt idx="464">
                  <c:v>1983.0</c:v>
                </c:pt>
                <c:pt idx="465">
                  <c:v>1983.5</c:v>
                </c:pt>
                <c:pt idx="466">
                  <c:v>1984.0</c:v>
                </c:pt>
                <c:pt idx="467">
                  <c:v>1984.5</c:v>
                </c:pt>
                <c:pt idx="468">
                  <c:v>1985.0</c:v>
                </c:pt>
                <c:pt idx="469">
                  <c:v>1985.5</c:v>
                </c:pt>
                <c:pt idx="470">
                  <c:v>1986.0</c:v>
                </c:pt>
                <c:pt idx="471">
                  <c:v>1986.5</c:v>
                </c:pt>
                <c:pt idx="472">
                  <c:v>1987.0</c:v>
                </c:pt>
                <c:pt idx="473">
                  <c:v>1987.5</c:v>
                </c:pt>
                <c:pt idx="474">
                  <c:v>1988.0</c:v>
                </c:pt>
                <c:pt idx="475">
                  <c:v>1988.5</c:v>
                </c:pt>
                <c:pt idx="476">
                  <c:v>1989.0</c:v>
                </c:pt>
                <c:pt idx="477">
                  <c:v>1989.5</c:v>
                </c:pt>
                <c:pt idx="478">
                  <c:v>1990.0</c:v>
                </c:pt>
                <c:pt idx="479">
                  <c:v>1990.5</c:v>
                </c:pt>
                <c:pt idx="480">
                  <c:v>1991.0</c:v>
                </c:pt>
                <c:pt idx="481">
                  <c:v>1991.5</c:v>
                </c:pt>
                <c:pt idx="482">
                  <c:v>1992.0</c:v>
                </c:pt>
                <c:pt idx="483">
                  <c:v>1992.5</c:v>
                </c:pt>
                <c:pt idx="484">
                  <c:v>1993.0</c:v>
                </c:pt>
                <c:pt idx="485">
                  <c:v>1993.5</c:v>
                </c:pt>
                <c:pt idx="486">
                  <c:v>1994.0</c:v>
                </c:pt>
                <c:pt idx="487">
                  <c:v>1994.5</c:v>
                </c:pt>
                <c:pt idx="488">
                  <c:v>1995.0</c:v>
                </c:pt>
                <c:pt idx="489">
                  <c:v>1995.5</c:v>
                </c:pt>
                <c:pt idx="490">
                  <c:v>1996.0</c:v>
                </c:pt>
                <c:pt idx="491">
                  <c:v>1996.5</c:v>
                </c:pt>
                <c:pt idx="492">
                  <c:v>1997.0</c:v>
                </c:pt>
                <c:pt idx="493">
                  <c:v>1997.5</c:v>
                </c:pt>
                <c:pt idx="494">
                  <c:v>1998.0</c:v>
                </c:pt>
                <c:pt idx="495">
                  <c:v>1998.5</c:v>
                </c:pt>
                <c:pt idx="496">
                  <c:v>1999.0</c:v>
                </c:pt>
                <c:pt idx="497">
                  <c:v>1999.5</c:v>
                </c:pt>
                <c:pt idx="498">
                  <c:v>2000.0</c:v>
                </c:pt>
                <c:pt idx="499">
                  <c:v>2000.5</c:v>
                </c:pt>
                <c:pt idx="500">
                  <c:v>2001.0</c:v>
                </c:pt>
                <c:pt idx="501">
                  <c:v>2001.5</c:v>
                </c:pt>
                <c:pt idx="502">
                  <c:v>2002.0</c:v>
                </c:pt>
                <c:pt idx="503">
                  <c:v>2002.5</c:v>
                </c:pt>
                <c:pt idx="504">
                  <c:v>2003.0</c:v>
                </c:pt>
                <c:pt idx="505">
                  <c:v>2003.5</c:v>
                </c:pt>
                <c:pt idx="506">
                  <c:v>2004.0</c:v>
                </c:pt>
                <c:pt idx="507">
                  <c:v>2004.5</c:v>
                </c:pt>
                <c:pt idx="508">
                  <c:v>2005.0</c:v>
                </c:pt>
                <c:pt idx="509">
                  <c:v>2006.0</c:v>
                </c:pt>
                <c:pt idx="510">
                  <c:v>2007.0</c:v>
                </c:pt>
                <c:pt idx="511">
                  <c:v>2008.0</c:v>
                </c:pt>
                <c:pt idx="512">
                  <c:v>2009.0</c:v>
                </c:pt>
                <c:pt idx="513">
                  <c:v>2010.0</c:v>
                </c:pt>
              </c:numCache>
            </c:numRef>
          </c:xVal>
          <c:yVal>
            <c:numRef>
              <c:f>'[1]Countries 1750-2010'!$B$3:$B$516</c:f>
              <c:numCache>
                <c:formatCode>General</c:formatCode>
                <c:ptCount val="514"/>
                <c:pt idx="0">
                  <c:v>39.88</c:v>
                </c:pt>
                <c:pt idx="1">
                  <c:v>38.315</c:v>
                </c:pt>
                <c:pt idx="2">
                  <c:v>38.28</c:v>
                </c:pt>
                <c:pt idx="3">
                  <c:v>39.01</c:v>
                </c:pt>
                <c:pt idx="4">
                  <c:v>41.27</c:v>
                </c:pt>
                <c:pt idx="5">
                  <c:v>40.14</c:v>
                </c:pt>
                <c:pt idx="6">
                  <c:v>39.01</c:v>
                </c:pt>
                <c:pt idx="7">
                  <c:v>38.73</c:v>
                </c:pt>
                <c:pt idx="8">
                  <c:v>38.82</c:v>
                </c:pt>
                <c:pt idx="9">
                  <c:v>38.91</c:v>
                </c:pt>
                <c:pt idx="10">
                  <c:v>39.0</c:v>
                </c:pt>
                <c:pt idx="11">
                  <c:v>38.66</c:v>
                </c:pt>
                <c:pt idx="12">
                  <c:v>38.32</c:v>
                </c:pt>
                <c:pt idx="13">
                  <c:v>38.016</c:v>
                </c:pt>
                <c:pt idx="14">
                  <c:v>37.8825</c:v>
                </c:pt>
                <c:pt idx="15">
                  <c:v>37.749</c:v>
                </c:pt>
                <c:pt idx="16">
                  <c:v>39.9</c:v>
                </c:pt>
                <c:pt idx="17">
                  <c:v>40.54</c:v>
                </c:pt>
                <c:pt idx="18">
                  <c:v>41.18</c:v>
                </c:pt>
                <c:pt idx="19">
                  <c:v>40.155</c:v>
                </c:pt>
                <c:pt idx="20">
                  <c:v>39.13</c:v>
                </c:pt>
                <c:pt idx="21">
                  <c:v>36.948</c:v>
                </c:pt>
                <c:pt idx="22">
                  <c:v>36.8145</c:v>
                </c:pt>
                <c:pt idx="23">
                  <c:v>36.681</c:v>
                </c:pt>
                <c:pt idx="24">
                  <c:v>36.5475</c:v>
                </c:pt>
                <c:pt idx="25">
                  <c:v>36.414</c:v>
                </c:pt>
                <c:pt idx="26">
                  <c:v>37.92</c:v>
                </c:pt>
                <c:pt idx="27">
                  <c:v>37.86</c:v>
                </c:pt>
                <c:pt idx="28">
                  <c:v>37.8</c:v>
                </c:pt>
                <c:pt idx="29">
                  <c:v>38.74</c:v>
                </c:pt>
                <c:pt idx="30">
                  <c:v>39.68</c:v>
                </c:pt>
                <c:pt idx="31">
                  <c:v>39.89</c:v>
                </c:pt>
                <c:pt idx="32">
                  <c:v>40.1</c:v>
                </c:pt>
                <c:pt idx="33">
                  <c:v>38.16</c:v>
                </c:pt>
                <c:pt idx="34">
                  <c:v>37.05</c:v>
                </c:pt>
                <c:pt idx="35">
                  <c:v>37.284</c:v>
                </c:pt>
                <c:pt idx="36">
                  <c:v>37.518</c:v>
                </c:pt>
                <c:pt idx="37">
                  <c:v>37.752</c:v>
                </c:pt>
                <c:pt idx="38">
                  <c:v>37.986</c:v>
                </c:pt>
                <c:pt idx="39">
                  <c:v>38.22</c:v>
                </c:pt>
                <c:pt idx="40">
                  <c:v>38.454</c:v>
                </c:pt>
                <c:pt idx="41">
                  <c:v>38.688</c:v>
                </c:pt>
                <c:pt idx="42">
                  <c:v>38.922</c:v>
                </c:pt>
                <c:pt idx="43">
                  <c:v>39.156</c:v>
                </c:pt>
                <c:pt idx="44">
                  <c:v>39.39</c:v>
                </c:pt>
                <c:pt idx="45">
                  <c:v>39.624</c:v>
                </c:pt>
                <c:pt idx="46">
                  <c:v>41.35</c:v>
                </c:pt>
                <c:pt idx="47">
                  <c:v>40.28</c:v>
                </c:pt>
                <c:pt idx="48">
                  <c:v>40.326</c:v>
                </c:pt>
                <c:pt idx="49">
                  <c:v>40.99</c:v>
                </c:pt>
                <c:pt idx="50">
                  <c:v>42.77</c:v>
                </c:pt>
                <c:pt idx="51">
                  <c:v>40.98</c:v>
                </c:pt>
                <c:pt idx="52">
                  <c:v>39.765</c:v>
                </c:pt>
                <c:pt idx="53">
                  <c:v>39.5</c:v>
                </c:pt>
                <c:pt idx="54">
                  <c:v>39.235</c:v>
                </c:pt>
                <c:pt idx="55">
                  <c:v>38.97</c:v>
                </c:pt>
                <c:pt idx="56">
                  <c:v>38.705</c:v>
                </c:pt>
                <c:pt idx="57">
                  <c:v>38.7</c:v>
                </c:pt>
                <c:pt idx="58">
                  <c:v>44.02</c:v>
                </c:pt>
                <c:pt idx="59">
                  <c:v>41.585</c:v>
                </c:pt>
                <c:pt idx="60">
                  <c:v>39.15</c:v>
                </c:pt>
                <c:pt idx="61">
                  <c:v>38.69</c:v>
                </c:pt>
                <c:pt idx="62">
                  <c:v>38.23</c:v>
                </c:pt>
                <c:pt idx="63">
                  <c:v>37.03711</c:v>
                </c:pt>
                <c:pt idx="64">
                  <c:v>36.72199</c:v>
                </c:pt>
                <c:pt idx="65">
                  <c:v>36.75</c:v>
                </c:pt>
                <c:pt idx="66">
                  <c:v>36.88</c:v>
                </c:pt>
                <c:pt idx="67">
                  <c:v>37.01</c:v>
                </c:pt>
                <c:pt idx="68">
                  <c:v>37.14</c:v>
                </c:pt>
                <c:pt idx="69">
                  <c:v>37.27</c:v>
                </c:pt>
                <c:pt idx="70">
                  <c:v>39.33</c:v>
                </c:pt>
                <c:pt idx="71">
                  <c:v>40.555</c:v>
                </c:pt>
                <c:pt idx="72">
                  <c:v>41.78</c:v>
                </c:pt>
                <c:pt idx="73">
                  <c:v>39.98</c:v>
                </c:pt>
                <c:pt idx="74">
                  <c:v>38.18</c:v>
                </c:pt>
                <c:pt idx="75">
                  <c:v>37.95</c:v>
                </c:pt>
                <c:pt idx="76">
                  <c:v>38.06</c:v>
                </c:pt>
                <c:pt idx="77">
                  <c:v>38.17</c:v>
                </c:pt>
                <c:pt idx="78">
                  <c:v>38.69855</c:v>
                </c:pt>
                <c:pt idx="79">
                  <c:v>39.44814</c:v>
                </c:pt>
                <c:pt idx="80">
                  <c:v>40.19772</c:v>
                </c:pt>
                <c:pt idx="81">
                  <c:v>40.94731</c:v>
                </c:pt>
                <c:pt idx="82">
                  <c:v>41.6969</c:v>
                </c:pt>
                <c:pt idx="83">
                  <c:v>41.60165</c:v>
                </c:pt>
                <c:pt idx="84">
                  <c:v>41.50639</c:v>
                </c:pt>
                <c:pt idx="85">
                  <c:v>41.41113</c:v>
                </c:pt>
                <c:pt idx="86">
                  <c:v>41.81</c:v>
                </c:pt>
                <c:pt idx="87">
                  <c:v>41.22063</c:v>
                </c:pt>
                <c:pt idx="88">
                  <c:v>41.12537</c:v>
                </c:pt>
                <c:pt idx="89">
                  <c:v>41.03011</c:v>
                </c:pt>
                <c:pt idx="90">
                  <c:v>40.93486</c:v>
                </c:pt>
                <c:pt idx="91">
                  <c:v>41.055</c:v>
                </c:pt>
                <c:pt idx="92">
                  <c:v>41.88</c:v>
                </c:pt>
                <c:pt idx="93">
                  <c:v>42.395</c:v>
                </c:pt>
                <c:pt idx="94">
                  <c:v>42.91</c:v>
                </c:pt>
                <c:pt idx="95">
                  <c:v>41.955</c:v>
                </c:pt>
                <c:pt idx="96">
                  <c:v>41.71085</c:v>
                </c:pt>
                <c:pt idx="97">
                  <c:v>41.95247</c:v>
                </c:pt>
                <c:pt idx="98">
                  <c:v>42.19409</c:v>
                </c:pt>
                <c:pt idx="99">
                  <c:v>42.43571</c:v>
                </c:pt>
                <c:pt idx="100">
                  <c:v>42.67734</c:v>
                </c:pt>
                <c:pt idx="101">
                  <c:v>42.91896</c:v>
                </c:pt>
                <c:pt idx="102">
                  <c:v>43.16059</c:v>
                </c:pt>
                <c:pt idx="103">
                  <c:v>43.15238</c:v>
                </c:pt>
                <c:pt idx="104">
                  <c:v>43.14418</c:v>
                </c:pt>
                <c:pt idx="105">
                  <c:v>43.13597</c:v>
                </c:pt>
                <c:pt idx="106">
                  <c:v>43.12777</c:v>
                </c:pt>
                <c:pt idx="107">
                  <c:v>43.11956</c:v>
                </c:pt>
                <c:pt idx="108">
                  <c:v>43.11136</c:v>
                </c:pt>
                <c:pt idx="109">
                  <c:v>43.10315</c:v>
                </c:pt>
                <c:pt idx="110">
                  <c:v>43.09495</c:v>
                </c:pt>
                <c:pt idx="111">
                  <c:v>43.08675</c:v>
                </c:pt>
                <c:pt idx="112">
                  <c:v>43.07854</c:v>
                </c:pt>
                <c:pt idx="113">
                  <c:v>42.8304</c:v>
                </c:pt>
                <c:pt idx="114">
                  <c:v>42.58227</c:v>
                </c:pt>
                <c:pt idx="115">
                  <c:v>42.33413</c:v>
                </c:pt>
                <c:pt idx="116">
                  <c:v>42.08599</c:v>
                </c:pt>
                <c:pt idx="117">
                  <c:v>41.83785</c:v>
                </c:pt>
                <c:pt idx="118">
                  <c:v>41.58972</c:v>
                </c:pt>
                <c:pt idx="119">
                  <c:v>41.34158</c:v>
                </c:pt>
                <c:pt idx="120">
                  <c:v>41.09344</c:v>
                </c:pt>
                <c:pt idx="121">
                  <c:v>40.84531</c:v>
                </c:pt>
                <c:pt idx="122">
                  <c:v>40.59717</c:v>
                </c:pt>
                <c:pt idx="123">
                  <c:v>41.13494</c:v>
                </c:pt>
                <c:pt idx="124">
                  <c:v>41.67271</c:v>
                </c:pt>
                <c:pt idx="125">
                  <c:v>42.21048</c:v>
                </c:pt>
                <c:pt idx="126">
                  <c:v>42.74825</c:v>
                </c:pt>
                <c:pt idx="127">
                  <c:v>43.28603</c:v>
                </c:pt>
                <c:pt idx="128">
                  <c:v>43.8238</c:v>
                </c:pt>
                <c:pt idx="129">
                  <c:v>44.36157</c:v>
                </c:pt>
                <c:pt idx="130">
                  <c:v>44.89934</c:v>
                </c:pt>
                <c:pt idx="131">
                  <c:v>45.43711</c:v>
                </c:pt>
                <c:pt idx="132">
                  <c:v>45.97488</c:v>
                </c:pt>
                <c:pt idx="133">
                  <c:v>45.7943</c:v>
                </c:pt>
                <c:pt idx="134">
                  <c:v>45.61372</c:v>
                </c:pt>
                <c:pt idx="135">
                  <c:v>45.43314</c:v>
                </c:pt>
                <c:pt idx="136">
                  <c:v>45.25256</c:v>
                </c:pt>
                <c:pt idx="137">
                  <c:v>45.07198</c:v>
                </c:pt>
                <c:pt idx="138">
                  <c:v>44.89141</c:v>
                </c:pt>
                <c:pt idx="139">
                  <c:v>44.71083</c:v>
                </c:pt>
                <c:pt idx="140">
                  <c:v>44.53025</c:v>
                </c:pt>
                <c:pt idx="141">
                  <c:v>44.34967</c:v>
                </c:pt>
                <c:pt idx="142">
                  <c:v>44.8</c:v>
                </c:pt>
                <c:pt idx="143">
                  <c:v>46.075</c:v>
                </c:pt>
                <c:pt idx="144">
                  <c:v>47.35</c:v>
                </c:pt>
                <c:pt idx="145">
                  <c:v>47.295</c:v>
                </c:pt>
                <c:pt idx="146">
                  <c:v>47.24</c:v>
                </c:pt>
                <c:pt idx="147">
                  <c:v>47.405</c:v>
                </c:pt>
                <c:pt idx="148">
                  <c:v>47.57</c:v>
                </c:pt>
                <c:pt idx="149">
                  <c:v>46.475</c:v>
                </c:pt>
                <c:pt idx="150">
                  <c:v>45.38</c:v>
                </c:pt>
                <c:pt idx="151">
                  <c:v>44.98</c:v>
                </c:pt>
                <c:pt idx="152">
                  <c:v>44.58</c:v>
                </c:pt>
                <c:pt idx="153">
                  <c:v>42.44</c:v>
                </c:pt>
                <c:pt idx="154">
                  <c:v>42.52</c:v>
                </c:pt>
                <c:pt idx="155">
                  <c:v>42.6</c:v>
                </c:pt>
                <c:pt idx="156">
                  <c:v>42.68</c:v>
                </c:pt>
                <c:pt idx="157">
                  <c:v>42.76</c:v>
                </c:pt>
                <c:pt idx="158">
                  <c:v>43.4</c:v>
                </c:pt>
                <c:pt idx="159">
                  <c:v>42.92</c:v>
                </c:pt>
                <c:pt idx="160">
                  <c:v>43.0</c:v>
                </c:pt>
                <c:pt idx="161">
                  <c:v>42.93</c:v>
                </c:pt>
                <c:pt idx="162">
                  <c:v>42.86</c:v>
                </c:pt>
                <c:pt idx="163">
                  <c:v>43.605</c:v>
                </c:pt>
                <c:pt idx="164">
                  <c:v>44.66</c:v>
                </c:pt>
                <c:pt idx="165">
                  <c:v>42.755</c:v>
                </c:pt>
                <c:pt idx="166">
                  <c:v>43.605</c:v>
                </c:pt>
                <c:pt idx="167">
                  <c:v>44.66</c:v>
                </c:pt>
                <c:pt idx="168">
                  <c:v>49.32</c:v>
                </c:pt>
                <c:pt idx="169">
                  <c:v>48.265</c:v>
                </c:pt>
                <c:pt idx="170">
                  <c:v>47.21</c:v>
                </c:pt>
                <c:pt idx="171">
                  <c:v>44.485</c:v>
                </c:pt>
                <c:pt idx="172">
                  <c:v>43.07</c:v>
                </c:pt>
                <c:pt idx="173">
                  <c:v>43.72</c:v>
                </c:pt>
                <c:pt idx="174">
                  <c:v>44.37</c:v>
                </c:pt>
                <c:pt idx="175">
                  <c:v>43.52</c:v>
                </c:pt>
                <c:pt idx="176">
                  <c:v>42.67</c:v>
                </c:pt>
                <c:pt idx="177">
                  <c:v>43.915</c:v>
                </c:pt>
                <c:pt idx="178">
                  <c:v>46.1</c:v>
                </c:pt>
                <c:pt idx="179">
                  <c:v>46.65</c:v>
                </c:pt>
                <c:pt idx="180">
                  <c:v>47.2</c:v>
                </c:pt>
                <c:pt idx="181">
                  <c:v>46.1</c:v>
                </c:pt>
                <c:pt idx="182">
                  <c:v>45.14</c:v>
                </c:pt>
                <c:pt idx="183">
                  <c:v>44.91</c:v>
                </c:pt>
                <c:pt idx="184">
                  <c:v>45.12</c:v>
                </c:pt>
                <c:pt idx="185">
                  <c:v>45.85</c:v>
                </c:pt>
                <c:pt idx="186">
                  <c:v>46.88</c:v>
                </c:pt>
                <c:pt idx="187">
                  <c:v>47.675</c:v>
                </c:pt>
                <c:pt idx="188">
                  <c:v>48.47</c:v>
                </c:pt>
                <c:pt idx="189">
                  <c:v>46.185</c:v>
                </c:pt>
                <c:pt idx="190">
                  <c:v>43.9</c:v>
                </c:pt>
                <c:pt idx="191">
                  <c:v>42.905</c:v>
                </c:pt>
                <c:pt idx="192">
                  <c:v>41.91</c:v>
                </c:pt>
                <c:pt idx="193">
                  <c:v>44.585</c:v>
                </c:pt>
                <c:pt idx="194">
                  <c:v>47.26</c:v>
                </c:pt>
                <c:pt idx="195">
                  <c:v>47.035</c:v>
                </c:pt>
                <c:pt idx="196">
                  <c:v>46.81</c:v>
                </c:pt>
                <c:pt idx="197">
                  <c:v>47.035</c:v>
                </c:pt>
                <c:pt idx="198">
                  <c:v>47.26</c:v>
                </c:pt>
                <c:pt idx="199">
                  <c:v>46.665</c:v>
                </c:pt>
                <c:pt idx="200">
                  <c:v>46.18</c:v>
                </c:pt>
                <c:pt idx="201">
                  <c:v>45.28</c:v>
                </c:pt>
                <c:pt idx="202">
                  <c:v>44.38</c:v>
                </c:pt>
                <c:pt idx="203">
                  <c:v>47.375</c:v>
                </c:pt>
                <c:pt idx="204">
                  <c:v>52.22</c:v>
                </c:pt>
                <c:pt idx="205">
                  <c:v>49.695</c:v>
                </c:pt>
                <c:pt idx="206">
                  <c:v>47.17</c:v>
                </c:pt>
                <c:pt idx="207">
                  <c:v>46.665</c:v>
                </c:pt>
                <c:pt idx="208">
                  <c:v>47.1</c:v>
                </c:pt>
                <c:pt idx="209">
                  <c:v>47.46</c:v>
                </c:pt>
                <c:pt idx="210">
                  <c:v>47.82</c:v>
                </c:pt>
                <c:pt idx="211">
                  <c:v>45.6</c:v>
                </c:pt>
                <c:pt idx="212">
                  <c:v>43.38</c:v>
                </c:pt>
                <c:pt idx="213">
                  <c:v>42.398</c:v>
                </c:pt>
                <c:pt idx="214">
                  <c:v>43.58</c:v>
                </c:pt>
                <c:pt idx="215">
                  <c:v>44.87</c:v>
                </c:pt>
                <c:pt idx="216">
                  <c:v>46.16</c:v>
                </c:pt>
                <c:pt idx="217">
                  <c:v>48.21</c:v>
                </c:pt>
                <c:pt idx="218">
                  <c:v>50.26</c:v>
                </c:pt>
                <c:pt idx="219">
                  <c:v>49.595</c:v>
                </c:pt>
                <c:pt idx="220">
                  <c:v>48.99</c:v>
                </c:pt>
                <c:pt idx="221">
                  <c:v>48.735</c:v>
                </c:pt>
                <c:pt idx="222">
                  <c:v>48.48</c:v>
                </c:pt>
                <c:pt idx="223">
                  <c:v>48.485</c:v>
                </c:pt>
                <c:pt idx="224">
                  <c:v>48.49</c:v>
                </c:pt>
                <c:pt idx="225">
                  <c:v>48.22308</c:v>
                </c:pt>
                <c:pt idx="226">
                  <c:v>48.40769</c:v>
                </c:pt>
                <c:pt idx="227">
                  <c:v>48.59231</c:v>
                </c:pt>
                <c:pt idx="228">
                  <c:v>48.77692</c:v>
                </c:pt>
                <c:pt idx="229">
                  <c:v>48.96154</c:v>
                </c:pt>
                <c:pt idx="230">
                  <c:v>51.48</c:v>
                </c:pt>
                <c:pt idx="231">
                  <c:v>50.51</c:v>
                </c:pt>
                <c:pt idx="232">
                  <c:v>49.54</c:v>
                </c:pt>
                <c:pt idx="233">
                  <c:v>49.7</c:v>
                </c:pt>
                <c:pt idx="234">
                  <c:v>49.69625</c:v>
                </c:pt>
                <c:pt idx="235">
                  <c:v>49.965</c:v>
                </c:pt>
                <c:pt idx="236">
                  <c:v>50.99</c:v>
                </c:pt>
                <c:pt idx="237">
                  <c:v>51.77</c:v>
                </c:pt>
                <c:pt idx="238">
                  <c:v>52.55</c:v>
                </c:pt>
                <c:pt idx="239">
                  <c:v>51.98</c:v>
                </c:pt>
                <c:pt idx="240">
                  <c:v>51.41</c:v>
                </c:pt>
                <c:pt idx="241">
                  <c:v>51.49</c:v>
                </c:pt>
                <c:pt idx="242">
                  <c:v>51.92</c:v>
                </c:pt>
                <c:pt idx="243">
                  <c:v>51.36</c:v>
                </c:pt>
                <c:pt idx="244">
                  <c:v>51.15</c:v>
                </c:pt>
                <c:pt idx="245">
                  <c:v>50.67273</c:v>
                </c:pt>
                <c:pt idx="246">
                  <c:v>50.62727</c:v>
                </c:pt>
                <c:pt idx="247">
                  <c:v>50.58182</c:v>
                </c:pt>
                <c:pt idx="248">
                  <c:v>50.53637</c:v>
                </c:pt>
                <c:pt idx="249">
                  <c:v>50.49091</c:v>
                </c:pt>
                <c:pt idx="250">
                  <c:v>50.44546</c:v>
                </c:pt>
                <c:pt idx="251">
                  <c:v>50.4</c:v>
                </c:pt>
                <c:pt idx="252">
                  <c:v>51.2</c:v>
                </c:pt>
                <c:pt idx="253">
                  <c:v>52.19</c:v>
                </c:pt>
                <c:pt idx="254">
                  <c:v>53.18</c:v>
                </c:pt>
                <c:pt idx="255">
                  <c:v>53.775</c:v>
                </c:pt>
                <c:pt idx="256">
                  <c:v>54.37</c:v>
                </c:pt>
                <c:pt idx="257">
                  <c:v>53.825</c:v>
                </c:pt>
                <c:pt idx="258">
                  <c:v>53.28</c:v>
                </c:pt>
                <c:pt idx="259">
                  <c:v>52.57</c:v>
                </c:pt>
                <c:pt idx="260">
                  <c:v>51.86</c:v>
                </c:pt>
                <c:pt idx="261">
                  <c:v>50.17</c:v>
                </c:pt>
                <c:pt idx="262">
                  <c:v>50.14267</c:v>
                </c:pt>
                <c:pt idx="263">
                  <c:v>50.31</c:v>
                </c:pt>
                <c:pt idx="264">
                  <c:v>50.71</c:v>
                </c:pt>
                <c:pt idx="265">
                  <c:v>51.36</c:v>
                </c:pt>
                <c:pt idx="266">
                  <c:v>52.01</c:v>
                </c:pt>
                <c:pt idx="267">
                  <c:v>52.16</c:v>
                </c:pt>
                <c:pt idx="268">
                  <c:v>52.31</c:v>
                </c:pt>
                <c:pt idx="269">
                  <c:v>52.6</c:v>
                </c:pt>
                <c:pt idx="270">
                  <c:v>52.89</c:v>
                </c:pt>
                <c:pt idx="271">
                  <c:v>52.83</c:v>
                </c:pt>
                <c:pt idx="272">
                  <c:v>52.85</c:v>
                </c:pt>
                <c:pt idx="273">
                  <c:v>53.19</c:v>
                </c:pt>
                <c:pt idx="274">
                  <c:v>53.53</c:v>
                </c:pt>
                <c:pt idx="275">
                  <c:v>53.46</c:v>
                </c:pt>
                <c:pt idx="276">
                  <c:v>54.39</c:v>
                </c:pt>
                <c:pt idx="277">
                  <c:v>52.58</c:v>
                </c:pt>
                <c:pt idx="278">
                  <c:v>51.77</c:v>
                </c:pt>
                <c:pt idx="279">
                  <c:v>52.15</c:v>
                </c:pt>
                <c:pt idx="280">
                  <c:v>52.53</c:v>
                </c:pt>
                <c:pt idx="281">
                  <c:v>52.18</c:v>
                </c:pt>
                <c:pt idx="282">
                  <c:v>55.53</c:v>
                </c:pt>
                <c:pt idx="283">
                  <c:v>56.33</c:v>
                </c:pt>
                <c:pt idx="284">
                  <c:v>57.13</c:v>
                </c:pt>
                <c:pt idx="285">
                  <c:v>53.254</c:v>
                </c:pt>
                <c:pt idx="286">
                  <c:v>53.663</c:v>
                </c:pt>
                <c:pt idx="287">
                  <c:v>54.275</c:v>
                </c:pt>
                <c:pt idx="288">
                  <c:v>55.38</c:v>
                </c:pt>
                <c:pt idx="289">
                  <c:v>55.33</c:v>
                </c:pt>
                <c:pt idx="290">
                  <c:v>56.04</c:v>
                </c:pt>
                <c:pt idx="291">
                  <c:v>55.77</c:v>
                </c:pt>
                <c:pt idx="292">
                  <c:v>55.65</c:v>
                </c:pt>
                <c:pt idx="293">
                  <c:v>55.71</c:v>
                </c:pt>
                <c:pt idx="294">
                  <c:v>56.07</c:v>
                </c:pt>
                <c:pt idx="295">
                  <c:v>55.70818</c:v>
                </c:pt>
                <c:pt idx="296">
                  <c:v>55.84454</c:v>
                </c:pt>
                <c:pt idx="297">
                  <c:v>55.98091</c:v>
                </c:pt>
                <c:pt idx="298">
                  <c:v>56.11727</c:v>
                </c:pt>
                <c:pt idx="299">
                  <c:v>56.25364</c:v>
                </c:pt>
                <c:pt idx="300">
                  <c:v>56.45</c:v>
                </c:pt>
                <c:pt idx="301">
                  <c:v>57.22</c:v>
                </c:pt>
                <c:pt idx="302">
                  <c:v>57.99</c:v>
                </c:pt>
                <c:pt idx="303">
                  <c:v>57.225</c:v>
                </c:pt>
                <c:pt idx="304">
                  <c:v>56.5</c:v>
                </c:pt>
                <c:pt idx="305">
                  <c:v>57.615</c:v>
                </c:pt>
                <c:pt idx="306">
                  <c:v>58.73</c:v>
                </c:pt>
                <c:pt idx="307">
                  <c:v>59.28</c:v>
                </c:pt>
                <c:pt idx="308">
                  <c:v>59.83</c:v>
                </c:pt>
                <c:pt idx="309">
                  <c:v>58.9</c:v>
                </c:pt>
                <c:pt idx="310">
                  <c:v>59.51</c:v>
                </c:pt>
                <c:pt idx="311">
                  <c:v>59.58</c:v>
                </c:pt>
                <c:pt idx="312">
                  <c:v>59.65</c:v>
                </c:pt>
                <c:pt idx="313">
                  <c:v>59.71</c:v>
                </c:pt>
                <c:pt idx="314">
                  <c:v>59.77</c:v>
                </c:pt>
                <c:pt idx="315">
                  <c:v>60.59</c:v>
                </c:pt>
                <c:pt idx="316">
                  <c:v>61.41</c:v>
                </c:pt>
                <c:pt idx="317">
                  <c:v>61.315</c:v>
                </c:pt>
                <c:pt idx="318">
                  <c:v>61.22</c:v>
                </c:pt>
                <c:pt idx="319">
                  <c:v>61.185</c:v>
                </c:pt>
                <c:pt idx="320">
                  <c:v>61.15</c:v>
                </c:pt>
                <c:pt idx="321">
                  <c:v>60.685</c:v>
                </c:pt>
                <c:pt idx="322">
                  <c:v>60.22</c:v>
                </c:pt>
                <c:pt idx="323">
                  <c:v>60.55</c:v>
                </c:pt>
                <c:pt idx="324">
                  <c:v>61.23</c:v>
                </c:pt>
                <c:pt idx="325">
                  <c:v>61.225</c:v>
                </c:pt>
                <c:pt idx="326">
                  <c:v>61.57</c:v>
                </c:pt>
                <c:pt idx="327">
                  <c:v>61.715</c:v>
                </c:pt>
                <c:pt idx="328">
                  <c:v>61.86</c:v>
                </c:pt>
                <c:pt idx="329">
                  <c:v>61.57</c:v>
                </c:pt>
                <c:pt idx="330">
                  <c:v>61.28</c:v>
                </c:pt>
                <c:pt idx="331">
                  <c:v>62.72</c:v>
                </c:pt>
                <c:pt idx="332">
                  <c:v>64.16</c:v>
                </c:pt>
                <c:pt idx="333">
                  <c:v>63.855</c:v>
                </c:pt>
                <c:pt idx="334">
                  <c:v>63.55</c:v>
                </c:pt>
                <c:pt idx="335">
                  <c:v>61.135</c:v>
                </c:pt>
                <c:pt idx="336">
                  <c:v>60.42</c:v>
                </c:pt>
                <c:pt idx="337">
                  <c:v>60.385</c:v>
                </c:pt>
                <c:pt idx="338">
                  <c:v>62.05</c:v>
                </c:pt>
                <c:pt idx="339">
                  <c:v>62.645</c:v>
                </c:pt>
                <c:pt idx="340">
                  <c:v>63.24</c:v>
                </c:pt>
                <c:pt idx="341">
                  <c:v>64.2</c:v>
                </c:pt>
                <c:pt idx="342">
                  <c:v>65.16</c:v>
                </c:pt>
                <c:pt idx="343">
                  <c:v>64.415</c:v>
                </c:pt>
                <c:pt idx="344">
                  <c:v>64.1</c:v>
                </c:pt>
                <c:pt idx="345">
                  <c:v>64.095</c:v>
                </c:pt>
                <c:pt idx="346">
                  <c:v>64.52</c:v>
                </c:pt>
                <c:pt idx="347">
                  <c:v>64.95</c:v>
                </c:pt>
                <c:pt idx="348">
                  <c:v>65.38</c:v>
                </c:pt>
                <c:pt idx="349">
                  <c:v>65.225</c:v>
                </c:pt>
                <c:pt idx="350">
                  <c:v>65.07</c:v>
                </c:pt>
                <c:pt idx="351">
                  <c:v>64.96</c:v>
                </c:pt>
                <c:pt idx="352">
                  <c:v>64.85</c:v>
                </c:pt>
                <c:pt idx="353">
                  <c:v>64.78</c:v>
                </c:pt>
                <c:pt idx="354">
                  <c:v>64.71</c:v>
                </c:pt>
                <c:pt idx="355">
                  <c:v>65.045</c:v>
                </c:pt>
                <c:pt idx="356">
                  <c:v>65.38</c:v>
                </c:pt>
                <c:pt idx="357">
                  <c:v>66.13</c:v>
                </c:pt>
                <c:pt idx="358">
                  <c:v>66.88</c:v>
                </c:pt>
                <c:pt idx="359">
                  <c:v>67.095</c:v>
                </c:pt>
                <c:pt idx="360">
                  <c:v>67.31</c:v>
                </c:pt>
                <c:pt idx="361">
                  <c:v>67.45</c:v>
                </c:pt>
                <c:pt idx="362">
                  <c:v>67.59</c:v>
                </c:pt>
                <c:pt idx="363">
                  <c:v>67.52499</c:v>
                </c:pt>
                <c:pt idx="364">
                  <c:v>67.46</c:v>
                </c:pt>
                <c:pt idx="365">
                  <c:v>67.30500000000001</c:v>
                </c:pt>
                <c:pt idx="366">
                  <c:v>67.7</c:v>
                </c:pt>
                <c:pt idx="367">
                  <c:v>67.49</c:v>
                </c:pt>
                <c:pt idx="368">
                  <c:v>67.28</c:v>
                </c:pt>
                <c:pt idx="369">
                  <c:v>67.335</c:v>
                </c:pt>
                <c:pt idx="370">
                  <c:v>67.42</c:v>
                </c:pt>
                <c:pt idx="371">
                  <c:v>67.60499999999998</c:v>
                </c:pt>
                <c:pt idx="372">
                  <c:v>67.99</c:v>
                </c:pt>
                <c:pt idx="373">
                  <c:v>68.315</c:v>
                </c:pt>
                <c:pt idx="374">
                  <c:v>68.97</c:v>
                </c:pt>
                <c:pt idx="375">
                  <c:v>69.005</c:v>
                </c:pt>
                <c:pt idx="376">
                  <c:v>69.04</c:v>
                </c:pt>
                <c:pt idx="377">
                  <c:v>68.835</c:v>
                </c:pt>
                <c:pt idx="378">
                  <c:v>68.74</c:v>
                </c:pt>
                <c:pt idx="379">
                  <c:v>68.495</c:v>
                </c:pt>
                <c:pt idx="380">
                  <c:v>68.32</c:v>
                </c:pt>
                <c:pt idx="381">
                  <c:v>69.335</c:v>
                </c:pt>
                <c:pt idx="382">
                  <c:v>70.35</c:v>
                </c:pt>
                <c:pt idx="383">
                  <c:v>70.22</c:v>
                </c:pt>
                <c:pt idx="384">
                  <c:v>70.09</c:v>
                </c:pt>
                <c:pt idx="385">
                  <c:v>69.69</c:v>
                </c:pt>
                <c:pt idx="386">
                  <c:v>69.86</c:v>
                </c:pt>
                <c:pt idx="387">
                  <c:v>70.10499999999998</c:v>
                </c:pt>
                <c:pt idx="388">
                  <c:v>70.45</c:v>
                </c:pt>
                <c:pt idx="389">
                  <c:v>70.86</c:v>
                </c:pt>
                <c:pt idx="390">
                  <c:v>71.74</c:v>
                </c:pt>
                <c:pt idx="391">
                  <c:v>71.535</c:v>
                </c:pt>
                <c:pt idx="392">
                  <c:v>71.66999999999998</c:v>
                </c:pt>
                <c:pt idx="393">
                  <c:v>72.27</c:v>
                </c:pt>
                <c:pt idx="394">
                  <c:v>72.87</c:v>
                </c:pt>
                <c:pt idx="395">
                  <c:v>72.97501</c:v>
                </c:pt>
                <c:pt idx="396">
                  <c:v>73.24</c:v>
                </c:pt>
                <c:pt idx="397">
                  <c:v>73.38499</c:v>
                </c:pt>
                <c:pt idx="398">
                  <c:v>73.53</c:v>
                </c:pt>
                <c:pt idx="399">
                  <c:v>73.77</c:v>
                </c:pt>
                <c:pt idx="400">
                  <c:v>74.29</c:v>
                </c:pt>
                <c:pt idx="401">
                  <c:v>74.3</c:v>
                </c:pt>
                <c:pt idx="402">
                  <c:v>74.89</c:v>
                </c:pt>
                <c:pt idx="403">
                  <c:v>74.68499999999998</c:v>
                </c:pt>
                <c:pt idx="404">
                  <c:v>75.06</c:v>
                </c:pt>
                <c:pt idx="405">
                  <c:v>75.08</c:v>
                </c:pt>
                <c:pt idx="406">
                  <c:v>75.62</c:v>
                </c:pt>
                <c:pt idx="407">
                  <c:v>75.77</c:v>
                </c:pt>
                <c:pt idx="408">
                  <c:v>75.92</c:v>
                </c:pt>
                <c:pt idx="409">
                  <c:v>75.435</c:v>
                </c:pt>
                <c:pt idx="410">
                  <c:v>75.53</c:v>
                </c:pt>
                <c:pt idx="411">
                  <c:v>75.535</c:v>
                </c:pt>
                <c:pt idx="412">
                  <c:v>75.54</c:v>
                </c:pt>
                <c:pt idx="413">
                  <c:v>75.565</c:v>
                </c:pt>
                <c:pt idx="414">
                  <c:v>75.97</c:v>
                </c:pt>
                <c:pt idx="415">
                  <c:v>75.82</c:v>
                </c:pt>
                <c:pt idx="416">
                  <c:v>75.79</c:v>
                </c:pt>
                <c:pt idx="417">
                  <c:v>75.82499999999998</c:v>
                </c:pt>
                <c:pt idx="418">
                  <c:v>75.86</c:v>
                </c:pt>
                <c:pt idx="419">
                  <c:v>75.995</c:v>
                </c:pt>
                <c:pt idx="420">
                  <c:v>76.2</c:v>
                </c:pt>
                <c:pt idx="421">
                  <c:v>76.14</c:v>
                </c:pt>
                <c:pt idx="422">
                  <c:v>76.08</c:v>
                </c:pt>
                <c:pt idx="423">
                  <c:v>76.05500000000001</c:v>
                </c:pt>
                <c:pt idx="424">
                  <c:v>76.03</c:v>
                </c:pt>
                <c:pt idx="425">
                  <c:v>76.19</c:v>
                </c:pt>
                <c:pt idx="426">
                  <c:v>76.63</c:v>
                </c:pt>
                <c:pt idx="427">
                  <c:v>76.395</c:v>
                </c:pt>
                <c:pt idx="428">
                  <c:v>76.52</c:v>
                </c:pt>
                <c:pt idx="429">
                  <c:v>76.61</c:v>
                </c:pt>
                <c:pt idx="430">
                  <c:v>76.7</c:v>
                </c:pt>
                <c:pt idx="431">
                  <c:v>76.82</c:v>
                </c:pt>
                <c:pt idx="432">
                  <c:v>76.94</c:v>
                </c:pt>
                <c:pt idx="433">
                  <c:v>76.86501</c:v>
                </c:pt>
                <c:pt idx="434">
                  <c:v>76.79</c:v>
                </c:pt>
                <c:pt idx="435">
                  <c:v>76.72501</c:v>
                </c:pt>
                <c:pt idx="436">
                  <c:v>76.66</c:v>
                </c:pt>
                <c:pt idx="437">
                  <c:v>76.985</c:v>
                </c:pt>
                <c:pt idx="438">
                  <c:v>77.31</c:v>
                </c:pt>
                <c:pt idx="439">
                  <c:v>77.32499999999998</c:v>
                </c:pt>
                <c:pt idx="440">
                  <c:v>77.38</c:v>
                </c:pt>
                <c:pt idx="441">
                  <c:v>77.455</c:v>
                </c:pt>
                <c:pt idx="442">
                  <c:v>77.53</c:v>
                </c:pt>
                <c:pt idx="443">
                  <c:v>77.62</c:v>
                </c:pt>
                <c:pt idx="444">
                  <c:v>77.71</c:v>
                </c:pt>
                <c:pt idx="445">
                  <c:v>77.80500000000001</c:v>
                </c:pt>
                <c:pt idx="446">
                  <c:v>77.93</c:v>
                </c:pt>
                <c:pt idx="447">
                  <c:v>78.3</c:v>
                </c:pt>
                <c:pt idx="448">
                  <c:v>78.68000000000001</c:v>
                </c:pt>
                <c:pt idx="449">
                  <c:v>79.285</c:v>
                </c:pt>
                <c:pt idx="450">
                  <c:v>79.89</c:v>
                </c:pt>
                <c:pt idx="451">
                  <c:v>79.565</c:v>
                </c:pt>
                <c:pt idx="452">
                  <c:v>79.24</c:v>
                </c:pt>
                <c:pt idx="453">
                  <c:v>79.27</c:v>
                </c:pt>
                <c:pt idx="454">
                  <c:v>79.3</c:v>
                </c:pt>
                <c:pt idx="455">
                  <c:v>79.32499999999998</c:v>
                </c:pt>
                <c:pt idx="456">
                  <c:v>79.35</c:v>
                </c:pt>
                <c:pt idx="457">
                  <c:v>79.71</c:v>
                </c:pt>
                <c:pt idx="458">
                  <c:v>80.07</c:v>
                </c:pt>
                <c:pt idx="459">
                  <c:v>79.815</c:v>
                </c:pt>
                <c:pt idx="460">
                  <c:v>79.56</c:v>
                </c:pt>
                <c:pt idx="461">
                  <c:v>79.505</c:v>
                </c:pt>
                <c:pt idx="462">
                  <c:v>79.71</c:v>
                </c:pt>
                <c:pt idx="463">
                  <c:v>79.91</c:v>
                </c:pt>
                <c:pt idx="464">
                  <c:v>80.37</c:v>
                </c:pt>
                <c:pt idx="465">
                  <c:v>80.285</c:v>
                </c:pt>
                <c:pt idx="466">
                  <c:v>80.25</c:v>
                </c:pt>
                <c:pt idx="467">
                  <c:v>80.39</c:v>
                </c:pt>
                <c:pt idx="468">
                  <c:v>80.53</c:v>
                </c:pt>
                <c:pt idx="469">
                  <c:v>80.75</c:v>
                </c:pt>
                <c:pt idx="470">
                  <c:v>80.97</c:v>
                </c:pt>
                <c:pt idx="471">
                  <c:v>81.19</c:v>
                </c:pt>
                <c:pt idx="472">
                  <c:v>81.41</c:v>
                </c:pt>
                <c:pt idx="473">
                  <c:v>81.36501</c:v>
                </c:pt>
                <c:pt idx="474">
                  <c:v>81.32</c:v>
                </c:pt>
                <c:pt idx="475">
                  <c:v>81.55500000000001</c:v>
                </c:pt>
                <c:pt idx="476">
                  <c:v>81.79</c:v>
                </c:pt>
                <c:pt idx="477">
                  <c:v>81.82499999999998</c:v>
                </c:pt>
                <c:pt idx="478">
                  <c:v>81.86</c:v>
                </c:pt>
                <c:pt idx="479">
                  <c:v>82.015</c:v>
                </c:pt>
                <c:pt idx="480">
                  <c:v>82.16999999999998</c:v>
                </c:pt>
                <c:pt idx="481">
                  <c:v>82.235</c:v>
                </c:pt>
                <c:pt idx="482">
                  <c:v>82.3</c:v>
                </c:pt>
                <c:pt idx="483">
                  <c:v>82.37499999999998</c:v>
                </c:pt>
                <c:pt idx="484">
                  <c:v>82.45</c:v>
                </c:pt>
                <c:pt idx="485">
                  <c:v>82.68000000000001</c:v>
                </c:pt>
                <c:pt idx="486">
                  <c:v>82.91</c:v>
                </c:pt>
                <c:pt idx="487">
                  <c:v>82.85499999999998</c:v>
                </c:pt>
                <c:pt idx="488">
                  <c:v>82.8</c:v>
                </c:pt>
                <c:pt idx="489">
                  <c:v>83.16500000000001</c:v>
                </c:pt>
                <c:pt idx="490">
                  <c:v>83.53</c:v>
                </c:pt>
                <c:pt idx="491">
                  <c:v>83.64999</c:v>
                </c:pt>
                <c:pt idx="492">
                  <c:v>83.77</c:v>
                </c:pt>
                <c:pt idx="493">
                  <c:v>83.865</c:v>
                </c:pt>
                <c:pt idx="494">
                  <c:v>83.96</c:v>
                </c:pt>
                <c:pt idx="495">
                  <c:v>83.96</c:v>
                </c:pt>
                <c:pt idx="496">
                  <c:v>83.96</c:v>
                </c:pt>
                <c:pt idx="497">
                  <c:v>84.27</c:v>
                </c:pt>
                <c:pt idx="498">
                  <c:v>84.58</c:v>
                </c:pt>
                <c:pt idx="499">
                  <c:v>84.745</c:v>
                </c:pt>
                <c:pt idx="500">
                  <c:v>84.91</c:v>
                </c:pt>
                <c:pt idx="501">
                  <c:v>85.065</c:v>
                </c:pt>
                <c:pt idx="502">
                  <c:v>85.22</c:v>
                </c:pt>
                <c:pt idx="503">
                  <c:v>85.265</c:v>
                </c:pt>
                <c:pt idx="504">
                  <c:v>85.31</c:v>
                </c:pt>
                <c:pt idx="505">
                  <c:v>85.44</c:v>
                </c:pt>
                <c:pt idx="506">
                  <c:v>85.57</c:v>
                </c:pt>
                <c:pt idx="507">
                  <c:v>85.535</c:v>
                </c:pt>
                <c:pt idx="508">
                  <c:v>85.5</c:v>
                </c:pt>
                <c:pt idx="509">
                  <c:v>85.79</c:v>
                </c:pt>
                <c:pt idx="510">
                  <c:v>85.98</c:v>
                </c:pt>
                <c:pt idx="511">
                  <c:v>86.04</c:v>
                </c:pt>
                <c:pt idx="512">
                  <c:v>86.42</c:v>
                </c:pt>
                <c:pt idx="513">
                  <c:v>86.3</c:v>
                </c:pt>
              </c:numCache>
            </c:numRef>
          </c:yVal>
          <c:smooth val="1"/>
        </c:ser>
        <c:ser>
          <c:idx val="3"/>
          <c:order val="1"/>
          <c:tx>
            <c:v>(1) United States</c:v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'[1]Countries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'[1]Countries 1750-2010'!$F$3:$F$52</c:f>
              <c:numCache>
                <c:formatCode>General</c:formatCode>
                <c:ptCount val="50"/>
                <c:pt idx="0">
                  <c:v>68.58</c:v>
                </c:pt>
                <c:pt idx="1">
                  <c:v>69.648</c:v>
                </c:pt>
                <c:pt idx="2">
                  <c:v>70.07599999999998</c:v>
                </c:pt>
                <c:pt idx="3">
                  <c:v>70.33</c:v>
                </c:pt>
                <c:pt idx="4">
                  <c:v>71.266</c:v>
                </c:pt>
                <c:pt idx="5">
                  <c:v>73.164</c:v>
                </c:pt>
                <c:pt idx="6">
                  <c:v>74.32799999999998</c:v>
                </c:pt>
                <c:pt idx="7">
                  <c:v>74.866</c:v>
                </c:pt>
                <c:pt idx="8">
                  <c:v>75.641</c:v>
                </c:pt>
                <c:pt idx="9">
                  <c:v>76.422</c:v>
                </c:pt>
                <c:pt idx="10">
                  <c:v>77.146</c:v>
                </c:pt>
                <c:pt idx="11">
                  <c:v>78.12499999999998</c:v>
                </c:pt>
                <c:pt idx="12">
                  <c:v>78.857</c:v>
                </c:pt>
              </c:numCache>
            </c:numRef>
          </c:yVal>
          <c:smooth val="1"/>
        </c:ser>
        <c:ser>
          <c:idx val="1"/>
          <c:order val="2"/>
          <c:tx>
            <c:v>(2) China</c:v>
          </c:tx>
          <c:spPr>
            <a:ln w="25400"/>
          </c:spPr>
          <c:marker>
            <c:symbol val="none"/>
          </c:marker>
          <c:xVal>
            <c:numRef>
              <c:f>'[1]Countries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'[1]Countries 1750-2010'!$D$3:$D$52</c:f>
              <c:numCache>
                <c:formatCode>General</c:formatCode>
                <c:ptCount val="50"/>
                <c:pt idx="0">
                  <c:v>44.589</c:v>
                </c:pt>
                <c:pt idx="1">
                  <c:v>45.005</c:v>
                </c:pt>
                <c:pt idx="2">
                  <c:v>43.972</c:v>
                </c:pt>
                <c:pt idx="3">
                  <c:v>59.42</c:v>
                </c:pt>
                <c:pt idx="4">
                  <c:v>64.577</c:v>
                </c:pt>
                <c:pt idx="5">
                  <c:v>66.286</c:v>
                </c:pt>
                <c:pt idx="6">
                  <c:v>67.711</c:v>
                </c:pt>
                <c:pt idx="7">
                  <c:v>68.915</c:v>
                </c:pt>
                <c:pt idx="8">
                  <c:v>69.953</c:v>
                </c:pt>
                <c:pt idx="9">
                  <c:v>70.85799999999998</c:v>
                </c:pt>
                <c:pt idx="10">
                  <c:v>73.408</c:v>
                </c:pt>
                <c:pt idx="11">
                  <c:v>74.44</c:v>
                </c:pt>
                <c:pt idx="12">
                  <c:v>75.245</c:v>
                </c:pt>
                <c:pt idx="14">
                  <c:v>0.0</c:v>
                </c:pt>
              </c:numCache>
            </c:numRef>
          </c:yVal>
          <c:smooth val="1"/>
        </c:ser>
        <c:ser>
          <c:idx val="2"/>
          <c:order val="3"/>
          <c:tx>
            <c:v>(3) India</c:v>
          </c:tx>
          <c:spPr>
            <a:ln w="25400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'[1]Countries 1750-2010'!$C$3:$C$52</c:f>
              <c:numCache>
                <c:formatCode>General</c:formatCode>
                <c:ptCount val="50"/>
                <c:pt idx="0">
                  <c:v>1952.5</c:v>
                </c:pt>
                <c:pt idx="1">
                  <c:v>1957.5</c:v>
                </c:pt>
                <c:pt idx="2">
                  <c:v>1962.5</c:v>
                </c:pt>
                <c:pt idx="3">
                  <c:v>1967.5</c:v>
                </c:pt>
                <c:pt idx="4">
                  <c:v>1972.5</c:v>
                </c:pt>
                <c:pt idx="5">
                  <c:v>1977.5</c:v>
                </c:pt>
                <c:pt idx="6">
                  <c:v>1982.5</c:v>
                </c:pt>
                <c:pt idx="7">
                  <c:v>1987.5</c:v>
                </c:pt>
                <c:pt idx="8">
                  <c:v>1992.5</c:v>
                </c:pt>
                <c:pt idx="9">
                  <c:v>1997.5</c:v>
                </c:pt>
                <c:pt idx="10">
                  <c:v>2002.5</c:v>
                </c:pt>
                <c:pt idx="11">
                  <c:v>2007.5</c:v>
                </c:pt>
                <c:pt idx="12">
                  <c:v>2012.5</c:v>
                </c:pt>
              </c:numCache>
            </c:numRef>
          </c:xVal>
          <c:yVal>
            <c:numRef>
              <c:f>'[1]Countries 1750-2010'!$E$3:$E$52</c:f>
              <c:numCache>
                <c:formatCode>General</c:formatCode>
                <c:ptCount val="50"/>
                <c:pt idx="0">
                  <c:v>36.185</c:v>
                </c:pt>
                <c:pt idx="1">
                  <c:v>39.63</c:v>
                </c:pt>
                <c:pt idx="2">
                  <c:v>43.213</c:v>
                </c:pt>
                <c:pt idx="3">
                  <c:v>47.058</c:v>
                </c:pt>
                <c:pt idx="4">
                  <c:v>50.566</c:v>
                </c:pt>
                <c:pt idx="5">
                  <c:v>54.154</c:v>
                </c:pt>
                <c:pt idx="6">
                  <c:v>56.261</c:v>
                </c:pt>
                <c:pt idx="7">
                  <c:v>57.831</c:v>
                </c:pt>
                <c:pt idx="8">
                  <c:v>59.252</c:v>
                </c:pt>
                <c:pt idx="9">
                  <c:v>61.153</c:v>
                </c:pt>
                <c:pt idx="10">
                  <c:v>63.095</c:v>
                </c:pt>
                <c:pt idx="11">
                  <c:v>64.925</c:v>
                </c:pt>
                <c:pt idx="12">
                  <c:v>66.27500000000001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4925896"/>
        <c:axId val="-2104857896"/>
      </c:scatterChart>
      <c:valAx>
        <c:axId val="-2104925896"/>
        <c:scaling>
          <c:orientation val="minMax"/>
          <c:max val="2010.0"/>
          <c:min val="191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4857896"/>
        <c:crosses val="autoZero"/>
        <c:crossBetween val="midCat"/>
        <c:majorUnit val="20.0"/>
      </c:valAx>
      <c:valAx>
        <c:axId val="-2104857896"/>
        <c:scaling>
          <c:orientation val="minMax"/>
          <c:max val="9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Longest female life expectancy at birth</a:t>
                </a:r>
              </a:p>
            </c:rich>
          </c:tx>
          <c:layout>
            <c:manualLayout>
              <c:xMode val="edge"/>
              <c:yMode val="edge"/>
              <c:x val="0.00742817988244174"/>
              <c:y val="0.0577955058249298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4925896"/>
        <c:crosses val="autoZero"/>
        <c:crossBetween val="midCat"/>
        <c:majorUnit val="10.0"/>
      </c:valAx>
      <c:spPr>
        <a:noFill/>
        <a:ln cap="flat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08658333262658"/>
          <c:y val="0.0329847584841368"/>
          <c:w val="0.27968837323153"/>
          <c:h val="0.317773946428254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50000"/>
        </a:schemeClr>
      </a:solidFill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457C-26A9-4E52-9380-9B25261A86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69F79-AD9A-4793-A986-F7E88C2BC25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b="1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dirty="0">
            <a:solidFill>
              <a:schemeClr val="accent4"/>
            </a:solidFill>
          </a:endParaRPr>
        </a:p>
      </dgm:t>
    </dgm:pt>
    <dgm:pt modelId="{B163C1AF-B7F4-44FC-995B-603236C41A20}" type="parTrans" cxnId="{8410470E-52B5-44F8-825C-95BC6099D513}">
      <dgm:prSet/>
      <dgm:spPr/>
      <dgm:t>
        <a:bodyPr/>
        <a:lstStyle/>
        <a:p>
          <a:endParaRPr lang="en-US" sz="2000"/>
        </a:p>
      </dgm:t>
    </dgm:pt>
    <dgm:pt modelId="{949EC881-49CD-4CB7-92E8-323FA8B00923}" type="sibTrans" cxnId="{8410470E-52B5-44F8-825C-95BC6099D513}">
      <dgm:prSet custT="1"/>
      <dgm:spPr/>
      <dgm:t>
        <a:bodyPr/>
        <a:lstStyle/>
        <a:p>
          <a:endParaRPr lang="en-US" sz="3200" dirty="0"/>
        </a:p>
      </dgm:t>
    </dgm:pt>
    <dgm:pt modelId="{37AEC538-F172-4320-8972-E1871F92908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Evidence-based health expenditures are an investment not only in health but in economic prosperity</a:t>
          </a:r>
          <a:endParaRPr lang="en-US" sz="1800" dirty="0">
            <a:solidFill>
              <a:schemeClr val="tx1"/>
            </a:solidFill>
          </a:endParaRPr>
        </a:p>
      </dgm:t>
    </dgm:pt>
    <dgm:pt modelId="{9BAADF85-0506-4DE2-9C03-5D796476FF43}" type="parTrans" cxnId="{70C549F6-5C4B-4ECA-9E95-79C35E28794D}">
      <dgm:prSet/>
      <dgm:spPr/>
      <dgm:t>
        <a:bodyPr/>
        <a:lstStyle/>
        <a:p>
          <a:endParaRPr lang="en-US" sz="2000"/>
        </a:p>
      </dgm:t>
    </dgm:pt>
    <dgm:pt modelId="{A5CBBC2E-BFB8-4E69-A4EB-5EB1CE5256CE}" type="sibTrans" cxnId="{70C549F6-5C4B-4ECA-9E95-79C35E28794D}">
      <dgm:prSet/>
      <dgm:spPr/>
      <dgm:t>
        <a:bodyPr/>
        <a:lstStyle/>
        <a:p>
          <a:endParaRPr lang="en-US" sz="2000"/>
        </a:p>
      </dgm:t>
    </dgm:pt>
    <dgm:pt modelId="{9E548AC0-688B-44D4-AD28-BE3DB138A4F2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</a:pPr>
          <a:r>
            <a:rPr lang="en-US" sz="2000" b="1" i="1" dirty="0" smtClean="0">
              <a:solidFill>
                <a:schemeClr val="accent4"/>
              </a:solidFill>
            </a:rPr>
            <a:t>The Lancet </a:t>
          </a:r>
          <a:r>
            <a:rPr lang="en-US" sz="2000" b="1" dirty="0" smtClean="0">
              <a:solidFill>
                <a:schemeClr val="accent4"/>
              </a:solidFill>
            </a:rPr>
            <a:t>Commission on Investing in Health</a:t>
          </a:r>
          <a:endParaRPr lang="en-US" sz="2000" b="1" dirty="0">
            <a:solidFill>
              <a:schemeClr val="accent4"/>
            </a:solidFill>
          </a:endParaRPr>
        </a:p>
      </dgm:t>
    </dgm:pt>
    <dgm:pt modelId="{C0C9689C-AB89-496E-91B0-2F9B6A404F80}" type="parTrans" cxnId="{AE721F81-0D60-4B71-896D-EFADDE1AB245}">
      <dgm:prSet/>
      <dgm:spPr/>
      <dgm:t>
        <a:bodyPr/>
        <a:lstStyle/>
        <a:p>
          <a:endParaRPr lang="en-US" sz="2000"/>
        </a:p>
      </dgm:t>
    </dgm:pt>
    <dgm:pt modelId="{A6F9352B-2D0C-484E-A130-CE91F73EDF2F}" type="sibTrans" cxnId="{AE721F81-0D60-4B71-896D-EFADDE1AB245}">
      <dgm:prSet/>
      <dgm:spPr/>
      <dgm:t>
        <a:bodyPr/>
        <a:lstStyle/>
        <a:p>
          <a:endParaRPr lang="en-US" sz="2000"/>
        </a:p>
      </dgm:t>
    </dgm:pt>
    <dgm:pt modelId="{24209919-21A1-449D-AAA5-EF59B39FE07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gm:t>
    </dgm:pt>
    <dgm:pt modelId="{8EFD9E4D-47A5-4956-BC95-8204B95CFBE6}" type="parTrans" cxnId="{421D7808-3458-4EDE-B849-647265F3B303}">
      <dgm:prSet/>
      <dgm:spPr/>
      <dgm:t>
        <a:bodyPr/>
        <a:lstStyle/>
        <a:p>
          <a:endParaRPr lang="en-US" sz="2000"/>
        </a:p>
      </dgm:t>
    </dgm:pt>
    <dgm:pt modelId="{6102F6B9-686B-444E-868B-221518527F98}" type="sibTrans" cxnId="{421D7808-3458-4EDE-B849-647265F3B303}">
      <dgm:prSet/>
      <dgm:spPr/>
      <dgm:t>
        <a:bodyPr/>
        <a:lstStyle/>
        <a:p>
          <a:endParaRPr lang="en-US" sz="2000"/>
        </a:p>
      </dgm:t>
    </dgm:pt>
    <dgm:pt modelId="{6F22DF9E-62E3-45F2-AC46-8263D1A9D384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Provides a roadmap to achieving dramatic gains in global health by 2035</a:t>
          </a:r>
        </a:p>
      </dgm:t>
    </dgm:pt>
    <dgm:pt modelId="{C4DF4EFA-C215-4EF5-84FE-AE2EE3173ADF}" type="parTrans" cxnId="{C3B81977-1C86-42E4-A7EA-D484777CF234}">
      <dgm:prSet/>
      <dgm:spPr/>
      <dgm:t>
        <a:bodyPr/>
        <a:lstStyle/>
        <a:p>
          <a:endParaRPr lang="en-US"/>
        </a:p>
      </dgm:t>
    </dgm:pt>
    <dgm:pt modelId="{45CB0B8F-3303-4746-A043-76D31F9928DA}" type="sibTrans" cxnId="{C3B81977-1C86-42E4-A7EA-D484777CF234}">
      <dgm:prSet/>
      <dgm:spPr/>
      <dgm:t>
        <a:bodyPr/>
        <a:lstStyle/>
        <a:p>
          <a:endParaRPr lang="en-US"/>
        </a:p>
      </dgm:t>
    </dgm:pt>
    <dgm:pt modelId="{4EE45B71-C874-416E-82C8-D886C6E246D7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US" sz="18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dirty="0">
            <a:solidFill>
              <a:schemeClr val="tx1"/>
            </a:solidFill>
          </a:endParaRPr>
        </a:p>
      </dgm:t>
    </dgm:pt>
    <dgm:pt modelId="{BF61A32D-F556-4CA1-951D-3658B951368C}" type="parTrans" cxnId="{6195AA9D-0C6E-445E-943D-3375F8087B2C}">
      <dgm:prSet/>
      <dgm:spPr/>
      <dgm:t>
        <a:bodyPr/>
        <a:lstStyle/>
        <a:p>
          <a:endParaRPr lang="en-US"/>
        </a:p>
      </dgm:t>
    </dgm:pt>
    <dgm:pt modelId="{E799C249-EC0B-4B9B-A690-491095FF97C3}" type="sibTrans" cxnId="{6195AA9D-0C6E-445E-943D-3375F8087B2C}">
      <dgm:prSet/>
      <dgm:spPr/>
      <dgm:t>
        <a:bodyPr/>
        <a:lstStyle/>
        <a:p>
          <a:endParaRPr lang="en-US"/>
        </a:p>
      </dgm:t>
    </dgm:pt>
    <dgm:pt modelId="{C597ED54-B695-405E-B104-6C1FF918C0C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Re-examines the case for investing in health</a:t>
          </a:r>
          <a:endParaRPr lang="en-US" sz="1800" dirty="0">
            <a:solidFill>
              <a:schemeClr val="tx1"/>
            </a:solidFill>
          </a:endParaRPr>
        </a:p>
      </dgm:t>
    </dgm:pt>
    <dgm:pt modelId="{11A2AF95-343A-4FB7-8BAC-3FF712050DE8}" type="sibTrans" cxnId="{49F9F041-50B8-462F-95D6-9A9226640834}">
      <dgm:prSet/>
      <dgm:spPr/>
      <dgm:t>
        <a:bodyPr/>
        <a:lstStyle/>
        <a:p>
          <a:endParaRPr lang="en-US" sz="2000"/>
        </a:p>
      </dgm:t>
    </dgm:pt>
    <dgm:pt modelId="{010EDA9F-3CAC-4A5E-BCDC-8EA3F11F4792}" type="parTrans" cxnId="{49F9F041-50B8-462F-95D6-9A9226640834}">
      <dgm:prSet/>
      <dgm:spPr/>
      <dgm:t>
        <a:bodyPr/>
        <a:lstStyle/>
        <a:p>
          <a:endParaRPr lang="en-US" sz="2000"/>
        </a:p>
      </dgm:t>
    </dgm:pt>
    <dgm:pt modelId="{0842C718-406B-4F39-AB70-FB38D77738A9}" type="pres">
      <dgm:prSet presAssocID="{C64E457C-26A9-4E52-9380-9B25261A862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BD01B-AEAB-4F62-94AE-3CD66788D8F2}" type="pres">
      <dgm:prSet presAssocID="{66B69F79-AD9A-4793-A986-F7E88C2BC251}" presName="node" presStyleLbl="node1" presStyleIdx="0" presStyleCnt="2" custScaleX="116522" custLinFactNeighborY="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B07A5-73FD-4CEF-8EBB-CF61A92E4297}" type="pres">
      <dgm:prSet presAssocID="{949EC881-49CD-4CB7-92E8-323FA8B00923}" presName="sibTrans" presStyleLbl="sibTrans2D1" presStyleIdx="0" presStyleCnt="1" custScaleX="108309" custScaleY="57541" custLinFactNeighborY="-1137"/>
      <dgm:spPr/>
      <dgm:t>
        <a:bodyPr/>
        <a:lstStyle/>
        <a:p>
          <a:endParaRPr lang="en-US"/>
        </a:p>
      </dgm:t>
    </dgm:pt>
    <dgm:pt modelId="{6A93C92D-EDD4-453D-839C-45F6FA774DE9}" type="pres">
      <dgm:prSet presAssocID="{949EC881-49CD-4CB7-92E8-323FA8B009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2CE2CA4-45C5-4948-84A6-82A86C309B8E}" type="pres">
      <dgm:prSet presAssocID="{9E548AC0-688B-44D4-AD28-BE3DB138A4F2}" presName="node" presStyleLbl="node1" presStyleIdx="1" presStyleCnt="2" custScaleX="116522" custScaleY="129365" custLinFactNeighborY="-10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59872-FFFD-284A-89F7-C15EB143DF2A}" type="presOf" srcId="{66B69F79-AD9A-4793-A986-F7E88C2BC251}" destId="{D39BD01B-AEAB-4F62-94AE-3CD66788D8F2}" srcOrd="0" destOrd="0" presId="urn:microsoft.com/office/officeart/2005/8/layout/process2"/>
    <dgm:cxn modelId="{421D7808-3458-4EDE-B849-647265F3B303}" srcId="{66B69F79-AD9A-4793-A986-F7E88C2BC251}" destId="{24209919-21A1-449D-AAA5-EF59B39FE072}" srcOrd="1" destOrd="0" parTransId="{8EFD9E4D-47A5-4956-BC95-8204B95CFBE6}" sibTransId="{6102F6B9-686B-444E-868B-221518527F98}"/>
    <dgm:cxn modelId="{F98FE901-FEF9-3847-9061-A56A60436E27}" type="presOf" srcId="{6F22DF9E-62E3-45F2-AC46-8263D1A9D384}" destId="{A2CE2CA4-45C5-4948-84A6-82A86C309B8E}" srcOrd="0" destOrd="3" presId="urn:microsoft.com/office/officeart/2005/8/layout/process2"/>
    <dgm:cxn modelId="{0E083599-752D-1A4D-9F13-978598FE8F44}" type="presOf" srcId="{949EC881-49CD-4CB7-92E8-323FA8B00923}" destId="{F66B07A5-73FD-4CEF-8EBB-CF61A92E4297}" srcOrd="0" destOrd="0" presId="urn:microsoft.com/office/officeart/2005/8/layout/process2"/>
    <dgm:cxn modelId="{8EB4ECB0-9881-8543-BE3F-2D6231558A2D}" type="presOf" srcId="{37AEC538-F172-4320-8972-E1871F92908B}" destId="{D39BD01B-AEAB-4F62-94AE-3CD66788D8F2}" srcOrd="0" destOrd="1" presId="urn:microsoft.com/office/officeart/2005/8/layout/process2"/>
    <dgm:cxn modelId="{C3B81977-1C86-42E4-A7EA-D484777CF234}" srcId="{9E548AC0-688B-44D4-AD28-BE3DB138A4F2}" destId="{6F22DF9E-62E3-45F2-AC46-8263D1A9D384}" srcOrd="2" destOrd="0" parTransId="{C4DF4EFA-C215-4EF5-84FE-AE2EE3173ADF}" sibTransId="{45CB0B8F-3303-4746-A043-76D31F9928DA}"/>
    <dgm:cxn modelId="{6195AA9D-0C6E-445E-943D-3375F8087B2C}" srcId="{9E548AC0-688B-44D4-AD28-BE3DB138A4F2}" destId="{4EE45B71-C874-416E-82C8-D886C6E246D7}" srcOrd="1" destOrd="0" parTransId="{BF61A32D-F556-4CA1-951D-3658B951368C}" sibTransId="{E799C249-EC0B-4B9B-A690-491095FF97C3}"/>
    <dgm:cxn modelId="{66920E9C-93F8-4ADE-AAF1-E27C55BEFB26}" type="presOf" srcId="{4EE45B71-C874-416E-82C8-D886C6E246D7}" destId="{A2CE2CA4-45C5-4948-84A6-82A86C309B8E}" srcOrd="0" destOrd="2" presId="urn:microsoft.com/office/officeart/2005/8/layout/process2"/>
    <dgm:cxn modelId="{ABC33FE3-FD61-6E4A-BB31-FAE089F59597}" type="presOf" srcId="{949EC881-49CD-4CB7-92E8-323FA8B00923}" destId="{6A93C92D-EDD4-453D-839C-45F6FA774DE9}" srcOrd="1" destOrd="0" presId="urn:microsoft.com/office/officeart/2005/8/layout/process2"/>
    <dgm:cxn modelId="{E274EACF-0582-D946-B9B2-90C8F2A6AB93}" type="presOf" srcId="{C597ED54-B695-405E-B104-6C1FF918C0CB}" destId="{A2CE2CA4-45C5-4948-84A6-82A86C309B8E}" srcOrd="0" destOrd="1" presId="urn:microsoft.com/office/officeart/2005/8/layout/process2"/>
    <dgm:cxn modelId="{A274DE12-E8EF-0448-8CE1-E241BDF08ACC}" type="presOf" srcId="{C64E457C-26A9-4E52-9380-9B25261A8627}" destId="{0842C718-406B-4F39-AB70-FB38D77738A9}" srcOrd="0" destOrd="0" presId="urn:microsoft.com/office/officeart/2005/8/layout/process2"/>
    <dgm:cxn modelId="{AE721F81-0D60-4B71-896D-EFADDE1AB245}" srcId="{C64E457C-26A9-4E52-9380-9B25261A8627}" destId="{9E548AC0-688B-44D4-AD28-BE3DB138A4F2}" srcOrd="1" destOrd="0" parTransId="{C0C9689C-AB89-496E-91B0-2F9B6A404F80}" sibTransId="{A6F9352B-2D0C-484E-A130-CE91F73EDF2F}"/>
    <dgm:cxn modelId="{70C549F6-5C4B-4ECA-9E95-79C35E28794D}" srcId="{66B69F79-AD9A-4793-A986-F7E88C2BC251}" destId="{37AEC538-F172-4320-8972-E1871F92908B}" srcOrd="0" destOrd="0" parTransId="{9BAADF85-0506-4DE2-9C03-5D796476FF43}" sibTransId="{A5CBBC2E-BFB8-4E69-A4EB-5EB1CE5256CE}"/>
    <dgm:cxn modelId="{49F9F041-50B8-462F-95D6-9A9226640834}" srcId="{9E548AC0-688B-44D4-AD28-BE3DB138A4F2}" destId="{C597ED54-B695-405E-B104-6C1FF918C0CB}" srcOrd="0" destOrd="0" parTransId="{010EDA9F-3CAC-4A5E-BCDC-8EA3F11F4792}" sibTransId="{11A2AF95-343A-4FB7-8BAC-3FF712050DE8}"/>
    <dgm:cxn modelId="{8410470E-52B5-44F8-825C-95BC6099D513}" srcId="{C64E457C-26A9-4E52-9380-9B25261A8627}" destId="{66B69F79-AD9A-4793-A986-F7E88C2BC251}" srcOrd="0" destOrd="0" parTransId="{B163C1AF-B7F4-44FC-995B-603236C41A20}" sibTransId="{949EC881-49CD-4CB7-92E8-323FA8B00923}"/>
    <dgm:cxn modelId="{0C9C1C2B-8708-2045-8210-DE55E0F39B80}" type="presOf" srcId="{24209919-21A1-449D-AAA5-EF59B39FE072}" destId="{D39BD01B-AEAB-4F62-94AE-3CD66788D8F2}" srcOrd="0" destOrd="2" presId="urn:microsoft.com/office/officeart/2005/8/layout/process2"/>
    <dgm:cxn modelId="{73EC73A2-C1B6-EB46-8634-5C0ADB3C0EED}" type="presOf" srcId="{9E548AC0-688B-44D4-AD28-BE3DB138A4F2}" destId="{A2CE2CA4-45C5-4948-84A6-82A86C309B8E}" srcOrd="0" destOrd="0" presId="urn:microsoft.com/office/officeart/2005/8/layout/process2"/>
    <dgm:cxn modelId="{D1B1F3C6-CE47-E146-AEAC-518D57AC0E47}" type="presParOf" srcId="{0842C718-406B-4F39-AB70-FB38D77738A9}" destId="{D39BD01B-AEAB-4F62-94AE-3CD66788D8F2}" srcOrd="0" destOrd="0" presId="urn:microsoft.com/office/officeart/2005/8/layout/process2"/>
    <dgm:cxn modelId="{8B4A295A-EDC5-014B-8BB6-6E867966E9E5}" type="presParOf" srcId="{0842C718-406B-4F39-AB70-FB38D77738A9}" destId="{F66B07A5-73FD-4CEF-8EBB-CF61A92E4297}" srcOrd="1" destOrd="0" presId="urn:microsoft.com/office/officeart/2005/8/layout/process2"/>
    <dgm:cxn modelId="{1D386D6A-B914-BE43-9556-6A18C60E6298}" type="presParOf" srcId="{F66B07A5-73FD-4CEF-8EBB-CF61A92E4297}" destId="{6A93C92D-EDD4-453D-839C-45F6FA774DE9}" srcOrd="0" destOrd="0" presId="urn:microsoft.com/office/officeart/2005/8/layout/process2"/>
    <dgm:cxn modelId="{C350BEB6-3ABC-F248-B301-9F7281732E21}" type="presParOf" srcId="{0842C718-406B-4F39-AB70-FB38D77738A9}" destId="{A2CE2CA4-45C5-4948-84A6-82A86C309B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55B569-4D56-42FB-AFA9-0B99066CF4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4B9B8-7E3F-4A73-A173-AB8D89991FD2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Tax alcohol and sugar-sweetened beverages (these are pro-poor)</a:t>
          </a:r>
        </a:p>
      </dgm:t>
    </dgm:pt>
    <dgm:pt modelId="{DE4452A0-25CF-412C-A885-E79892B2ABEF}" type="parTrans" cxnId="{7CF31B99-FFDF-4B83-8D8A-79272A2F0269}">
      <dgm:prSet/>
      <dgm:spPr/>
      <dgm:t>
        <a:bodyPr/>
        <a:lstStyle/>
        <a:p>
          <a:endParaRPr lang="en-US" sz="2000"/>
        </a:p>
      </dgm:t>
    </dgm:pt>
    <dgm:pt modelId="{B3FCC5F4-F78E-4348-B908-2AD616C0EDE3}" type="sibTrans" cxnId="{7CF31B99-FFDF-4B83-8D8A-79272A2F0269}">
      <dgm:prSet/>
      <dgm:spPr/>
      <dgm:t>
        <a:bodyPr/>
        <a:lstStyle/>
        <a:p>
          <a:endParaRPr lang="en-US" sz="2000"/>
        </a:p>
      </dgm:t>
    </dgm:pt>
    <dgm:pt modelId="{344802E8-FA3A-4262-B3E5-51A56C750E0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We endorse WHO’s package of “best buy” clinical interventions</a:t>
          </a:r>
        </a:p>
        <a:p>
          <a:pPr rtl="0"/>
          <a:r>
            <a:rPr lang="en-US" sz="2000" dirty="0" smtClean="0">
              <a:solidFill>
                <a:schemeClr val="tx1"/>
              </a:solidFill>
            </a:rPr>
            <a:t>(</a:t>
          </a:r>
          <a:r>
            <a:rPr lang="en-US" sz="2000" b="1" dirty="0" smtClean="0">
              <a:solidFill>
                <a:schemeClr val="tx1"/>
              </a:solidFill>
            </a:rPr>
            <a:t>we add</a:t>
          </a:r>
          <a:r>
            <a:rPr lang="en-US" sz="2000" dirty="0" smtClean="0">
              <a:solidFill>
                <a:schemeClr val="tx1"/>
              </a:solidFill>
            </a:rPr>
            <a:t> HPV vaccine, HPV DNA test, morphine)</a:t>
          </a:r>
          <a:endParaRPr lang="en-US" sz="2000" dirty="0">
            <a:solidFill>
              <a:schemeClr val="tx1"/>
            </a:solidFill>
          </a:endParaRPr>
        </a:p>
      </dgm:t>
    </dgm:pt>
    <dgm:pt modelId="{BDE59A4C-46EA-44C2-92E1-00A62921E9AA}" type="parTrans" cxnId="{E9F85EAC-A788-4671-8318-51AC81C5F8F6}">
      <dgm:prSet/>
      <dgm:spPr/>
      <dgm:t>
        <a:bodyPr/>
        <a:lstStyle/>
        <a:p>
          <a:endParaRPr lang="en-US" sz="2000"/>
        </a:p>
      </dgm:t>
    </dgm:pt>
    <dgm:pt modelId="{7781CDFF-12DC-461F-A6DE-E48FA98AE1B0}" type="sibTrans" cxnId="{E9F85EAC-A788-4671-8318-51AC81C5F8F6}">
      <dgm:prSet/>
      <dgm:spPr/>
      <dgm:t>
        <a:bodyPr/>
        <a:lstStyle/>
        <a:p>
          <a:endParaRPr lang="en-US" sz="2000"/>
        </a:p>
      </dgm:t>
    </dgm:pt>
    <dgm:pt modelId="{88C1A230-A750-4804-8588-3650CC558F51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We lay out “expansion pathways” as countries get richer</a:t>
          </a:r>
          <a:endParaRPr lang="en-US" sz="2000" dirty="0">
            <a:solidFill>
              <a:schemeClr val="tx1"/>
            </a:solidFill>
          </a:endParaRPr>
        </a:p>
      </dgm:t>
    </dgm:pt>
    <dgm:pt modelId="{6DB04738-6ECB-4286-9D48-F0955C4F39A4}" type="parTrans" cxnId="{263921C9-C5C1-4E0E-96F5-290D8CB0609F}">
      <dgm:prSet/>
      <dgm:spPr/>
      <dgm:t>
        <a:bodyPr/>
        <a:lstStyle/>
        <a:p>
          <a:endParaRPr lang="en-US" sz="2000"/>
        </a:p>
      </dgm:t>
    </dgm:pt>
    <dgm:pt modelId="{61500A28-EAE8-4E10-BC1F-C36A468F67C4}" type="sibTrans" cxnId="{263921C9-C5C1-4E0E-96F5-290D8CB0609F}">
      <dgm:prSet/>
      <dgm:spPr/>
      <dgm:t>
        <a:bodyPr/>
        <a:lstStyle/>
        <a:p>
          <a:endParaRPr lang="en-US" sz="2000"/>
        </a:p>
      </dgm:t>
    </dgm:pt>
    <dgm:pt modelId="{2660FE0D-B45F-448A-A588-90CBDECD37F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We note that sudden price drops are common in global health </a:t>
          </a:r>
          <a:r>
            <a:rPr lang="en-US" sz="2000" dirty="0" smtClean="0">
              <a:solidFill>
                <a:schemeClr val="tx1"/>
              </a:solidFill>
              <a:sym typeface="Wingdings" panose="05000000000000000000" pitchFamily="2" charset="2"/>
            </a:rPr>
            <a:t> the drug, vaccine, or diagnostic could be added earlier 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EF79431C-9CA8-4AEC-B8AF-8489ADACDBF4}" type="parTrans" cxnId="{DA8EEDB3-9CED-4864-AC54-882098302F44}">
      <dgm:prSet/>
      <dgm:spPr/>
      <dgm:t>
        <a:bodyPr/>
        <a:lstStyle/>
        <a:p>
          <a:endParaRPr lang="en-US" sz="2000"/>
        </a:p>
      </dgm:t>
    </dgm:pt>
    <dgm:pt modelId="{E1D42263-B36E-40CC-9195-8787818063BE}" type="sibTrans" cxnId="{DA8EEDB3-9CED-4864-AC54-882098302F44}">
      <dgm:prSet/>
      <dgm:spPr/>
      <dgm:t>
        <a:bodyPr/>
        <a:lstStyle/>
        <a:p>
          <a:endParaRPr lang="en-US" sz="2000"/>
        </a:p>
      </dgm:t>
    </dgm:pt>
    <dgm:pt modelId="{9DBC6754-A6C0-46C2-AD4F-3FB48BC9E048}" type="pres">
      <dgm:prSet presAssocID="{2355B569-4D56-42FB-AFA9-0B99066CF4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2DEE32-569E-4A4A-9377-9010112ED065}" type="pres">
      <dgm:prSet presAssocID="{A384B9B8-7E3F-4A73-A173-AB8D89991FD2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C3540EB-BFF0-4DA9-8D9D-9CB1C0F83B68}" type="pres">
      <dgm:prSet presAssocID="{B3FCC5F4-F78E-4348-B908-2AD616C0EDE3}" presName="sibTrans" presStyleCnt="0"/>
      <dgm:spPr/>
    </dgm:pt>
    <dgm:pt modelId="{172DC517-E30C-4D97-AAF4-725C1FA69F50}" type="pres">
      <dgm:prSet presAssocID="{344802E8-FA3A-4262-B3E5-51A56C750E05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C1099A-1E30-4D00-9960-717115046B72}" type="pres">
      <dgm:prSet presAssocID="{7781CDFF-12DC-461F-A6DE-E48FA98AE1B0}" presName="sibTrans" presStyleCnt="0"/>
      <dgm:spPr/>
    </dgm:pt>
    <dgm:pt modelId="{2651C995-9046-4681-865E-3FF70E0B07FA}" type="pres">
      <dgm:prSet presAssocID="{88C1A230-A750-4804-8588-3650CC558F51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3E21E8E-6B54-4794-8307-AAEA939BAA3E}" type="pres">
      <dgm:prSet presAssocID="{61500A28-EAE8-4E10-BC1F-C36A468F67C4}" presName="sibTrans" presStyleCnt="0"/>
      <dgm:spPr/>
    </dgm:pt>
    <dgm:pt modelId="{D0F8C985-A975-4C65-AF4E-CDB68BE456E9}" type="pres">
      <dgm:prSet presAssocID="{2660FE0D-B45F-448A-A588-90CBDECD37F5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68F2722-63DB-4A2E-8A21-F697C9EFCA39}" type="presOf" srcId="{2355B569-4D56-42FB-AFA9-0B99066CF4D1}" destId="{9DBC6754-A6C0-46C2-AD4F-3FB48BC9E048}" srcOrd="0" destOrd="0" presId="urn:microsoft.com/office/officeart/2005/8/layout/default"/>
    <dgm:cxn modelId="{DA8EEDB3-9CED-4864-AC54-882098302F44}" srcId="{2355B569-4D56-42FB-AFA9-0B99066CF4D1}" destId="{2660FE0D-B45F-448A-A588-90CBDECD37F5}" srcOrd="3" destOrd="0" parTransId="{EF79431C-9CA8-4AEC-B8AF-8489ADACDBF4}" sibTransId="{E1D42263-B36E-40CC-9195-8787818063BE}"/>
    <dgm:cxn modelId="{E9F85EAC-A788-4671-8318-51AC81C5F8F6}" srcId="{2355B569-4D56-42FB-AFA9-0B99066CF4D1}" destId="{344802E8-FA3A-4262-B3E5-51A56C750E05}" srcOrd="1" destOrd="0" parTransId="{BDE59A4C-46EA-44C2-92E1-00A62921E9AA}" sibTransId="{7781CDFF-12DC-461F-A6DE-E48FA98AE1B0}"/>
    <dgm:cxn modelId="{385AAF7E-4A9C-441E-98F6-39916FDA4731}" type="presOf" srcId="{2660FE0D-B45F-448A-A588-90CBDECD37F5}" destId="{D0F8C985-A975-4C65-AF4E-CDB68BE456E9}" srcOrd="0" destOrd="0" presId="urn:microsoft.com/office/officeart/2005/8/layout/default"/>
    <dgm:cxn modelId="{49C983BA-F6C6-4C95-B7BA-2AF3E1CD84D2}" type="presOf" srcId="{344802E8-FA3A-4262-B3E5-51A56C750E05}" destId="{172DC517-E30C-4D97-AAF4-725C1FA69F50}" srcOrd="0" destOrd="0" presId="urn:microsoft.com/office/officeart/2005/8/layout/default"/>
    <dgm:cxn modelId="{D551C222-F4B5-4853-9EFA-A9D94729912F}" type="presOf" srcId="{A384B9B8-7E3F-4A73-A173-AB8D89991FD2}" destId="{522DEE32-569E-4A4A-9377-9010112ED065}" srcOrd="0" destOrd="0" presId="urn:microsoft.com/office/officeart/2005/8/layout/default"/>
    <dgm:cxn modelId="{263921C9-C5C1-4E0E-96F5-290D8CB0609F}" srcId="{2355B569-4D56-42FB-AFA9-0B99066CF4D1}" destId="{88C1A230-A750-4804-8588-3650CC558F51}" srcOrd="2" destOrd="0" parTransId="{6DB04738-6ECB-4286-9D48-F0955C4F39A4}" sibTransId="{61500A28-EAE8-4E10-BC1F-C36A468F67C4}"/>
    <dgm:cxn modelId="{7CF31B99-FFDF-4B83-8D8A-79272A2F0269}" srcId="{2355B569-4D56-42FB-AFA9-0B99066CF4D1}" destId="{A384B9B8-7E3F-4A73-A173-AB8D89991FD2}" srcOrd="0" destOrd="0" parTransId="{DE4452A0-25CF-412C-A885-E79892B2ABEF}" sibTransId="{B3FCC5F4-F78E-4348-B908-2AD616C0EDE3}"/>
    <dgm:cxn modelId="{91CA7FE0-20B7-4851-84CD-A581A899104C}" type="presOf" srcId="{88C1A230-A750-4804-8588-3650CC558F51}" destId="{2651C995-9046-4681-865E-3FF70E0B07FA}" srcOrd="0" destOrd="0" presId="urn:microsoft.com/office/officeart/2005/8/layout/default"/>
    <dgm:cxn modelId="{5AAF30C3-C8BD-4BE6-ABEB-11BDDD2E9897}" type="presParOf" srcId="{9DBC6754-A6C0-46C2-AD4F-3FB48BC9E048}" destId="{522DEE32-569E-4A4A-9377-9010112ED065}" srcOrd="0" destOrd="0" presId="urn:microsoft.com/office/officeart/2005/8/layout/default"/>
    <dgm:cxn modelId="{F22552CD-CCAD-400A-8712-6E377AF242D1}" type="presParOf" srcId="{9DBC6754-A6C0-46C2-AD4F-3FB48BC9E048}" destId="{3C3540EB-BFF0-4DA9-8D9D-9CB1C0F83B68}" srcOrd="1" destOrd="0" presId="urn:microsoft.com/office/officeart/2005/8/layout/default"/>
    <dgm:cxn modelId="{81AF244C-EB95-4E1F-BC36-2A316412521D}" type="presParOf" srcId="{9DBC6754-A6C0-46C2-AD4F-3FB48BC9E048}" destId="{172DC517-E30C-4D97-AAF4-725C1FA69F50}" srcOrd="2" destOrd="0" presId="urn:microsoft.com/office/officeart/2005/8/layout/default"/>
    <dgm:cxn modelId="{6D16B841-C956-46FF-B857-A537D684E3C5}" type="presParOf" srcId="{9DBC6754-A6C0-46C2-AD4F-3FB48BC9E048}" destId="{87C1099A-1E30-4D00-9960-717115046B72}" srcOrd="3" destOrd="0" presId="urn:microsoft.com/office/officeart/2005/8/layout/default"/>
    <dgm:cxn modelId="{E06644D2-9FB4-4FDA-B86F-B57AC6028AED}" type="presParOf" srcId="{9DBC6754-A6C0-46C2-AD4F-3FB48BC9E048}" destId="{2651C995-9046-4681-865E-3FF70E0B07FA}" srcOrd="4" destOrd="0" presId="urn:microsoft.com/office/officeart/2005/8/layout/default"/>
    <dgm:cxn modelId="{BAAED6A7-51BA-4750-B354-38BB98954BBF}" type="presParOf" srcId="{9DBC6754-A6C0-46C2-AD4F-3FB48BC9E048}" destId="{03E21E8E-6B54-4794-8307-AAEA939BAA3E}" srcOrd="5" destOrd="0" presId="urn:microsoft.com/office/officeart/2005/8/layout/default"/>
    <dgm:cxn modelId="{562943BB-E6B1-47B8-8D8C-B5EAE552B439}" type="presParOf" srcId="{9DBC6754-A6C0-46C2-AD4F-3FB48BC9E048}" destId="{D0F8C985-A975-4C65-AF4E-CDB68BE456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1524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72B36D6-07FC-4DB2-9F60-F2A7F147F3D2}" type="presOf" srcId="{330AE417-7D16-4631-8F47-4475D4413CB8}" destId="{EBA33CE1-7310-4C34-81CE-39B72A9F0351}" srcOrd="0" destOrd="0" presId="urn:microsoft.com/office/officeart/2005/8/layout/default"/>
    <dgm:cxn modelId="{737C4AFE-E65E-47C1-8785-DEB6962B1161}" type="presOf" srcId="{BB335C78-CEBE-4D32-B641-C1EAD2974A38}" destId="{98893A94-5A83-4209-8BCD-9E787EFAA782}" srcOrd="0" destOrd="0" presId="urn:microsoft.com/office/officeart/2005/8/layout/default"/>
    <dgm:cxn modelId="{F88D514B-6487-43BB-9F39-7BA3DE120C5A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535E86C-DF79-46B8-8A80-06FD1DA65EBD}" type="presOf" srcId="{5712372B-076D-4931-8C54-1569E1237C79}" destId="{CD2A28B2-7740-4E04-A010-836660C16134}" srcOrd="0" destOrd="0" presId="urn:microsoft.com/office/officeart/2005/8/layout/default"/>
    <dgm:cxn modelId="{1E3B41C0-16F8-46C4-843A-DEDF4D0035B3}" type="presOf" srcId="{E445964F-A977-4091-B69D-E716B5D305E0}" destId="{F64CC571-8C1E-481F-8EB1-ABDD56094A4F}" srcOrd="0" destOrd="0" presId="urn:microsoft.com/office/officeart/2005/8/layout/default"/>
    <dgm:cxn modelId="{D1BB6478-AA1D-4CAE-80DC-587A6D9D44D3}" type="presParOf" srcId="{CD2A28B2-7740-4E04-A010-836660C16134}" destId="{5682F414-7DA1-4114-BECF-A716AAD9D1E3}" srcOrd="0" destOrd="0" presId="urn:microsoft.com/office/officeart/2005/8/layout/default"/>
    <dgm:cxn modelId="{B9C7A739-0864-4949-B14C-99C8F9273DF7}" type="presParOf" srcId="{CD2A28B2-7740-4E04-A010-836660C16134}" destId="{5BC808D0-75F3-4830-BA84-80149301DF1F}" srcOrd="1" destOrd="0" presId="urn:microsoft.com/office/officeart/2005/8/layout/default"/>
    <dgm:cxn modelId="{53131FF6-9C83-4330-A411-6711B4B6BF13}" type="presParOf" srcId="{CD2A28B2-7740-4E04-A010-836660C16134}" destId="{98893A94-5A83-4209-8BCD-9E787EFAA782}" srcOrd="2" destOrd="0" presId="urn:microsoft.com/office/officeart/2005/8/layout/default"/>
    <dgm:cxn modelId="{6F36059B-F1B2-45D8-A734-1E21109101F8}" type="presParOf" srcId="{CD2A28B2-7740-4E04-A010-836660C16134}" destId="{86E7DC3D-6CB2-4CE5-B8CF-B3B70679810A}" srcOrd="3" destOrd="0" presId="urn:microsoft.com/office/officeart/2005/8/layout/default"/>
    <dgm:cxn modelId="{8555F844-9C1D-4051-BA47-7B4403A29711}" type="presParOf" srcId="{CD2A28B2-7740-4E04-A010-836660C16134}" destId="{F64CC571-8C1E-481F-8EB1-ABDD56094A4F}" srcOrd="4" destOrd="0" presId="urn:microsoft.com/office/officeart/2005/8/layout/default"/>
    <dgm:cxn modelId="{E9A0BC98-F252-4E9D-9DDB-BD569ED3C9F3}" type="presParOf" srcId="{CD2A28B2-7740-4E04-A010-836660C16134}" destId="{ADF334E5-B414-4725-9CE2-8E4EBD8867B3}" srcOrd="5" destOrd="0" presId="urn:microsoft.com/office/officeart/2005/8/layout/default"/>
    <dgm:cxn modelId="{9505EE52-3A42-48D8-9EEC-EB3860CEFB4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Reducing NCDs and Injuries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152400" cmpd="sng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Pro-poor UHC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2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2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8F7367A-8204-CA40-B229-AD03CCBAEE72}" type="presOf" srcId="{BB335C78-CEBE-4D32-B641-C1EAD2974A38}" destId="{98893A94-5A83-4209-8BCD-9E787EFAA782}" srcOrd="0" destOrd="0" presId="urn:microsoft.com/office/officeart/2005/8/layout/default"/>
    <dgm:cxn modelId="{06B94F56-05D3-4E4D-AAE9-B04606EF3767}" type="presOf" srcId="{D732FC02-D7F9-4CC5-AC39-3A4F660EE725}" destId="{5682F414-7DA1-4114-BECF-A716AAD9D1E3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4AA12345-2EFF-B64B-9A4C-A8F74EA6C1FD}" type="presOf" srcId="{5712372B-076D-4931-8C54-1569E1237C79}" destId="{CD2A28B2-7740-4E04-A010-836660C16134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4EDEFD63-0133-F34C-9969-FC21DCC23EBC}" type="presParOf" srcId="{CD2A28B2-7740-4E04-A010-836660C16134}" destId="{5682F414-7DA1-4114-BECF-A716AAD9D1E3}" srcOrd="0" destOrd="0" presId="urn:microsoft.com/office/officeart/2005/8/layout/default"/>
    <dgm:cxn modelId="{1E0480A0-4EB8-9849-87A7-D34E187B806B}" type="presParOf" srcId="{CD2A28B2-7740-4E04-A010-836660C16134}" destId="{5BC808D0-75F3-4830-BA84-80149301DF1F}" srcOrd="1" destOrd="0" presId="urn:microsoft.com/office/officeart/2005/8/layout/default"/>
    <dgm:cxn modelId="{FD6B109E-9E2F-1545-9775-867006E81125}" type="presParOf" srcId="{CD2A28B2-7740-4E04-A010-836660C16134}" destId="{98893A94-5A83-4209-8BCD-9E787EFAA78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52400"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Reducing NCDs and Injuries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Pro-poor UHC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2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2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3CB6B68-771C-844C-A572-47618422993D}" type="presOf" srcId="{5712372B-076D-4931-8C54-1569E1237C79}" destId="{CD2A28B2-7740-4E04-A010-836660C16134}" srcOrd="0" destOrd="0" presId="urn:microsoft.com/office/officeart/2005/8/layout/default"/>
    <dgm:cxn modelId="{8BF26B7F-FA18-2A47-BFFF-A62E7949D385}" type="presOf" srcId="{D732FC02-D7F9-4CC5-AC39-3A4F660EE725}" destId="{5682F414-7DA1-4114-BECF-A716AAD9D1E3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E85AAD8C-7D26-FD43-A0B7-BF545C9B46A1}" type="presOf" srcId="{BB335C78-CEBE-4D32-B641-C1EAD2974A38}" destId="{98893A94-5A83-4209-8BCD-9E787EFAA782}" srcOrd="0" destOrd="0" presId="urn:microsoft.com/office/officeart/2005/8/layout/default"/>
    <dgm:cxn modelId="{1E179072-D51F-A04E-972F-FE6E6B03DC04}" type="presParOf" srcId="{CD2A28B2-7740-4E04-A010-836660C16134}" destId="{5682F414-7DA1-4114-BECF-A716AAD9D1E3}" srcOrd="0" destOrd="0" presId="urn:microsoft.com/office/officeart/2005/8/layout/default"/>
    <dgm:cxn modelId="{1B5089C4-BDCD-CB49-B606-213AA1C0E349}" type="presParOf" srcId="{CD2A28B2-7740-4E04-A010-836660C16134}" destId="{5BC808D0-75F3-4830-BA84-80149301DF1F}" srcOrd="1" destOrd="0" presId="urn:microsoft.com/office/officeart/2005/8/layout/default"/>
    <dgm:cxn modelId="{6F2A7FBE-179B-F04D-B7EE-7DAFAE70D6DD}" type="presParOf" srcId="{CD2A28B2-7740-4E04-A010-836660C16134}" destId="{98893A94-5A83-4209-8BCD-9E787EFAA78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DEF34A-CB08-9A4A-91DA-5EFE59AC5CC1}">
      <dgm:prSet phldrT="[Text]" custT="1"/>
      <dgm:spPr/>
      <dgm:t>
        <a:bodyPr/>
        <a:lstStyle/>
        <a:p>
          <a:r>
            <a:rPr lang="en-GB" sz="3200" dirty="0" smtClean="0"/>
            <a:t>Win-win taxation</a:t>
          </a:r>
          <a:endParaRPr lang="en-GB" sz="3200" dirty="0"/>
        </a:p>
      </dgm:t>
    </dgm:pt>
    <dgm:pt modelId="{2F8AC94E-B963-5A4F-88A1-31FCFA84B41E}" type="parTrans" cxnId="{22A81602-90F7-7742-9F83-4E2C2AA5FCEA}">
      <dgm:prSet/>
      <dgm:spPr/>
      <dgm:t>
        <a:bodyPr/>
        <a:lstStyle/>
        <a:p>
          <a:endParaRPr lang="en-GB" sz="1600"/>
        </a:p>
      </dgm:t>
    </dgm:pt>
    <dgm:pt modelId="{5B66B282-B3AD-E54C-A520-F7A188526932}" type="sibTrans" cxnId="{22A81602-90F7-7742-9F83-4E2C2AA5FCEA}">
      <dgm:prSet/>
      <dgm:spPr/>
      <dgm:t>
        <a:bodyPr/>
        <a:lstStyle/>
        <a:p>
          <a:endParaRPr lang="en-GB" sz="1600"/>
        </a:p>
      </dgm:t>
    </dgm:pt>
    <dgm:pt modelId="{C8C24214-B6D8-F641-B623-496280671E48}">
      <dgm:prSet phldrT="[Text]" custT="1"/>
      <dgm:spPr/>
      <dgm:t>
        <a:bodyPr/>
        <a:lstStyle/>
        <a:p>
          <a:pPr rtl="0"/>
          <a:r>
            <a:rPr lang="en-US" sz="2000" dirty="0" smtClean="0"/>
            <a:t>Taxation of tobacco, alcohol, sugar,  extractive industries</a:t>
          </a:r>
          <a:endParaRPr lang="en-GB" sz="2000" dirty="0"/>
        </a:p>
      </dgm:t>
    </dgm:pt>
    <dgm:pt modelId="{B05D91F0-B13C-B94F-BEB3-12034AC215D8}" type="parTrans" cxnId="{D18EFBA8-2D6F-EC4F-A9ED-3015ED0A5031}">
      <dgm:prSet/>
      <dgm:spPr/>
      <dgm:t>
        <a:bodyPr/>
        <a:lstStyle/>
        <a:p>
          <a:endParaRPr lang="en-GB" sz="1600"/>
        </a:p>
      </dgm:t>
    </dgm:pt>
    <dgm:pt modelId="{2EB487BF-7901-E644-8B72-F6826261CA84}" type="sibTrans" cxnId="{D18EFBA8-2D6F-EC4F-A9ED-3015ED0A5031}">
      <dgm:prSet/>
      <dgm:spPr/>
      <dgm:t>
        <a:bodyPr/>
        <a:lstStyle/>
        <a:p>
          <a:endParaRPr lang="en-GB" sz="1600"/>
        </a:p>
      </dgm:t>
    </dgm:pt>
    <dgm:pt modelId="{7410A0F2-B85F-0F4D-9BA1-5FEEF78966A5}">
      <dgm:prSet phldrT="[Text]" custT="1"/>
      <dgm:spPr/>
      <dgm:t>
        <a:bodyPr/>
        <a:lstStyle/>
        <a:p>
          <a:r>
            <a:rPr lang="en-GB" sz="3200" dirty="0" smtClean="0"/>
            <a:t>Inter-sectoral reallocations and efficiency gains</a:t>
          </a:r>
          <a:endParaRPr lang="en-GB" sz="3200" dirty="0"/>
        </a:p>
      </dgm:t>
    </dgm:pt>
    <dgm:pt modelId="{2652C5EB-4ADE-E445-8BDE-EEF6E9A496E2}" type="parTrans" cxnId="{1EF11047-D93A-C547-9482-B4DB987FB1D8}">
      <dgm:prSet/>
      <dgm:spPr/>
      <dgm:t>
        <a:bodyPr/>
        <a:lstStyle/>
        <a:p>
          <a:endParaRPr lang="en-GB" sz="1600"/>
        </a:p>
      </dgm:t>
    </dgm:pt>
    <dgm:pt modelId="{4A8A8E9E-CA00-904D-AC9D-3E9D202A116D}" type="sibTrans" cxnId="{1EF11047-D93A-C547-9482-B4DB987FB1D8}">
      <dgm:prSet/>
      <dgm:spPr/>
      <dgm:t>
        <a:bodyPr/>
        <a:lstStyle/>
        <a:p>
          <a:endParaRPr lang="en-GB" sz="1600"/>
        </a:p>
      </dgm:t>
    </dgm:pt>
    <dgm:pt modelId="{510C5EDC-D4B4-A943-B0CE-4BEA40DF9D27}">
      <dgm:prSet phldrT="[Text]" custT="1"/>
      <dgm:spPr/>
      <dgm:t>
        <a:bodyPr/>
        <a:lstStyle/>
        <a:p>
          <a:pPr rtl="0"/>
          <a:r>
            <a:rPr lang="en-US" sz="2000" dirty="0" smtClean="0"/>
            <a:t>Removal of fossil fuel subsidies, health sector efficiency</a:t>
          </a:r>
          <a:endParaRPr lang="en-GB" sz="2000" dirty="0"/>
        </a:p>
      </dgm:t>
    </dgm:pt>
    <dgm:pt modelId="{DC97162F-6681-BB4B-9C8A-7271C5784BFC}" type="parTrans" cxnId="{0DA8B8C7-27CD-A74B-B0D8-A147389376B4}">
      <dgm:prSet/>
      <dgm:spPr/>
      <dgm:t>
        <a:bodyPr/>
        <a:lstStyle/>
        <a:p>
          <a:endParaRPr lang="en-GB" sz="1600"/>
        </a:p>
      </dgm:t>
    </dgm:pt>
    <dgm:pt modelId="{0379E48D-364F-5A4A-B1BB-5AA6C355F2EA}" type="sibTrans" cxnId="{0DA8B8C7-27CD-A74B-B0D8-A147389376B4}">
      <dgm:prSet/>
      <dgm:spPr/>
      <dgm:t>
        <a:bodyPr/>
        <a:lstStyle/>
        <a:p>
          <a:endParaRPr lang="en-GB" sz="1600"/>
        </a:p>
      </dgm:t>
    </dgm:pt>
    <dgm:pt modelId="{994954B9-85BB-3B48-905C-FC7B5DB4E04E}">
      <dgm:prSet custT="1"/>
      <dgm:spPr/>
      <dgm:t>
        <a:bodyPr/>
        <a:lstStyle/>
        <a:p>
          <a:pPr rtl="0"/>
          <a:r>
            <a:rPr lang="en-US" sz="2000" dirty="0" smtClean="0"/>
            <a:t>Worldwide carbon energy subsidies are worth 2.0 trillion USD (IMF, 2013)</a:t>
          </a:r>
        </a:p>
      </dgm:t>
    </dgm:pt>
    <dgm:pt modelId="{B39DB70A-8F9D-3C49-8180-8B6AA957AA76}" type="parTrans" cxnId="{812CCFA9-87DD-344A-931A-CB17D7A35A68}">
      <dgm:prSet/>
      <dgm:spPr/>
      <dgm:t>
        <a:bodyPr/>
        <a:lstStyle/>
        <a:p>
          <a:endParaRPr lang="en-GB" sz="1600"/>
        </a:p>
      </dgm:t>
    </dgm:pt>
    <dgm:pt modelId="{5B7A6F85-8B0B-CD4D-A9B9-CBD8618591CE}" type="sibTrans" cxnId="{812CCFA9-87DD-344A-931A-CB17D7A35A68}">
      <dgm:prSet/>
      <dgm:spPr/>
      <dgm:t>
        <a:bodyPr/>
        <a:lstStyle/>
        <a:p>
          <a:endParaRPr lang="en-GB" sz="1600"/>
        </a:p>
      </dgm:t>
    </dgm:pt>
    <dgm:pt modelId="{AFCC2133-1373-48A6-B433-0327C8AD6D64}">
      <dgm:prSet phldrT="[Text]" custT="1"/>
      <dgm:spPr/>
      <dgm:t>
        <a:bodyPr/>
        <a:lstStyle/>
        <a:p>
          <a:pPr rtl="0"/>
          <a:r>
            <a:rPr lang="en-GB" sz="2000" dirty="0" smtClean="0"/>
            <a:t>“Triple, half, double” – Tripling the price of tobacco halves smoking and doubles revenues</a:t>
          </a:r>
          <a:endParaRPr lang="en-GB" sz="2000" dirty="0"/>
        </a:p>
      </dgm:t>
    </dgm:pt>
    <dgm:pt modelId="{2185A77B-773A-40C0-83FF-F3A82F45A9B6}" type="parTrans" cxnId="{EC000FD5-BF64-4C52-84A5-15C1AB47F5C1}">
      <dgm:prSet/>
      <dgm:spPr/>
      <dgm:t>
        <a:bodyPr/>
        <a:lstStyle/>
        <a:p>
          <a:endParaRPr lang="en-US"/>
        </a:p>
      </dgm:t>
    </dgm:pt>
    <dgm:pt modelId="{0B1EEBC2-9731-4727-81AF-181D3DB546D6}" type="sibTrans" cxnId="{EC000FD5-BF64-4C52-84A5-15C1AB47F5C1}">
      <dgm:prSet/>
      <dgm:spPr/>
      <dgm:t>
        <a:bodyPr/>
        <a:lstStyle/>
        <a:p>
          <a:endParaRPr lang="en-US"/>
        </a:p>
      </dgm:t>
    </dgm:pt>
    <dgm:pt modelId="{409225B9-D28C-EB46-A18B-145848B29AA1}">
      <dgm:prSet phldrT="[Text]" custT="1"/>
      <dgm:spPr/>
      <dgm:t>
        <a:bodyPr/>
        <a:lstStyle/>
        <a:p>
          <a:pPr rtl="0"/>
          <a:endParaRPr lang="en-GB" sz="2000" dirty="0"/>
        </a:p>
      </dgm:t>
    </dgm:pt>
    <dgm:pt modelId="{BD6A4327-2BD2-5449-9A5B-7C294765B720}" type="parTrans" cxnId="{F06FA26A-0EEC-9C4C-AE8C-DAEDFE68BB4C}">
      <dgm:prSet/>
      <dgm:spPr/>
      <dgm:t>
        <a:bodyPr/>
        <a:lstStyle/>
        <a:p>
          <a:endParaRPr lang="en-US"/>
        </a:p>
      </dgm:t>
    </dgm:pt>
    <dgm:pt modelId="{A5C59DAD-12A9-6244-AE99-D84A814A54EB}" type="sibTrans" cxnId="{F06FA26A-0EEC-9C4C-AE8C-DAEDFE68BB4C}">
      <dgm:prSet/>
      <dgm:spPr/>
      <dgm:t>
        <a:bodyPr/>
        <a:lstStyle/>
        <a:p>
          <a:endParaRPr lang="en-US"/>
        </a:p>
      </dgm:t>
    </dgm:pt>
    <dgm:pt modelId="{E7E28F89-9408-AC4D-87DE-B7B5923AF315}">
      <dgm:prSet phldrT="[Text]" custT="1"/>
      <dgm:spPr/>
      <dgm:t>
        <a:bodyPr/>
        <a:lstStyle/>
        <a:p>
          <a:pPr rtl="0"/>
          <a:endParaRPr lang="en-GB" sz="2000" dirty="0"/>
        </a:p>
      </dgm:t>
    </dgm:pt>
    <dgm:pt modelId="{944A1FD8-0FA6-3D47-AB68-FFDAF33C2041}" type="parTrans" cxnId="{DD19E042-0D85-B841-A128-237818F4DC60}">
      <dgm:prSet/>
      <dgm:spPr/>
      <dgm:t>
        <a:bodyPr/>
        <a:lstStyle/>
        <a:p>
          <a:endParaRPr lang="en-US"/>
        </a:p>
      </dgm:t>
    </dgm:pt>
    <dgm:pt modelId="{BFEF5D1A-9D69-7F48-B65C-6893EFF5431F}" type="sibTrans" cxnId="{DD19E042-0D85-B841-A128-237818F4DC60}">
      <dgm:prSet/>
      <dgm:spPr/>
      <dgm:t>
        <a:bodyPr/>
        <a:lstStyle/>
        <a:p>
          <a:endParaRPr lang="en-US"/>
        </a:p>
      </dgm:t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41C22-46CA-244C-B3D0-A8151D49C3D5}" type="pres">
      <dgm:prSet presAssocID="{8BDEF34A-CB08-9A4A-91DA-5EFE59AC5CC1}" presName="composite" presStyleCnt="0"/>
      <dgm:spPr/>
    </dgm:pt>
    <dgm:pt modelId="{FEC93A00-91E1-7643-BB94-E5B64A5D2385}" type="pres">
      <dgm:prSet presAssocID="{8BDEF34A-CB08-9A4A-91DA-5EFE59AC5C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132B-632B-FF42-86F2-DE9BBD1066EF}" type="pres">
      <dgm:prSet presAssocID="{8BDEF34A-CB08-9A4A-91DA-5EFE59AC5CC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5105-C9EE-3E40-9604-51F7121D2768}" type="pres">
      <dgm:prSet presAssocID="{5B66B282-B3AD-E54C-A520-F7A188526932}" presName="space" presStyleCnt="0"/>
      <dgm:spPr/>
    </dgm:pt>
    <dgm:pt modelId="{80E30AA4-3CB8-8C4A-88F9-170657665F65}" type="pres">
      <dgm:prSet presAssocID="{7410A0F2-B85F-0F4D-9BA1-5FEEF78966A5}" presName="composite" presStyleCnt="0"/>
      <dgm:spPr/>
    </dgm:pt>
    <dgm:pt modelId="{6D987C10-58DA-2148-8D46-2B6366B4B224}" type="pres">
      <dgm:prSet presAssocID="{7410A0F2-B85F-0F4D-9BA1-5FEEF78966A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AE1A-6E18-5A45-AFE0-4417F0382B84}" type="pres">
      <dgm:prSet presAssocID="{7410A0F2-B85F-0F4D-9BA1-5FEEF78966A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25EB5-728D-440C-9799-F9E9AE495A8D}" type="presOf" srcId="{510C5EDC-D4B4-A943-B0CE-4BEA40DF9D27}" destId="{92DCAE1A-6E18-5A45-AFE0-4417F0382B84}" srcOrd="0" destOrd="0" presId="urn:microsoft.com/office/officeart/2005/8/layout/hList1"/>
    <dgm:cxn modelId="{0DA8B8C7-27CD-A74B-B0D8-A147389376B4}" srcId="{7410A0F2-B85F-0F4D-9BA1-5FEEF78966A5}" destId="{510C5EDC-D4B4-A943-B0CE-4BEA40DF9D27}" srcOrd="0" destOrd="0" parTransId="{DC97162F-6681-BB4B-9C8A-7271C5784BFC}" sibTransId="{0379E48D-364F-5A4A-B1BB-5AA6C355F2EA}"/>
    <dgm:cxn modelId="{22A81602-90F7-7742-9F83-4E2C2AA5FCEA}" srcId="{EBE52A1D-C2AF-0645-9D6C-E646D4A52C9A}" destId="{8BDEF34A-CB08-9A4A-91DA-5EFE59AC5CC1}" srcOrd="0" destOrd="0" parTransId="{2F8AC94E-B963-5A4F-88A1-31FCFA84B41E}" sibTransId="{5B66B282-B3AD-E54C-A520-F7A188526932}"/>
    <dgm:cxn modelId="{DD19E042-0D85-B841-A128-237818F4DC60}" srcId="{7410A0F2-B85F-0F4D-9BA1-5FEEF78966A5}" destId="{E7E28F89-9408-AC4D-87DE-B7B5923AF315}" srcOrd="1" destOrd="0" parTransId="{944A1FD8-0FA6-3D47-AB68-FFDAF33C2041}" sibTransId="{BFEF5D1A-9D69-7F48-B65C-6893EFF5431F}"/>
    <dgm:cxn modelId="{EC000FD5-BF64-4C52-84A5-15C1AB47F5C1}" srcId="{8BDEF34A-CB08-9A4A-91DA-5EFE59AC5CC1}" destId="{AFCC2133-1373-48A6-B433-0327C8AD6D64}" srcOrd="2" destOrd="0" parTransId="{2185A77B-773A-40C0-83FF-F3A82F45A9B6}" sibTransId="{0B1EEBC2-9731-4727-81AF-181D3DB546D6}"/>
    <dgm:cxn modelId="{812CCFA9-87DD-344A-931A-CB17D7A35A68}" srcId="{7410A0F2-B85F-0F4D-9BA1-5FEEF78966A5}" destId="{994954B9-85BB-3B48-905C-FC7B5DB4E04E}" srcOrd="2" destOrd="0" parTransId="{B39DB70A-8F9D-3C49-8180-8B6AA957AA76}" sibTransId="{5B7A6F85-8B0B-CD4D-A9B9-CBD8618591CE}"/>
    <dgm:cxn modelId="{20933E19-1619-4A61-B63E-7EFD7F46DD49}" type="presOf" srcId="{409225B9-D28C-EB46-A18B-145848B29AA1}" destId="{0EA2132B-632B-FF42-86F2-DE9BBD1066EF}" srcOrd="0" destOrd="1" presId="urn:microsoft.com/office/officeart/2005/8/layout/hList1"/>
    <dgm:cxn modelId="{550455D2-1CCF-4492-9DDC-F032ED165D47}" type="presOf" srcId="{AFCC2133-1373-48A6-B433-0327C8AD6D64}" destId="{0EA2132B-632B-FF42-86F2-DE9BBD1066EF}" srcOrd="0" destOrd="2" presId="urn:microsoft.com/office/officeart/2005/8/layout/hList1"/>
    <dgm:cxn modelId="{F63AAC27-F597-4039-8DA6-A535FBC15580}" type="presOf" srcId="{EBE52A1D-C2AF-0645-9D6C-E646D4A52C9A}" destId="{82047CFD-CF8B-7143-858D-4144797D41DA}" srcOrd="0" destOrd="0" presId="urn:microsoft.com/office/officeart/2005/8/layout/hList1"/>
    <dgm:cxn modelId="{D18EFBA8-2D6F-EC4F-A9ED-3015ED0A5031}" srcId="{8BDEF34A-CB08-9A4A-91DA-5EFE59AC5CC1}" destId="{C8C24214-B6D8-F641-B623-496280671E48}" srcOrd="0" destOrd="0" parTransId="{B05D91F0-B13C-B94F-BEB3-12034AC215D8}" sibTransId="{2EB487BF-7901-E644-8B72-F6826261CA84}"/>
    <dgm:cxn modelId="{497EA357-3979-4802-AB01-5227E8082D0C}" type="presOf" srcId="{E7E28F89-9408-AC4D-87DE-B7B5923AF315}" destId="{92DCAE1A-6E18-5A45-AFE0-4417F0382B84}" srcOrd="0" destOrd="1" presId="urn:microsoft.com/office/officeart/2005/8/layout/hList1"/>
    <dgm:cxn modelId="{F06FA26A-0EEC-9C4C-AE8C-DAEDFE68BB4C}" srcId="{8BDEF34A-CB08-9A4A-91DA-5EFE59AC5CC1}" destId="{409225B9-D28C-EB46-A18B-145848B29AA1}" srcOrd="1" destOrd="0" parTransId="{BD6A4327-2BD2-5449-9A5B-7C294765B720}" sibTransId="{A5C59DAD-12A9-6244-AE99-D84A814A54EB}"/>
    <dgm:cxn modelId="{8D9701A9-DAE7-4118-AE17-E479B8C200B4}" type="presOf" srcId="{994954B9-85BB-3B48-905C-FC7B5DB4E04E}" destId="{92DCAE1A-6E18-5A45-AFE0-4417F0382B84}" srcOrd="0" destOrd="2" presId="urn:microsoft.com/office/officeart/2005/8/layout/hList1"/>
    <dgm:cxn modelId="{1EF11047-D93A-C547-9482-B4DB987FB1D8}" srcId="{EBE52A1D-C2AF-0645-9D6C-E646D4A52C9A}" destId="{7410A0F2-B85F-0F4D-9BA1-5FEEF78966A5}" srcOrd="1" destOrd="0" parTransId="{2652C5EB-4ADE-E445-8BDE-EEF6E9A496E2}" sibTransId="{4A8A8E9E-CA00-904D-AC9D-3E9D202A116D}"/>
    <dgm:cxn modelId="{A057642E-1571-42F2-8177-DAA67F8B92A5}" type="presOf" srcId="{7410A0F2-B85F-0F4D-9BA1-5FEEF78966A5}" destId="{6D987C10-58DA-2148-8D46-2B6366B4B224}" srcOrd="0" destOrd="0" presId="urn:microsoft.com/office/officeart/2005/8/layout/hList1"/>
    <dgm:cxn modelId="{AFCE13DE-F1AF-454F-B1CB-AF7D74CB9F69}" type="presOf" srcId="{C8C24214-B6D8-F641-B623-496280671E48}" destId="{0EA2132B-632B-FF42-86F2-DE9BBD1066EF}" srcOrd="0" destOrd="0" presId="urn:microsoft.com/office/officeart/2005/8/layout/hList1"/>
    <dgm:cxn modelId="{C8F66B8B-9681-4282-9BFB-C0092623FBDA}" type="presOf" srcId="{8BDEF34A-CB08-9A4A-91DA-5EFE59AC5CC1}" destId="{FEC93A00-91E1-7643-BB94-E5B64A5D2385}" srcOrd="0" destOrd="0" presId="urn:microsoft.com/office/officeart/2005/8/layout/hList1"/>
    <dgm:cxn modelId="{49D9C91C-FF4C-49F6-8707-333BC57B8094}" type="presParOf" srcId="{82047CFD-CF8B-7143-858D-4144797D41DA}" destId="{12A41C22-46CA-244C-B3D0-A8151D49C3D5}" srcOrd="0" destOrd="0" presId="urn:microsoft.com/office/officeart/2005/8/layout/hList1"/>
    <dgm:cxn modelId="{FC5BD012-02BF-4556-A72F-0260778C9455}" type="presParOf" srcId="{12A41C22-46CA-244C-B3D0-A8151D49C3D5}" destId="{FEC93A00-91E1-7643-BB94-E5B64A5D2385}" srcOrd="0" destOrd="0" presId="urn:microsoft.com/office/officeart/2005/8/layout/hList1"/>
    <dgm:cxn modelId="{AFF738FF-D150-40B4-9D40-F50402F5C4CA}" type="presParOf" srcId="{12A41C22-46CA-244C-B3D0-A8151D49C3D5}" destId="{0EA2132B-632B-FF42-86F2-DE9BBD1066EF}" srcOrd="1" destOrd="0" presId="urn:microsoft.com/office/officeart/2005/8/layout/hList1"/>
    <dgm:cxn modelId="{F8C1948E-A067-416E-90C8-77C040CF9275}" type="presParOf" srcId="{82047CFD-CF8B-7143-858D-4144797D41DA}" destId="{63E45105-C9EE-3E40-9604-51F7121D2768}" srcOrd="1" destOrd="0" presId="urn:microsoft.com/office/officeart/2005/8/layout/hList1"/>
    <dgm:cxn modelId="{45F11296-BD89-49A4-9859-95F87F33C546}" type="presParOf" srcId="{82047CFD-CF8B-7143-858D-4144797D41DA}" destId="{80E30AA4-3CB8-8C4A-88F9-170657665F65}" srcOrd="2" destOrd="0" presId="urn:microsoft.com/office/officeart/2005/8/layout/hList1"/>
    <dgm:cxn modelId="{5186286D-10FB-4050-BD43-8E1792E5F2E6}" type="presParOf" srcId="{80E30AA4-3CB8-8C4A-88F9-170657665F65}" destId="{6D987C10-58DA-2148-8D46-2B6366B4B224}" srcOrd="0" destOrd="0" presId="urn:microsoft.com/office/officeart/2005/8/layout/hList1"/>
    <dgm:cxn modelId="{68D98B0D-3B9B-4964-B842-B3CBBEEB7C90}" type="presParOf" srcId="{80E30AA4-3CB8-8C4A-88F9-170657665F65}" destId="{92DCAE1A-6E18-5A45-AFE0-4417F0382B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Unfinished agenda 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549BC-A533-AF4C-9AA9-5347183AB256}" type="presOf" srcId="{DC14E97D-694D-4BB9-9A35-28413FA8BC52}" destId="{3DCD9E1B-1070-4A3D-AFC9-982519782B7A}" srcOrd="0" destOrd="0" presId="urn:microsoft.com/office/officeart/2005/8/layout/hierarchy3"/>
    <dgm:cxn modelId="{A1D8C5E3-4D37-A140-8E93-AE670304B7CE}" type="presOf" srcId="{96552775-EBB1-4BE8-9483-0179DF71CFA3}" destId="{0E864D2D-6CBC-47BB-A0CB-B31E6EE3D4E6}" srcOrd="0" destOrd="0" presId="urn:microsoft.com/office/officeart/2005/8/layout/hierarchy3"/>
    <dgm:cxn modelId="{2170166E-73A9-5F4F-BDD4-730296AC126D}" type="presOf" srcId="{E55233A2-019B-4C10-B819-D1E237FAD5E9}" destId="{A63B951C-ADEC-48F3-B0BD-D48A55F7E0F8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633813C-5BBC-4143-A366-B3C32E1D5F6C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7AB2EFDA-2502-C642-91A8-E0D8B35D48E6}" type="presOf" srcId="{E55233A2-019B-4C10-B819-D1E237FAD5E9}" destId="{FA37D05A-0D39-4158-9BB7-C549283AE862}" srcOrd="1" destOrd="0" presId="urn:microsoft.com/office/officeart/2005/8/layout/hierarchy3"/>
    <dgm:cxn modelId="{5281F9E7-CB79-EE4E-B04C-7A5EAE2F4086}" type="presParOf" srcId="{0E864D2D-6CBC-47BB-A0CB-B31E6EE3D4E6}" destId="{F110761C-2595-4B22-A5E1-76BC6B5D2E2E}" srcOrd="0" destOrd="0" presId="urn:microsoft.com/office/officeart/2005/8/layout/hierarchy3"/>
    <dgm:cxn modelId="{EF5D6276-919C-1941-92E5-11148556D1BE}" type="presParOf" srcId="{F110761C-2595-4B22-A5E1-76BC6B5D2E2E}" destId="{2EC45457-678F-4414-BEF5-C3ABF7672821}" srcOrd="0" destOrd="0" presId="urn:microsoft.com/office/officeart/2005/8/layout/hierarchy3"/>
    <dgm:cxn modelId="{87729AA3-305E-FF48-BC41-56CB71B7498B}" type="presParOf" srcId="{2EC45457-678F-4414-BEF5-C3ABF7672821}" destId="{A63B951C-ADEC-48F3-B0BD-D48A55F7E0F8}" srcOrd="0" destOrd="0" presId="urn:microsoft.com/office/officeart/2005/8/layout/hierarchy3"/>
    <dgm:cxn modelId="{A088ADBD-2631-A244-BC8D-047A115975EC}" type="presParOf" srcId="{2EC45457-678F-4414-BEF5-C3ABF7672821}" destId="{FA37D05A-0D39-4158-9BB7-C549283AE862}" srcOrd="1" destOrd="0" presId="urn:microsoft.com/office/officeart/2005/8/layout/hierarchy3"/>
    <dgm:cxn modelId="{34A217C1-230B-2F48-B2B0-27AA424114E6}" type="presParOf" srcId="{F110761C-2595-4B22-A5E1-76BC6B5D2E2E}" destId="{8CC000E9-CDFF-4102-8100-629E63BB609A}" srcOrd="1" destOrd="0" presId="urn:microsoft.com/office/officeart/2005/8/layout/hierarchy3"/>
    <dgm:cxn modelId="{D0A0549A-EA4D-AA42-A5E5-086166D40879}" type="presParOf" srcId="{8CC000E9-CDFF-4102-8100-629E63BB609A}" destId="{EE928492-612A-431D-AA86-FAF7CC7A7CEC}" srcOrd="0" destOrd="0" presId="urn:microsoft.com/office/officeart/2005/8/layout/hierarchy3"/>
    <dgm:cxn modelId="{9F5BB207-CADD-4947-887F-877D5BEBA60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Emerging agenda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78031F-6E14-1943-833A-9AAB21703AE2}" type="presOf" srcId="{E55233A2-019B-4C10-B819-D1E237FAD5E9}" destId="{FA37D05A-0D39-4158-9BB7-C549283AE862}" srcOrd="1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D32B7AC6-7C95-4647-867D-8882235432D8}" type="presOf" srcId="{39A76A9C-DC08-447F-B755-00035C9A8EFD}" destId="{EE928492-612A-431D-AA86-FAF7CC7A7CEC}" srcOrd="0" destOrd="0" presId="urn:microsoft.com/office/officeart/2005/8/layout/hierarchy3"/>
    <dgm:cxn modelId="{622666FE-CE57-DA42-8678-0D751AFE4DB7}" type="presOf" srcId="{96552775-EBB1-4BE8-9483-0179DF71CFA3}" destId="{0E864D2D-6CBC-47BB-A0CB-B31E6EE3D4E6}" srcOrd="0" destOrd="0" presId="urn:microsoft.com/office/officeart/2005/8/layout/hierarchy3"/>
    <dgm:cxn modelId="{442D5379-CA4D-0E40-873A-8A206D1C986B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21CF58A9-4A09-AD4E-A204-D90BC01B727E}" type="presOf" srcId="{DC14E97D-694D-4BB9-9A35-28413FA8BC52}" destId="{3DCD9E1B-1070-4A3D-AFC9-982519782B7A}" srcOrd="0" destOrd="0" presId="urn:microsoft.com/office/officeart/2005/8/layout/hierarchy3"/>
    <dgm:cxn modelId="{F7F9612C-EB4A-1141-A07D-E0C2D2C1FC6F}" type="presParOf" srcId="{0E864D2D-6CBC-47BB-A0CB-B31E6EE3D4E6}" destId="{F110761C-2595-4B22-A5E1-76BC6B5D2E2E}" srcOrd="0" destOrd="0" presId="urn:microsoft.com/office/officeart/2005/8/layout/hierarchy3"/>
    <dgm:cxn modelId="{9AAAA0D0-FE19-F34B-B653-2910108A5DD4}" type="presParOf" srcId="{F110761C-2595-4B22-A5E1-76BC6B5D2E2E}" destId="{2EC45457-678F-4414-BEF5-C3ABF7672821}" srcOrd="0" destOrd="0" presId="urn:microsoft.com/office/officeart/2005/8/layout/hierarchy3"/>
    <dgm:cxn modelId="{EA1DCA2E-0967-0D4D-B162-EDBF6BA12ECD}" type="presParOf" srcId="{2EC45457-678F-4414-BEF5-C3ABF7672821}" destId="{A63B951C-ADEC-48F3-B0BD-D48A55F7E0F8}" srcOrd="0" destOrd="0" presId="urn:microsoft.com/office/officeart/2005/8/layout/hierarchy3"/>
    <dgm:cxn modelId="{F7CDE4AC-89FA-2B43-A688-C43A727111E3}" type="presParOf" srcId="{2EC45457-678F-4414-BEF5-C3ABF7672821}" destId="{FA37D05A-0D39-4158-9BB7-C549283AE862}" srcOrd="1" destOrd="0" presId="urn:microsoft.com/office/officeart/2005/8/layout/hierarchy3"/>
    <dgm:cxn modelId="{84CF4A5A-CF49-1E4A-8D9A-7972AC42CBC4}" type="presParOf" srcId="{F110761C-2595-4B22-A5E1-76BC6B5D2E2E}" destId="{8CC000E9-CDFF-4102-8100-629E63BB609A}" srcOrd="1" destOrd="0" presId="urn:microsoft.com/office/officeart/2005/8/layout/hierarchy3"/>
    <dgm:cxn modelId="{AE41A69F-5A34-F848-8D37-B6360B4082FB}" type="presParOf" srcId="{8CC000E9-CDFF-4102-8100-629E63BB609A}" destId="{EE928492-612A-431D-AA86-FAF7CC7A7CEC}" srcOrd="0" destOrd="0" presId="urn:microsoft.com/office/officeart/2005/8/layout/hierarchy3"/>
    <dgm:cxn modelId="{2A9FE493-FF1E-3F43-A1AA-4AF4D20C9B6B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Cost agenda</a:t>
          </a:r>
          <a:endParaRPr lang="en-US" sz="1600" b="1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06B1C3-7E3A-D343-B714-83905E7EF7B4}" type="presOf" srcId="{96552775-EBB1-4BE8-9483-0179DF71CFA3}" destId="{0E864D2D-6CBC-47BB-A0CB-B31E6EE3D4E6}" srcOrd="0" destOrd="0" presId="urn:microsoft.com/office/officeart/2005/8/layout/hierarchy3"/>
    <dgm:cxn modelId="{22E465BD-3E25-5C4C-B020-7BED3BB89E23}" type="presOf" srcId="{DC14E97D-694D-4BB9-9A35-28413FA8BC52}" destId="{3DCD9E1B-1070-4A3D-AFC9-982519782B7A}" srcOrd="0" destOrd="0" presId="urn:microsoft.com/office/officeart/2005/8/layout/hierarchy3"/>
    <dgm:cxn modelId="{68B24677-A355-C54B-B37E-6BCA8595D7E4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BC1D88B5-0A5A-8246-A1C1-CCDA65728032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3D190C7A-E111-DA4C-8424-D984FB993E6D}" type="presOf" srcId="{E55233A2-019B-4C10-B819-D1E237FAD5E9}" destId="{A63B951C-ADEC-48F3-B0BD-D48A55F7E0F8}" srcOrd="0" destOrd="0" presId="urn:microsoft.com/office/officeart/2005/8/layout/hierarchy3"/>
    <dgm:cxn modelId="{CEB3F5C5-1FC8-9941-8EEA-0872A051B7D6}" type="presParOf" srcId="{0E864D2D-6CBC-47BB-A0CB-B31E6EE3D4E6}" destId="{F110761C-2595-4B22-A5E1-76BC6B5D2E2E}" srcOrd="0" destOrd="0" presId="urn:microsoft.com/office/officeart/2005/8/layout/hierarchy3"/>
    <dgm:cxn modelId="{65530FB9-F39C-3C4A-A343-C96D3878F735}" type="presParOf" srcId="{F110761C-2595-4B22-A5E1-76BC6B5D2E2E}" destId="{2EC45457-678F-4414-BEF5-C3ABF7672821}" srcOrd="0" destOrd="0" presId="urn:microsoft.com/office/officeart/2005/8/layout/hierarchy3"/>
    <dgm:cxn modelId="{DDB7541B-30D4-E44A-BAE2-6366F9726761}" type="presParOf" srcId="{2EC45457-678F-4414-BEF5-C3ABF7672821}" destId="{A63B951C-ADEC-48F3-B0BD-D48A55F7E0F8}" srcOrd="0" destOrd="0" presId="urn:microsoft.com/office/officeart/2005/8/layout/hierarchy3"/>
    <dgm:cxn modelId="{9C22F771-1637-4142-BA1C-A69FC2C3E095}" type="presParOf" srcId="{2EC45457-678F-4414-BEF5-C3ABF7672821}" destId="{FA37D05A-0D39-4158-9BB7-C549283AE862}" srcOrd="1" destOrd="0" presId="urn:microsoft.com/office/officeart/2005/8/layout/hierarchy3"/>
    <dgm:cxn modelId="{BB329851-0F69-8341-8A43-148BDE259ADD}" type="presParOf" srcId="{F110761C-2595-4B22-A5E1-76BC6B5D2E2E}" destId="{8CC000E9-CDFF-4102-8100-629E63BB609A}" srcOrd="1" destOrd="0" presId="urn:microsoft.com/office/officeart/2005/8/layout/hierarchy3"/>
    <dgm:cxn modelId="{E030E2D9-2A2A-674B-8D01-D82D7437D8FC}" type="presParOf" srcId="{8CC000E9-CDFF-4102-8100-629E63BB609A}" destId="{EE928492-612A-431D-AA86-FAF7CC7A7CEC}" srcOrd="0" destOrd="0" presId="urn:microsoft.com/office/officeart/2005/8/layout/hierarchy3"/>
    <dgm:cxn modelId="{A07B3CD0-4EF3-FF4F-AE93-2415C4DDF27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1524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FA619620-2861-4690-AC77-E3F3DF3C79B8}" type="presOf" srcId="{330AE417-7D16-4631-8F47-4475D4413CB8}" destId="{EBA33CE1-7310-4C34-81CE-39B72A9F0351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4143B9-56C1-490C-89AC-81A4698F503F}" type="presOf" srcId="{BB335C78-CEBE-4D32-B641-C1EAD2974A38}" destId="{98893A94-5A83-4209-8BCD-9E787EFAA782}" srcOrd="0" destOrd="0" presId="urn:microsoft.com/office/officeart/2005/8/layout/default"/>
    <dgm:cxn modelId="{2EC76AA0-5C5E-42FE-B1F0-33560FF49129}" type="presOf" srcId="{D732FC02-D7F9-4CC5-AC39-3A4F660EE725}" destId="{5682F414-7DA1-4114-BECF-A716AAD9D1E3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764522B-927A-4245-92A1-C01F18048700}" type="presOf" srcId="{E445964F-A977-4091-B69D-E716B5D305E0}" destId="{F64CC571-8C1E-481F-8EB1-ABDD56094A4F}" srcOrd="0" destOrd="0" presId="urn:microsoft.com/office/officeart/2005/8/layout/default"/>
    <dgm:cxn modelId="{84000053-A579-45FA-AC03-538821B08585}" type="presOf" srcId="{5712372B-076D-4931-8C54-1569E1237C79}" destId="{CD2A28B2-7740-4E04-A010-836660C16134}" srcOrd="0" destOrd="0" presId="urn:microsoft.com/office/officeart/2005/8/layout/default"/>
    <dgm:cxn modelId="{B389D6A7-E7CE-49C2-907C-AD0BD74ED7A2}" type="presParOf" srcId="{CD2A28B2-7740-4E04-A010-836660C16134}" destId="{5682F414-7DA1-4114-BECF-A716AAD9D1E3}" srcOrd="0" destOrd="0" presId="urn:microsoft.com/office/officeart/2005/8/layout/default"/>
    <dgm:cxn modelId="{7C23BC3D-58D9-46FD-A5C8-275CD07249A3}" type="presParOf" srcId="{CD2A28B2-7740-4E04-A010-836660C16134}" destId="{5BC808D0-75F3-4830-BA84-80149301DF1F}" srcOrd="1" destOrd="0" presId="urn:microsoft.com/office/officeart/2005/8/layout/default"/>
    <dgm:cxn modelId="{4DC1C2A6-A2E4-4DE5-BDED-B4BBEA322182}" type="presParOf" srcId="{CD2A28B2-7740-4E04-A010-836660C16134}" destId="{98893A94-5A83-4209-8BCD-9E787EFAA782}" srcOrd="2" destOrd="0" presId="urn:microsoft.com/office/officeart/2005/8/layout/default"/>
    <dgm:cxn modelId="{CBA89C3C-3CF2-4492-995B-B974C4D6A092}" type="presParOf" srcId="{CD2A28B2-7740-4E04-A010-836660C16134}" destId="{86E7DC3D-6CB2-4CE5-B8CF-B3B70679810A}" srcOrd="3" destOrd="0" presId="urn:microsoft.com/office/officeart/2005/8/layout/default"/>
    <dgm:cxn modelId="{8C0A1068-E649-4325-AE24-F77DD9C6390E}" type="presParOf" srcId="{CD2A28B2-7740-4E04-A010-836660C16134}" destId="{F64CC571-8C1E-481F-8EB1-ABDD56094A4F}" srcOrd="4" destOrd="0" presId="urn:microsoft.com/office/officeart/2005/8/layout/default"/>
    <dgm:cxn modelId="{C65693A7-18E9-446F-807A-DD61A8B61AAE}" type="presParOf" srcId="{CD2A28B2-7740-4E04-A010-836660C16134}" destId="{ADF334E5-B414-4725-9CE2-8E4EBD8867B3}" srcOrd="5" destOrd="0" presId="urn:microsoft.com/office/officeart/2005/8/layout/default"/>
    <dgm:cxn modelId="{B7A0C0D8-0658-468D-983B-D236559CBABD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2A78-0AF1-7247-A80B-A7AB6CC3AC9D}">
      <dgm:prSet phldrT="[Text]" custT="1"/>
      <dgm:spPr/>
      <dgm:t>
        <a:bodyPr/>
        <a:lstStyle/>
        <a:p>
          <a:pPr algn="ctr"/>
          <a:r>
            <a:rPr lang="en-GB" sz="3000" dirty="0" smtClean="0"/>
            <a:t>Economic growth</a:t>
          </a:r>
          <a:endParaRPr lang="en-GB" sz="3000" dirty="0"/>
        </a:p>
      </dgm:t>
    </dgm:pt>
    <dgm:pt modelId="{620BC387-B82D-7C4D-A9BC-6CD9BE17D374}" type="parTrans" cxnId="{E5BDFCFF-8DBB-D447-B85B-8B3BB5700980}">
      <dgm:prSet/>
      <dgm:spPr/>
      <dgm:t>
        <a:bodyPr/>
        <a:lstStyle/>
        <a:p>
          <a:pPr algn="l"/>
          <a:endParaRPr lang="en-GB" sz="1600"/>
        </a:p>
      </dgm:t>
    </dgm:pt>
    <dgm:pt modelId="{6297D413-7C26-D641-9B05-00A5833E47D9}" type="sibTrans" cxnId="{E5BDFCFF-8DBB-D447-B85B-8B3BB5700980}">
      <dgm:prSet/>
      <dgm:spPr/>
      <dgm:t>
        <a:bodyPr/>
        <a:lstStyle/>
        <a:p>
          <a:pPr algn="l"/>
          <a:endParaRPr lang="en-GB" sz="1600"/>
        </a:p>
      </dgm:t>
    </dgm:pt>
    <dgm:pt modelId="{64C4DE24-46DB-F942-AD91-0F9229833041}">
      <dgm:prSet phldrT="[Text]" custT="1"/>
      <dgm:spPr/>
      <dgm:t>
        <a:bodyPr/>
        <a:lstStyle/>
        <a:p>
          <a:pPr algn="l" rtl="0"/>
          <a:r>
            <a:rPr lang="en-US" sz="2200" dirty="0" smtClean="0"/>
            <a:t>IMF</a:t>
          </a:r>
          <a:r>
            <a:rPr lang="en-US" sz="2200" baseline="0" dirty="0" smtClean="0"/>
            <a:t> estimates </a:t>
          </a:r>
          <a:r>
            <a:rPr lang="en-US" sz="2200" dirty="0" smtClean="0"/>
            <a:t>$9.6 trillion/</a:t>
          </a:r>
          <a:r>
            <a:rPr lang="en-US" sz="2200" dirty="0" err="1" smtClean="0"/>
            <a:t>yr</a:t>
          </a:r>
          <a:r>
            <a:rPr lang="en-US" sz="2200" dirty="0" smtClean="0"/>
            <a:t> from 2015-2035 in low- and lower</a:t>
          </a:r>
          <a:r>
            <a:rPr lang="en-US" sz="2200" baseline="0" dirty="0" smtClean="0"/>
            <a:t> middle-income countries</a:t>
          </a:r>
          <a:endParaRPr lang="en-GB" sz="2200" dirty="0"/>
        </a:p>
      </dgm:t>
    </dgm:pt>
    <dgm:pt modelId="{55117510-D482-1C41-A881-D38759B058B5}" type="parTrans" cxnId="{265B56A4-D877-C54F-8FAD-92786C815AD2}">
      <dgm:prSet/>
      <dgm:spPr/>
      <dgm:t>
        <a:bodyPr/>
        <a:lstStyle/>
        <a:p>
          <a:pPr algn="l"/>
          <a:endParaRPr lang="en-GB" sz="1600"/>
        </a:p>
      </dgm:t>
    </dgm:pt>
    <dgm:pt modelId="{4895955B-8E35-8A4D-A9B8-E0C7D59CE96B}" type="sibTrans" cxnId="{265B56A4-D877-C54F-8FAD-92786C815AD2}">
      <dgm:prSet/>
      <dgm:spPr/>
      <dgm:t>
        <a:bodyPr/>
        <a:lstStyle/>
        <a:p>
          <a:pPr algn="l"/>
          <a:endParaRPr lang="en-GB" sz="1600"/>
        </a:p>
      </dgm:t>
    </dgm:pt>
    <dgm:pt modelId="{7D686C18-38F6-FB43-BCF3-0CF7750DDA97}">
      <dgm:prSet phldrT="[Text]" custT="1"/>
      <dgm:spPr/>
      <dgm:t>
        <a:bodyPr/>
        <a:lstStyle/>
        <a:p>
          <a:pPr algn="ctr"/>
          <a:r>
            <a:rPr lang="en-GB" sz="3000" dirty="0" smtClean="0"/>
            <a:t>Development assistance for health</a:t>
          </a:r>
          <a:endParaRPr lang="en-GB" sz="3000" dirty="0"/>
        </a:p>
      </dgm:t>
    </dgm:pt>
    <dgm:pt modelId="{375DB7F3-16A3-AB4B-9520-981F1C08320A}" type="parTrans" cxnId="{EDA766F8-F578-BA48-9570-A97A9C3FC7C7}">
      <dgm:prSet/>
      <dgm:spPr/>
      <dgm:t>
        <a:bodyPr/>
        <a:lstStyle/>
        <a:p>
          <a:pPr algn="l"/>
          <a:endParaRPr lang="en-GB" sz="1600"/>
        </a:p>
      </dgm:t>
    </dgm:pt>
    <dgm:pt modelId="{DD8FA71F-584F-244B-9A89-1CA4EFE8BBB7}" type="sibTrans" cxnId="{EDA766F8-F578-BA48-9570-A97A9C3FC7C7}">
      <dgm:prSet/>
      <dgm:spPr/>
      <dgm:t>
        <a:bodyPr/>
        <a:lstStyle/>
        <a:p>
          <a:pPr algn="l"/>
          <a:endParaRPr lang="en-GB" sz="1600"/>
        </a:p>
      </dgm:t>
    </dgm:pt>
    <dgm:pt modelId="{BF8C9813-1623-9646-B71B-51272D251D0B}">
      <dgm:prSet custT="1"/>
      <dgm:spPr/>
      <dgm:t>
        <a:bodyPr/>
        <a:lstStyle/>
        <a:p>
          <a:pPr algn="l" rtl="0"/>
          <a:r>
            <a:rPr lang="en-US" sz="2200" b="1" baseline="0" dirty="0" smtClean="0"/>
            <a:t>Cost of convergence ($70 billion/</a:t>
          </a:r>
          <a:r>
            <a:rPr lang="en-US" sz="2200" b="1" baseline="0" dirty="0" err="1" smtClean="0"/>
            <a:t>yr</a:t>
          </a:r>
          <a:r>
            <a:rPr lang="en-US" sz="2200" b="1" baseline="0" dirty="0" smtClean="0"/>
            <a:t>) </a:t>
          </a:r>
          <a:r>
            <a:rPr lang="en-US" sz="2200" b="1" dirty="0" smtClean="0"/>
            <a:t>is less than 1% of anticipated growth</a:t>
          </a:r>
        </a:p>
      </dgm:t>
    </dgm:pt>
    <dgm:pt modelId="{7D1BDC8C-E9E3-A443-AEDE-1B5EA921DED8}" type="parTrans" cxnId="{8AC9579C-E3B2-524A-B5AB-AB0268630CDE}">
      <dgm:prSet/>
      <dgm:spPr/>
      <dgm:t>
        <a:bodyPr/>
        <a:lstStyle/>
        <a:p>
          <a:pPr algn="l"/>
          <a:endParaRPr lang="en-GB" sz="1600"/>
        </a:p>
      </dgm:t>
    </dgm:pt>
    <dgm:pt modelId="{17DC8489-6ADA-E54A-9442-C57119105B6F}" type="sibTrans" cxnId="{8AC9579C-E3B2-524A-B5AB-AB0268630CDE}">
      <dgm:prSet/>
      <dgm:spPr/>
      <dgm:t>
        <a:bodyPr/>
        <a:lstStyle/>
        <a:p>
          <a:pPr algn="l"/>
          <a:endParaRPr lang="en-GB" sz="1600"/>
        </a:p>
      </dgm:t>
    </dgm:pt>
    <dgm:pt modelId="{85730854-BE76-754C-B92D-8A48EEF8B97A}">
      <dgm:prSet phldrT="[Text]" custT="1"/>
      <dgm:spPr/>
      <dgm:t>
        <a:bodyPr/>
        <a:lstStyle/>
        <a:p>
          <a:pPr algn="l"/>
          <a:r>
            <a:rPr lang="en-GB" sz="2200" dirty="0" smtClean="0"/>
            <a:t>Will still be crucial for achieving convergence</a:t>
          </a:r>
          <a:endParaRPr lang="en-GB" sz="2200" dirty="0"/>
        </a:p>
      </dgm:t>
    </dgm:pt>
    <dgm:pt modelId="{B03164DE-E215-304E-BAD1-A187CDF76D53}" type="parTrans" cxnId="{667E41AA-14BB-FE45-8CD3-DBE5CE4AD0E3}">
      <dgm:prSet/>
      <dgm:spPr/>
      <dgm:t>
        <a:bodyPr/>
        <a:lstStyle/>
        <a:p>
          <a:pPr algn="l"/>
          <a:endParaRPr lang="en-GB" sz="1600"/>
        </a:p>
      </dgm:t>
    </dgm:pt>
    <dgm:pt modelId="{335861C5-0862-EE43-880E-B1D0733AC1B0}" type="sibTrans" cxnId="{667E41AA-14BB-FE45-8CD3-DBE5CE4AD0E3}">
      <dgm:prSet/>
      <dgm:spPr/>
      <dgm:t>
        <a:bodyPr/>
        <a:lstStyle/>
        <a:p>
          <a:pPr algn="l"/>
          <a:endParaRPr lang="en-GB" sz="1600"/>
        </a:p>
      </dgm:t>
    </dgm:pt>
    <dgm:pt modelId="{36AC9422-F01E-4F41-9D90-D3D389199CBF}">
      <dgm:prSet phldrT="[Text]" custT="1"/>
      <dgm:spPr/>
      <dgm:t>
        <a:bodyPr/>
        <a:lstStyle/>
        <a:p>
          <a:pPr algn="l" rtl="0"/>
          <a:endParaRPr lang="en-GB" sz="2200" dirty="0"/>
        </a:p>
      </dgm:t>
    </dgm:pt>
    <dgm:pt modelId="{4FD701F7-8BAD-4765-A04F-EDB0CDEA8194}" type="parTrans" cxnId="{BEB9AF36-0F81-4AF2-97BB-59E4B047DFF0}">
      <dgm:prSet/>
      <dgm:spPr/>
      <dgm:t>
        <a:bodyPr/>
        <a:lstStyle/>
        <a:p>
          <a:pPr algn="l"/>
          <a:endParaRPr lang="en-US"/>
        </a:p>
      </dgm:t>
    </dgm:pt>
    <dgm:pt modelId="{DBE8EF5F-F9E6-4C52-9A2B-97A6ECD40394}" type="sibTrans" cxnId="{BEB9AF36-0F81-4AF2-97BB-59E4B047DFF0}">
      <dgm:prSet/>
      <dgm:spPr/>
      <dgm:t>
        <a:bodyPr/>
        <a:lstStyle/>
        <a:p>
          <a:pPr algn="l"/>
          <a:endParaRPr lang="en-US"/>
        </a:p>
      </dgm:t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F5F1E-8B8C-9E42-AC75-A6A77A315B91}" type="pres">
      <dgm:prSet presAssocID="{8AF32A78-0AF1-7247-A80B-A7AB6CC3AC9D}" presName="composite" presStyleCnt="0"/>
      <dgm:spPr/>
    </dgm:pt>
    <dgm:pt modelId="{917C0F66-68C2-E74C-9C7A-BDDEEFA1B3D1}" type="pres">
      <dgm:prSet presAssocID="{8AF32A78-0AF1-7247-A80B-A7AB6CC3AC9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69BD-C70D-ED4B-A57F-EF0F3CD8A0BC}" type="pres">
      <dgm:prSet presAssocID="{8AF32A78-0AF1-7247-A80B-A7AB6CC3AC9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024F-FD45-9C45-8856-B062A5B7DCDB}" type="pres">
      <dgm:prSet presAssocID="{6297D413-7C26-D641-9B05-00A5833E47D9}" presName="space" presStyleCnt="0"/>
      <dgm:spPr/>
    </dgm:pt>
    <dgm:pt modelId="{1A63D794-F243-F549-872D-A11214986295}" type="pres">
      <dgm:prSet presAssocID="{7D686C18-38F6-FB43-BCF3-0CF7750DDA97}" presName="composite" presStyleCnt="0"/>
      <dgm:spPr/>
    </dgm:pt>
    <dgm:pt modelId="{3D826F80-8729-214F-A0A9-63BDF65231B4}" type="pres">
      <dgm:prSet presAssocID="{7D686C18-38F6-FB43-BCF3-0CF7750DDA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E887-2CB8-3C4D-812E-04A86FB7E6FF}" type="pres">
      <dgm:prSet presAssocID="{7D686C18-38F6-FB43-BCF3-0CF7750DDA9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DFCFF-8DBB-D447-B85B-8B3BB5700980}" srcId="{EBE52A1D-C2AF-0645-9D6C-E646D4A52C9A}" destId="{8AF32A78-0AF1-7247-A80B-A7AB6CC3AC9D}" srcOrd="0" destOrd="0" parTransId="{620BC387-B82D-7C4D-A9BC-6CD9BE17D374}" sibTransId="{6297D413-7C26-D641-9B05-00A5833E47D9}"/>
    <dgm:cxn modelId="{265B56A4-D877-C54F-8FAD-92786C815AD2}" srcId="{8AF32A78-0AF1-7247-A80B-A7AB6CC3AC9D}" destId="{64C4DE24-46DB-F942-AD91-0F9229833041}" srcOrd="0" destOrd="0" parTransId="{55117510-D482-1C41-A881-D38759B058B5}" sibTransId="{4895955B-8E35-8A4D-A9B8-E0C7D59CE96B}"/>
    <dgm:cxn modelId="{57681D31-C655-EC4B-AEAA-ABF4429DEAD1}" type="presOf" srcId="{EBE52A1D-C2AF-0645-9D6C-E646D4A52C9A}" destId="{82047CFD-CF8B-7143-858D-4144797D41DA}" srcOrd="0" destOrd="0" presId="urn:microsoft.com/office/officeart/2005/8/layout/hList1"/>
    <dgm:cxn modelId="{EDA766F8-F578-BA48-9570-A97A9C3FC7C7}" srcId="{EBE52A1D-C2AF-0645-9D6C-E646D4A52C9A}" destId="{7D686C18-38F6-FB43-BCF3-0CF7750DDA97}" srcOrd="1" destOrd="0" parTransId="{375DB7F3-16A3-AB4B-9520-981F1C08320A}" sibTransId="{DD8FA71F-584F-244B-9A89-1CA4EFE8BBB7}"/>
    <dgm:cxn modelId="{FDEBCF3C-AB14-45CD-8C03-7F41B5C9A44F}" type="presOf" srcId="{36AC9422-F01E-4F41-9D90-D3D389199CBF}" destId="{E2D969BD-C70D-ED4B-A57F-EF0F3CD8A0BC}" srcOrd="0" destOrd="1" presId="urn:microsoft.com/office/officeart/2005/8/layout/hList1"/>
    <dgm:cxn modelId="{8AC9579C-E3B2-524A-B5AB-AB0268630CDE}" srcId="{8AF32A78-0AF1-7247-A80B-A7AB6CC3AC9D}" destId="{BF8C9813-1623-9646-B71B-51272D251D0B}" srcOrd="2" destOrd="0" parTransId="{7D1BDC8C-E9E3-A443-AEDE-1B5EA921DED8}" sibTransId="{17DC8489-6ADA-E54A-9442-C57119105B6F}"/>
    <dgm:cxn modelId="{667E41AA-14BB-FE45-8CD3-DBE5CE4AD0E3}" srcId="{7D686C18-38F6-FB43-BCF3-0CF7750DDA97}" destId="{85730854-BE76-754C-B92D-8A48EEF8B97A}" srcOrd="0" destOrd="0" parTransId="{B03164DE-E215-304E-BAD1-A187CDF76D53}" sibTransId="{335861C5-0862-EE43-880E-B1D0733AC1B0}"/>
    <dgm:cxn modelId="{0E77522C-3D8B-2648-B334-A155CE168DE6}" type="presOf" srcId="{7D686C18-38F6-FB43-BCF3-0CF7750DDA97}" destId="{3D826F80-8729-214F-A0A9-63BDF65231B4}" srcOrd="0" destOrd="0" presId="urn:microsoft.com/office/officeart/2005/8/layout/hList1"/>
    <dgm:cxn modelId="{3DBD0D09-7003-C14F-914F-EB87CE2873DC}" type="presOf" srcId="{64C4DE24-46DB-F942-AD91-0F9229833041}" destId="{E2D969BD-C70D-ED4B-A57F-EF0F3CD8A0BC}" srcOrd="0" destOrd="0" presId="urn:microsoft.com/office/officeart/2005/8/layout/hList1"/>
    <dgm:cxn modelId="{457DE927-B520-E044-8611-6C72B53BE517}" type="presOf" srcId="{8AF32A78-0AF1-7247-A80B-A7AB6CC3AC9D}" destId="{917C0F66-68C2-E74C-9C7A-BDDEEFA1B3D1}" srcOrd="0" destOrd="0" presId="urn:microsoft.com/office/officeart/2005/8/layout/hList1"/>
    <dgm:cxn modelId="{67587187-79B5-BC46-B95D-E7E09C54D369}" type="presOf" srcId="{85730854-BE76-754C-B92D-8A48EEF8B97A}" destId="{9CC1E887-2CB8-3C4D-812E-04A86FB7E6FF}" srcOrd="0" destOrd="0" presId="urn:microsoft.com/office/officeart/2005/8/layout/hList1"/>
    <dgm:cxn modelId="{BEB9AF36-0F81-4AF2-97BB-59E4B047DFF0}" srcId="{8AF32A78-0AF1-7247-A80B-A7AB6CC3AC9D}" destId="{36AC9422-F01E-4F41-9D90-D3D389199CBF}" srcOrd="1" destOrd="0" parTransId="{4FD701F7-8BAD-4765-A04F-EDB0CDEA8194}" sibTransId="{DBE8EF5F-F9E6-4C52-9A2B-97A6ECD40394}"/>
    <dgm:cxn modelId="{AF62CBA6-9497-5F40-9321-E1DE3AFF4A52}" type="presOf" srcId="{BF8C9813-1623-9646-B71B-51272D251D0B}" destId="{E2D969BD-C70D-ED4B-A57F-EF0F3CD8A0BC}" srcOrd="0" destOrd="2" presId="urn:microsoft.com/office/officeart/2005/8/layout/hList1"/>
    <dgm:cxn modelId="{FA120C62-BE85-2D42-86ED-EDE0DBA78174}" type="presParOf" srcId="{82047CFD-CF8B-7143-858D-4144797D41DA}" destId="{DADF5F1E-8B8C-9E42-AC75-A6A77A315B91}" srcOrd="0" destOrd="0" presId="urn:microsoft.com/office/officeart/2005/8/layout/hList1"/>
    <dgm:cxn modelId="{04DBDA94-B33E-FE43-953B-3AA129C1F89D}" type="presParOf" srcId="{DADF5F1E-8B8C-9E42-AC75-A6A77A315B91}" destId="{917C0F66-68C2-E74C-9C7A-BDDEEFA1B3D1}" srcOrd="0" destOrd="0" presId="urn:microsoft.com/office/officeart/2005/8/layout/hList1"/>
    <dgm:cxn modelId="{C73CCF0B-0FF3-E549-975B-9C6946266EC8}" type="presParOf" srcId="{DADF5F1E-8B8C-9E42-AC75-A6A77A315B91}" destId="{E2D969BD-C70D-ED4B-A57F-EF0F3CD8A0BC}" srcOrd="1" destOrd="0" presId="urn:microsoft.com/office/officeart/2005/8/layout/hList1"/>
    <dgm:cxn modelId="{A0C11F1C-DD8E-7A42-91B9-FD8ADD5E4E50}" type="presParOf" srcId="{82047CFD-CF8B-7143-858D-4144797D41DA}" destId="{FA76024F-FD45-9C45-8856-B062A5B7DCDB}" srcOrd="1" destOrd="0" presId="urn:microsoft.com/office/officeart/2005/8/layout/hList1"/>
    <dgm:cxn modelId="{2A60CFF3-5A4C-1E4A-85DF-4AC1EEF0A36C}" type="presParOf" srcId="{82047CFD-CF8B-7143-858D-4144797D41DA}" destId="{1A63D794-F243-F549-872D-A11214986295}" srcOrd="2" destOrd="0" presId="urn:microsoft.com/office/officeart/2005/8/layout/hList1"/>
    <dgm:cxn modelId="{C266EF4B-D676-214A-A7A0-C87939A146F7}" type="presParOf" srcId="{1A63D794-F243-F549-872D-A11214986295}" destId="{3D826F80-8729-214F-A0A9-63BDF65231B4}" srcOrd="0" destOrd="0" presId="urn:microsoft.com/office/officeart/2005/8/layout/hList1"/>
    <dgm:cxn modelId="{8BD94131-29F7-F74F-AA95-EED5D4B0B4DA}" type="presParOf" srcId="{1A63D794-F243-F549-872D-A11214986295}" destId="{9CC1E887-2CB8-3C4D-812E-04A86FB7E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524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0A74190-6CC3-4EA8-9CA4-1D8425AFC4A1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2F4ADC73-F5C8-4F70-8EC6-7F8330C2369A}" type="presOf" srcId="{BB335C78-CEBE-4D32-B641-C1EAD2974A38}" destId="{98893A94-5A83-4209-8BCD-9E787EFAA782}" srcOrd="0" destOrd="0" presId="urn:microsoft.com/office/officeart/2005/8/layout/default"/>
    <dgm:cxn modelId="{A7007E35-9ADE-421E-82E5-2DE233F939EB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BCFA885A-A274-413C-9D7F-31849C91E897}" type="presOf" srcId="{5712372B-076D-4931-8C54-1569E1237C79}" destId="{CD2A28B2-7740-4E04-A010-836660C16134}" srcOrd="0" destOrd="0" presId="urn:microsoft.com/office/officeart/2005/8/layout/default"/>
    <dgm:cxn modelId="{E93F0721-77A9-4023-B42C-45C3128C7C95}" type="presOf" srcId="{330AE417-7D16-4631-8F47-4475D4413CB8}" destId="{EBA33CE1-7310-4C34-81CE-39B72A9F0351}" srcOrd="0" destOrd="0" presId="urn:microsoft.com/office/officeart/2005/8/layout/default"/>
    <dgm:cxn modelId="{A3483026-A053-4D6F-9E0F-048191F2BE0A}" type="presParOf" srcId="{CD2A28B2-7740-4E04-A010-836660C16134}" destId="{5682F414-7DA1-4114-BECF-A716AAD9D1E3}" srcOrd="0" destOrd="0" presId="urn:microsoft.com/office/officeart/2005/8/layout/default"/>
    <dgm:cxn modelId="{9D0FEF10-CCC9-45D0-AED2-5002395432BC}" type="presParOf" srcId="{CD2A28B2-7740-4E04-A010-836660C16134}" destId="{5BC808D0-75F3-4830-BA84-80149301DF1F}" srcOrd="1" destOrd="0" presId="urn:microsoft.com/office/officeart/2005/8/layout/default"/>
    <dgm:cxn modelId="{9A0869A8-2AA1-4C77-8274-92224F093BFD}" type="presParOf" srcId="{CD2A28B2-7740-4E04-A010-836660C16134}" destId="{98893A94-5A83-4209-8BCD-9E787EFAA782}" srcOrd="2" destOrd="0" presId="urn:microsoft.com/office/officeart/2005/8/layout/default"/>
    <dgm:cxn modelId="{66E61764-5548-4067-AA34-A7CB985F11CD}" type="presParOf" srcId="{CD2A28B2-7740-4E04-A010-836660C16134}" destId="{86E7DC3D-6CB2-4CE5-B8CF-B3B70679810A}" srcOrd="3" destOrd="0" presId="urn:microsoft.com/office/officeart/2005/8/layout/default"/>
    <dgm:cxn modelId="{4CA3CC16-D7C2-4A8F-A716-84C02D7F64CF}" type="presParOf" srcId="{CD2A28B2-7740-4E04-A010-836660C16134}" destId="{F64CC571-8C1E-481F-8EB1-ABDD56094A4F}" srcOrd="4" destOrd="0" presId="urn:microsoft.com/office/officeart/2005/8/layout/default"/>
    <dgm:cxn modelId="{1FAD7850-3BCC-4176-A405-D95D29608E7D}" type="presParOf" srcId="{CD2A28B2-7740-4E04-A010-836660C16134}" destId="{ADF334E5-B414-4725-9CE2-8E4EBD8867B3}" srcOrd="5" destOrd="0" presId="urn:microsoft.com/office/officeart/2005/8/layout/default"/>
    <dgm:cxn modelId="{965FE755-8848-4346-93D7-3215BC1ABBD5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a 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293FCE61-6756-4D06-B056-4CF60B7494B0}" type="presOf" srcId="{FCA9B049-668C-43FC-8FD9-EB1D030A5576}" destId="{BA979EE4-1112-45C1-A6CB-FA42E2378C3C}" srcOrd="0" destOrd="0" presId="urn:microsoft.com/office/officeart/2005/8/layout/equation1"/>
    <dgm:cxn modelId="{C271019D-99BB-487C-8830-3EB89CF2B38B}" type="presOf" srcId="{5468DA87-E24D-469D-9716-A979BA105C93}" destId="{911D194D-E439-4024-9027-ED51B7F59E07}" srcOrd="0" destOrd="0" presId="urn:microsoft.com/office/officeart/2005/8/layout/equation1"/>
    <dgm:cxn modelId="{75664A69-34FF-455A-BABD-C4D61306C19A}" type="presOf" srcId="{6BFCECF1-6709-4E4E-A6E6-B8236A45DDE6}" destId="{B5CFB1D7-CAE7-49BF-A47F-CCA2A2F34B9E}" srcOrd="0" destOrd="0" presId="urn:microsoft.com/office/officeart/2005/8/layout/equation1"/>
    <dgm:cxn modelId="{1923F562-D2BC-4239-9656-0AEBC085ED2E}" type="presOf" srcId="{44407F99-2100-4E2D-95B3-76E5EAF045E1}" destId="{7CF1BF9D-C96A-496E-88C4-29117A0885DB}" srcOrd="0" destOrd="0" presId="urn:microsoft.com/office/officeart/2005/8/layout/equation1"/>
    <dgm:cxn modelId="{3E28D7D7-235D-468E-93E4-05E73ACE577F}" type="presOf" srcId="{1D844B22-C02F-469F-949C-E6E685D57720}" destId="{4D23D6BA-1AA6-408C-B7E9-023603269259}" srcOrd="0" destOrd="0" presId="urn:microsoft.com/office/officeart/2005/8/layout/equation1"/>
    <dgm:cxn modelId="{13E974AD-63D4-4459-9E1A-D0923A52851E}" type="presOf" srcId="{0F8B5521-911D-4025-862A-6000213510D2}" destId="{AE85FFB7-E454-48D7-9BAD-1606B2475238}" srcOrd="0" destOrd="0" presId="urn:microsoft.com/office/officeart/2005/8/layout/equation1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C92CF45F-A7BA-4DAC-A2F4-17E19646EF8F}" type="presParOf" srcId="{B5CFB1D7-CAE7-49BF-A47F-CCA2A2F34B9E}" destId="{BA979EE4-1112-45C1-A6CB-FA42E2378C3C}" srcOrd="0" destOrd="0" presId="urn:microsoft.com/office/officeart/2005/8/layout/equation1"/>
    <dgm:cxn modelId="{46476C77-51C7-4A24-BEBD-6BC703CA6774}" type="presParOf" srcId="{B5CFB1D7-CAE7-49BF-A47F-CCA2A2F34B9E}" destId="{48CBE923-4399-4A9B-AC79-2F170E85A6D6}" srcOrd="1" destOrd="0" presId="urn:microsoft.com/office/officeart/2005/8/layout/equation1"/>
    <dgm:cxn modelId="{862FCB83-0797-4A12-9AC3-0B3FC670B7C6}" type="presParOf" srcId="{B5CFB1D7-CAE7-49BF-A47F-CCA2A2F34B9E}" destId="{AE85FFB7-E454-48D7-9BAD-1606B2475238}" srcOrd="2" destOrd="0" presId="urn:microsoft.com/office/officeart/2005/8/layout/equation1"/>
    <dgm:cxn modelId="{69A9481E-31C3-4CBE-9F95-DC9633AA4957}" type="presParOf" srcId="{B5CFB1D7-CAE7-49BF-A47F-CCA2A2F34B9E}" destId="{4FCB103B-688F-4ED6-A230-D768ED3AF65D}" srcOrd="3" destOrd="0" presId="urn:microsoft.com/office/officeart/2005/8/layout/equation1"/>
    <dgm:cxn modelId="{C4FFA835-4411-4E15-9B13-065BCF3F4D24}" type="presParOf" srcId="{B5CFB1D7-CAE7-49BF-A47F-CCA2A2F34B9E}" destId="{7CF1BF9D-C96A-496E-88C4-29117A0885DB}" srcOrd="4" destOrd="0" presId="urn:microsoft.com/office/officeart/2005/8/layout/equation1"/>
    <dgm:cxn modelId="{F8D07B57-94E0-47DD-8612-C24A00D1AB0C}" type="presParOf" srcId="{B5CFB1D7-CAE7-49BF-A47F-CCA2A2F34B9E}" destId="{90A97D7E-3724-429E-884A-4F0F12525654}" srcOrd="5" destOrd="0" presId="urn:microsoft.com/office/officeart/2005/8/layout/equation1"/>
    <dgm:cxn modelId="{41846FBF-8035-4279-9E23-FBFB6446C59C}" type="presParOf" srcId="{B5CFB1D7-CAE7-49BF-A47F-CCA2A2F34B9E}" destId="{911D194D-E439-4024-9027-ED51B7F59E07}" srcOrd="6" destOrd="0" presId="urn:microsoft.com/office/officeart/2005/8/layout/equation1"/>
    <dgm:cxn modelId="{CA22D39E-04AE-4588-9A9A-EA10B1FFAEFE}" type="presParOf" srcId="{B5CFB1D7-CAE7-49BF-A47F-CCA2A2F34B9E}" destId="{F0F9B839-649A-48CA-A6CE-E6E8EC32123A}" srcOrd="7" destOrd="0" presId="urn:microsoft.com/office/officeart/2005/8/layout/equation1"/>
    <dgm:cxn modelId="{0B16D644-A9AD-4E14-B245-D54D389D985B}" type="presParOf" srcId="{B5CFB1D7-CAE7-49BF-A47F-CCA2A2F34B9E}" destId="{4D23D6BA-1AA6-408C-B7E9-0236032692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1524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Pro-poor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9D6CE14-8503-4E05-81C7-243395C80B75}" type="presOf" srcId="{BB335C78-CEBE-4D32-B641-C1EAD2974A38}" destId="{98893A94-5A83-4209-8BCD-9E787EFAA782}" srcOrd="0" destOrd="0" presId="urn:microsoft.com/office/officeart/2005/8/layout/default"/>
    <dgm:cxn modelId="{8D11D1F7-F664-45CA-8551-93B23ADF6EB3}" type="presOf" srcId="{330AE417-7D16-4631-8F47-4475D4413CB8}" destId="{EBA33CE1-7310-4C34-81CE-39B72A9F0351}" srcOrd="0" destOrd="0" presId="urn:microsoft.com/office/officeart/2005/8/layout/default"/>
    <dgm:cxn modelId="{3B5F42B3-2C12-44E6-9D1D-6FF098DBB7FD}" type="presOf" srcId="{5712372B-076D-4931-8C54-1569E1237C79}" destId="{CD2A28B2-7740-4E04-A010-836660C16134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B62CBF-EF26-4E65-932C-BCF2B25056C2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E2FB8C8-7876-41D4-A595-66AD8AC1AE8E}" type="presOf" srcId="{D732FC02-D7F9-4CC5-AC39-3A4F660EE725}" destId="{5682F414-7DA1-4114-BECF-A716AAD9D1E3}" srcOrd="0" destOrd="0" presId="urn:microsoft.com/office/officeart/2005/8/layout/default"/>
    <dgm:cxn modelId="{C048254D-8E8B-4BAD-A976-9445FED92E84}" type="presParOf" srcId="{CD2A28B2-7740-4E04-A010-836660C16134}" destId="{5682F414-7DA1-4114-BECF-A716AAD9D1E3}" srcOrd="0" destOrd="0" presId="urn:microsoft.com/office/officeart/2005/8/layout/default"/>
    <dgm:cxn modelId="{9706E2D2-FE4C-4435-9362-F6A48F4B3984}" type="presParOf" srcId="{CD2A28B2-7740-4E04-A010-836660C16134}" destId="{5BC808D0-75F3-4830-BA84-80149301DF1F}" srcOrd="1" destOrd="0" presId="urn:microsoft.com/office/officeart/2005/8/layout/default"/>
    <dgm:cxn modelId="{46DF8433-04D9-42C8-A232-F313E0239A12}" type="presParOf" srcId="{CD2A28B2-7740-4E04-A010-836660C16134}" destId="{98893A94-5A83-4209-8BCD-9E787EFAA782}" srcOrd="2" destOrd="0" presId="urn:microsoft.com/office/officeart/2005/8/layout/default"/>
    <dgm:cxn modelId="{BB31B831-02FD-4D10-B596-5E83D4AC8D98}" type="presParOf" srcId="{CD2A28B2-7740-4E04-A010-836660C16134}" destId="{86E7DC3D-6CB2-4CE5-B8CF-B3B70679810A}" srcOrd="3" destOrd="0" presId="urn:microsoft.com/office/officeart/2005/8/layout/default"/>
    <dgm:cxn modelId="{82300497-4283-4ED4-9DFC-DDDAF5BC44C2}" type="presParOf" srcId="{CD2A28B2-7740-4E04-A010-836660C16134}" destId="{F64CC571-8C1E-481F-8EB1-ABDD56094A4F}" srcOrd="4" destOrd="0" presId="urn:microsoft.com/office/officeart/2005/8/layout/default"/>
    <dgm:cxn modelId="{3870FCF0-DC54-473E-BFCD-AB949B8DBFE3}" type="presParOf" srcId="{CD2A28B2-7740-4E04-A010-836660C16134}" destId="{ADF334E5-B414-4725-9CE2-8E4EBD8867B3}" srcOrd="5" destOrd="0" presId="urn:microsoft.com/office/officeart/2005/8/layout/default"/>
    <dgm:cxn modelId="{B783B6C1-09A6-4834-8360-DB924E7BB37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D01B-AEAB-4F62-94AE-3CD66788D8F2}">
      <dsp:nvSpPr>
        <dsp:cNvPr id="0" name=""/>
        <dsp:cNvSpPr/>
      </dsp:nvSpPr>
      <dsp:spPr>
        <a:xfrm>
          <a:off x="343434" y="119572"/>
          <a:ext cx="7542731" cy="16183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Evidence-based health expenditures are an investment not only in health but in economic prosperity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sp:txBody>
      <dsp:txXfrm>
        <a:off x="390833" y="166971"/>
        <a:ext cx="7447933" cy="1523508"/>
      </dsp:txXfrm>
    </dsp:sp>
    <dsp:sp modelId="{F66B07A5-73FD-4CEF-8EBB-CF61A92E4297}">
      <dsp:nvSpPr>
        <dsp:cNvPr id="0" name=""/>
        <dsp:cNvSpPr/>
      </dsp:nvSpPr>
      <dsp:spPr>
        <a:xfrm rot="5400000">
          <a:off x="3896084" y="1789330"/>
          <a:ext cx="43743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3989089" y="1780132"/>
        <a:ext cx="251421" cy="311721"/>
      </dsp:txXfrm>
    </dsp:sp>
    <dsp:sp modelId="{A2CE2CA4-45C5-4948-84A6-82A86C309B8E}">
      <dsp:nvSpPr>
        <dsp:cNvPr id="0" name=""/>
        <dsp:cNvSpPr/>
      </dsp:nvSpPr>
      <dsp:spPr>
        <a:xfrm>
          <a:off x="343434" y="2276376"/>
          <a:ext cx="7542731" cy="2093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4"/>
              </a:solidFill>
            </a:rPr>
            <a:t>The Lancet </a:t>
          </a:r>
          <a:r>
            <a:rPr lang="en-US" sz="2000" b="1" kern="1200" dirty="0" smtClean="0">
              <a:solidFill>
                <a:schemeClr val="accent4"/>
              </a:solidFill>
            </a:rPr>
            <a:t>Commission on Investing in Health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Re-examines the case for investing in health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Provides a roadmap to achieving dramatic gains in global health by 2035</a:t>
          </a:r>
        </a:p>
      </dsp:txBody>
      <dsp:txXfrm>
        <a:off x="404751" y="2337693"/>
        <a:ext cx="7420097" cy="1970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DEE32-569E-4A4A-9377-9010112ED065}">
      <dsp:nvSpPr>
        <dsp:cNvPr id="0" name=""/>
        <dsp:cNvSpPr/>
      </dsp:nvSpPr>
      <dsp:spPr>
        <a:xfrm>
          <a:off x="460905" y="1047"/>
          <a:ext cx="3479899" cy="208793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Tax alcohol and sugar-sweetened beverages (these are pro-poor)</a:t>
          </a:r>
        </a:p>
      </dsp:txBody>
      <dsp:txXfrm>
        <a:off x="562830" y="102972"/>
        <a:ext cx="3276049" cy="1884089"/>
      </dsp:txXfrm>
    </dsp:sp>
    <dsp:sp modelId="{172DC517-E30C-4D97-AAF4-725C1FA69F50}">
      <dsp:nvSpPr>
        <dsp:cNvPr id="0" name=""/>
        <dsp:cNvSpPr/>
      </dsp:nvSpPr>
      <dsp:spPr>
        <a:xfrm>
          <a:off x="4288794" y="1047"/>
          <a:ext cx="3479899" cy="208793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We endorse WHO’s package of “best buy” clinical interventions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</a:t>
          </a:r>
          <a:r>
            <a:rPr lang="en-US" sz="2000" b="1" kern="1200" dirty="0" smtClean="0">
              <a:solidFill>
                <a:schemeClr val="tx1"/>
              </a:solidFill>
            </a:rPr>
            <a:t>we add</a:t>
          </a:r>
          <a:r>
            <a:rPr lang="en-US" sz="2000" kern="1200" dirty="0" smtClean="0">
              <a:solidFill>
                <a:schemeClr val="tx1"/>
              </a:solidFill>
            </a:rPr>
            <a:t> HPV vaccine, HPV DNA test, morphine)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90719" y="102972"/>
        <a:ext cx="3276049" cy="1884089"/>
      </dsp:txXfrm>
    </dsp:sp>
    <dsp:sp modelId="{2651C995-9046-4681-865E-3FF70E0B07FA}">
      <dsp:nvSpPr>
        <dsp:cNvPr id="0" name=""/>
        <dsp:cNvSpPr/>
      </dsp:nvSpPr>
      <dsp:spPr>
        <a:xfrm>
          <a:off x="460905" y="2436976"/>
          <a:ext cx="3479899" cy="208793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We lay out “expansion pathways” as countries get richer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62830" y="2538901"/>
        <a:ext cx="3276049" cy="1884089"/>
      </dsp:txXfrm>
    </dsp:sp>
    <dsp:sp modelId="{D0F8C985-A975-4C65-AF4E-CDB68BE456E9}">
      <dsp:nvSpPr>
        <dsp:cNvPr id="0" name=""/>
        <dsp:cNvSpPr/>
      </dsp:nvSpPr>
      <dsp:spPr>
        <a:xfrm>
          <a:off x="4288794" y="2436976"/>
          <a:ext cx="3479899" cy="208793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We note that sudden price drops are common in global health </a:t>
          </a:r>
          <a:r>
            <a:rPr lang="en-US" sz="2000" kern="1200" dirty="0" smtClean="0">
              <a:solidFill>
                <a:schemeClr val="tx1"/>
              </a:solidFill>
              <a:sym typeface="Wingdings" panose="05000000000000000000" pitchFamily="2" charset="2"/>
            </a:rPr>
            <a:t> the drug, vaccine, or diagnostic could be added earlier 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90719" y="2538901"/>
        <a:ext cx="3276049" cy="18840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152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3872545" y="1061640"/>
          <a:ext cx="3518854" cy="2111312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Reducing NCDs and Injuries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3975611" y="1164706"/>
        <a:ext cx="3312722" cy="1905180"/>
      </dsp:txXfrm>
    </dsp:sp>
    <dsp:sp modelId="{98893A94-5A83-4209-8BCD-9E787EFAA782}">
      <dsp:nvSpPr>
        <dsp:cNvPr id="0" name=""/>
        <dsp:cNvSpPr/>
      </dsp:nvSpPr>
      <dsp:spPr>
        <a:xfrm>
          <a:off x="0" y="1061640"/>
          <a:ext cx="3518854" cy="2111312"/>
        </a:xfrm>
        <a:prstGeom prst="roundRect">
          <a:avLst/>
        </a:prstGeom>
        <a:solidFill>
          <a:schemeClr val="bg1"/>
        </a:solidFill>
        <a:ln w="152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Pro-poor UHC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103066" y="1164706"/>
        <a:ext cx="3312722" cy="19051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3872545" y="1061640"/>
          <a:ext cx="3518854" cy="2111312"/>
        </a:xfrm>
        <a:prstGeom prst="roundRect">
          <a:avLst/>
        </a:prstGeom>
        <a:solidFill>
          <a:schemeClr val="bg1"/>
        </a:solidFill>
        <a:ln w="152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Reducing NCDs and Injuries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3975611" y="1164706"/>
        <a:ext cx="3312722" cy="1905180"/>
      </dsp:txXfrm>
    </dsp:sp>
    <dsp:sp modelId="{98893A94-5A83-4209-8BCD-9E787EFAA782}">
      <dsp:nvSpPr>
        <dsp:cNvPr id="0" name=""/>
        <dsp:cNvSpPr/>
      </dsp:nvSpPr>
      <dsp:spPr>
        <a:xfrm>
          <a:off x="0" y="1061640"/>
          <a:ext cx="3518854" cy="2111312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Pro-poor UHC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103066" y="1164706"/>
        <a:ext cx="3312722" cy="19051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93A00-91E1-7643-BB94-E5B64A5D2385}">
      <dsp:nvSpPr>
        <dsp:cNvPr id="0" name=""/>
        <dsp:cNvSpPr/>
      </dsp:nvSpPr>
      <dsp:spPr>
        <a:xfrm>
          <a:off x="40" y="45849"/>
          <a:ext cx="3877220" cy="1550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Win-win taxation</a:t>
          </a:r>
          <a:endParaRPr lang="en-GB" sz="3200" kern="1200" dirty="0"/>
        </a:p>
      </dsp:txBody>
      <dsp:txXfrm>
        <a:off x="40" y="45849"/>
        <a:ext cx="3877220" cy="1550888"/>
      </dsp:txXfrm>
    </dsp:sp>
    <dsp:sp modelId="{0EA2132B-632B-FF42-86F2-DE9BBD1066EF}">
      <dsp:nvSpPr>
        <dsp:cNvPr id="0" name=""/>
        <dsp:cNvSpPr/>
      </dsp:nvSpPr>
      <dsp:spPr>
        <a:xfrm>
          <a:off x="40" y="1596737"/>
          <a:ext cx="387722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Taxation of tobacco, alcohol, sugar,  extractive industries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“Triple, half, double” – Tripling the price of tobacco halves smoking and doubles revenues</a:t>
          </a:r>
          <a:endParaRPr lang="en-GB" sz="2000" kern="1200" dirty="0"/>
        </a:p>
      </dsp:txBody>
      <dsp:txXfrm>
        <a:off x="40" y="1596737"/>
        <a:ext cx="3877220" cy="2810880"/>
      </dsp:txXfrm>
    </dsp:sp>
    <dsp:sp modelId="{6D987C10-58DA-2148-8D46-2B6366B4B224}">
      <dsp:nvSpPr>
        <dsp:cNvPr id="0" name=""/>
        <dsp:cNvSpPr/>
      </dsp:nvSpPr>
      <dsp:spPr>
        <a:xfrm>
          <a:off x="4420071" y="45849"/>
          <a:ext cx="3877220" cy="1550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Inter-sectoral reallocations and efficiency gains</a:t>
          </a:r>
          <a:endParaRPr lang="en-GB" sz="3200" kern="1200" dirty="0"/>
        </a:p>
      </dsp:txBody>
      <dsp:txXfrm>
        <a:off x="4420071" y="45849"/>
        <a:ext cx="3877220" cy="1550888"/>
      </dsp:txXfrm>
    </dsp:sp>
    <dsp:sp modelId="{92DCAE1A-6E18-5A45-AFE0-4417F0382B84}">
      <dsp:nvSpPr>
        <dsp:cNvPr id="0" name=""/>
        <dsp:cNvSpPr/>
      </dsp:nvSpPr>
      <dsp:spPr>
        <a:xfrm>
          <a:off x="4420071" y="1596737"/>
          <a:ext cx="387722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Removal of fossil fuel subsidies, health sector efficiency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Worldwide carbon energy subsidies are worth 2.0 trillion USD (IMF, 2013)</a:t>
          </a:r>
        </a:p>
      </dsp:txBody>
      <dsp:txXfrm>
        <a:off x="4420071" y="1596737"/>
        <a:ext cx="3877220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Unfinished agenda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Emerging agenda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Cost agenda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152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0F66-68C2-E74C-9C7A-BDDEEFA1B3D1}">
      <dsp:nvSpPr>
        <dsp:cNvPr id="0" name=""/>
        <dsp:cNvSpPr/>
      </dsp:nvSpPr>
      <dsp:spPr>
        <a:xfrm>
          <a:off x="40" y="4813"/>
          <a:ext cx="3841613" cy="138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Economic growth</a:t>
          </a:r>
          <a:endParaRPr lang="en-GB" sz="3000" kern="1200" dirty="0"/>
        </a:p>
      </dsp:txBody>
      <dsp:txXfrm>
        <a:off x="40" y="4813"/>
        <a:ext cx="3841613" cy="1382400"/>
      </dsp:txXfrm>
    </dsp:sp>
    <dsp:sp modelId="{E2D969BD-C70D-ED4B-A57F-EF0F3CD8A0BC}">
      <dsp:nvSpPr>
        <dsp:cNvPr id="0" name=""/>
        <dsp:cNvSpPr/>
      </dsp:nvSpPr>
      <dsp:spPr>
        <a:xfrm>
          <a:off x="40" y="1387213"/>
          <a:ext cx="3841613" cy="2832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IMF</a:t>
          </a:r>
          <a:r>
            <a:rPr lang="en-US" sz="2200" kern="1200" baseline="0" dirty="0" smtClean="0"/>
            <a:t> estimates </a:t>
          </a:r>
          <a:r>
            <a:rPr lang="en-US" sz="2200" kern="1200" dirty="0" smtClean="0"/>
            <a:t>$9.6 trillion/</a:t>
          </a:r>
          <a:r>
            <a:rPr lang="en-US" sz="2200" kern="1200" dirty="0" err="1" smtClean="0"/>
            <a:t>yr</a:t>
          </a:r>
          <a:r>
            <a:rPr lang="en-US" sz="2200" kern="1200" dirty="0" smtClean="0"/>
            <a:t> from 2015-2035 in low- and lower</a:t>
          </a:r>
          <a:r>
            <a:rPr lang="en-US" sz="2200" kern="1200" baseline="0" dirty="0" smtClean="0"/>
            <a:t> middle-income countries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baseline="0" dirty="0" smtClean="0"/>
            <a:t>Cost of convergence ($70 billion/</a:t>
          </a:r>
          <a:r>
            <a:rPr lang="en-US" sz="2200" b="1" kern="1200" baseline="0" dirty="0" err="1" smtClean="0"/>
            <a:t>yr</a:t>
          </a:r>
          <a:r>
            <a:rPr lang="en-US" sz="2200" b="1" kern="1200" baseline="0" dirty="0" smtClean="0"/>
            <a:t>) </a:t>
          </a:r>
          <a:r>
            <a:rPr lang="en-US" sz="2200" b="1" kern="1200" dirty="0" smtClean="0"/>
            <a:t>is less than 1% of anticipated growth</a:t>
          </a:r>
        </a:p>
      </dsp:txBody>
      <dsp:txXfrm>
        <a:off x="40" y="1387213"/>
        <a:ext cx="3841613" cy="2832840"/>
      </dsp:txXfrm>
    </dsp:sp>
    <dsp:sp modelId="{3D826F80-8729-214F-A0A9-63BDF65231B4}">
      <dsp:nvSpPr>
        <dsp:cNvPr id="0" name=""/>
        <dsp:cNvSpPr/>
      </dsp:nvSpPr>
      <dsp:spPr>
        <a:xfrm>
          <a:off x="4379479" y="4813"/>
          <a:ext cx="3841613" cy="138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Development assistance for health</a:t>
          </a:r>
          <a:endParaRPr lang="en-GB" sz="3000" kern="1200" dirty="0"/>
        </a:p>
      </dsp:txBody>
      <dsp:txXfrm>
        <a:off x="4379479" y="4813"/>
        <a:ext cx="3841613" cy="1382400"/>
      </dsp:txXfrm>
    </dsp:sp>
    <dsp:sp modelId="{9CC1E887-2CB8-3C4D-812E-04A86FB7E6FF}">
      <dsp:nvSpPr>
        <dsp:cNvPr id="0" name=""/>
        <dsp:cNvSpPr/>
      </dsp:nvSpPr>
      <dsp:spPr>
        <a:xfrm>
          <a:off x="4379479" y="1387213"/>
          <a:ext cx="3841613" cy="2832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Will still be crucial for achieving convergence</a:t>
          </a:r>
          <a:endParaRPr lang="en-GB" sz="2200" kern="1200" dirty="0"/>
        </a:p>
      </dsp:txBody>
      <dsp:txXfrm>
        <a:off x="4379479" y="1387213"/>
        <a:ext cx="3841613" cy="2832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152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9EE4-1112-45C1-A6CB-FA42E2378C3C}">
      <dsp:nvSpPr>
        <dsp:cNvPr id="0" name=""/>
        <dsp:cNvSpPr/>
      </dsp:nvSpPr>
      <dsp:spPr>
        <a:xfrm>
          <a:off x="1415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 growth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6272" y="517535"/>
        <a:ext cx="1327129" cy="1327129"/>
      </dsp:txXfrm>
    </dsp:sp>
    <dsp:sp modelId="{AE85FFB7-E454-48D7-9BAD-1606B2475238}">
      <dsp:nvSpPr>
        <dsp:cNvPr id="0" name=""/>
        <dsp:cNvSpPr/>
      </dsp:nvSpPr>
      <dsp:spPr>
        <a:xfrm>
          <a:off x="2030659" y="636815"/>
          <a:ext cx="1088569" cy="1088569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74949" y="1053084"/>
        <a:ext cx="799989" cy="256031"/>
      </dsp:txXfrm>
    </dsp:sp>
    <dsp:sp modelId="{7CF1BF9D-C96A-496E-88C4-29117A0885DB}">
      <dsp:nvSpPr>
        <dsp:cNvPr id="0" name=""/>
        <dsp:cNvSpPr/>
      </dsp:nvSpPr>
      <dsp:spPr>
        <a:xfrm>
          <a:off x="3271628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46485" y="517535"/>
        <a:ext cx="1327129" cy="1327129"/>
      </dsp:txXfrm>
    </dsp:sp>
    <dsp:sp modelId="{911D194D-E439-4024-9027-ED51B7F59E07}">
      <dsp:nvSpPr>
        <dsp:cNvPr id="0" name=""/>
        <dsp:cNvSpPr/>
      </dsp:nvSpPr>
      <dsp:spPr>
        <a:xfrm>
          <a:off x="5300871" y="636815"/>
          <a:ext cx="1088569" cy="1088569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445161" y="861060"/>
        <a:ext cx="799989" cy="640079"/>
      </dsp:txXfrm>
    </dsp:sp>
    <dsp:sp modelId="{4D23D6BA-1AA6-408C-B7E9-023603269259}">
      <dsp:nvSpPr>
        <dsp:cNvPr id="0" name=""/>
        <dsp:cNvSpPr/>
      </dsp:nvSpPr>
      <dsp:spPr>
        <a:xfrm>
          <a:off x="6541840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change in country's </a:t>
          </a:r>
          <a:r>
            <a:rPr lang="en-US" sz="2000" b="1" kern="1200" dirty="0" smtClean="0">
              <a:solidFill>
                <a:schemeClr val="tx1"/>
              </a:solidFill>
            </a:rPr>
            <a:t>full income </a:t>
          </a:r>
          <a:r>
            <a:rPr lang="en-US" sz="2000" kern="1200" dirty="0" smtClean="0">
              <a:solidFill>
                <a:schemeClr val="tx1"/>
              </a:solidFill>
            </a:rPr>
            <a:t>over a time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16697" y="517535"/>
        <a:ext cx="1327129" cy="1327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152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Pro-poor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0.41226</cdr:x>
      <cdr:y>0.29825</cdr:y>
    </cdr:from>
    <cdr:to>
      <cdr:x>0.47466</cdr:x>
      <cdr:y>0.35321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295400"/>
          <a:ext cx="426742" cy="23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(1)</a:t>
          </a:r>
        </a:p>
      </cdr:txBody>
    </cdr:sp>
  </cdr:relSizeAnchor>
  <cdr:relSizeAnchor xmlns:cdr="http://schemas.openxmlformats.org/drawingml/2006/chartDrawing">
    <cdr:from>
      <cdr:x>0.41618</cdr:x>
      <cdr:y>0.563</cdr:y>
    </cdr:from>
    <cdr:to>
      <cdr:x>0.48973</cdr:x>
      <cdr:y>0.61795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55274" y="2831205"/>
          <a:ext cx="469260" cy="27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0.41226</cdr:x>
      <cdr:y>0.59649</cdr:y>
    </cdr:from>
    <cdr:to>
      <cdr:x>0.47374</cdr:x>
      <cdr:y>0.65145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19400" y="2590800"/>
          <a:ext cx="420451" cy="23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(2)</a:t>
          </a:r>
        </a:p>
      </cdr:txBody>
    </cdr:sp>
  </cdr:relSizeAnchor>
  <cdr:relSizeAnchor xmlns:cdr="http://schemas.openxmlformats.org/drawingml/2006/chartDrawing">
    <cdr:from>
      <cdr:x>0.41226</cdr:x>
      <cdr:y>0.7193</cdr:y>
    </cdr:from>
    <cdr:to>
      <cdr:x>0.48109</cdr:x>
      <cdr:y>0.77426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19400" y="3124200"/>
          <a:ext cx="470716" cy="23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(3)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486"/>
            <a:ext cx="8382000" cy="42451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3900" b="1" dirty="0" smtClean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900" b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The Commission on Investing in Health</a:t>
            </a:r>
            <a:endParaRPr lang="en-US" sz="1900" b="1" dirty="0"/>
          </a:p>
          <a:p>
            <a:pPr marL="0" indent="0" algn="ctr">
              <a:buNone/>
            </a:pPr>
            <a:endParaRPr lang="en-US" sz="1900" b="1" dirty="0" smtClean="0"/>
          </a:p>
          <a:p>
            <a:pPr marL="0" indent="0" algn="ctr">
              <a:buNone/>
            </a:pPr>
            <a:endParaRPr lang="en-US" sz="1900" b="1" dirty="0"/>
          </a:p>
          <a:p>
            <a:pPr marL="0" indent="0" algn="ctr">
              <a:buNone/>
            </a:pPr>
            <a:r>
              <a:rPr lang="en-US" sz="1900" b="1" dirty="0" smtClean="0"/>
              <a:t>Lawrence Summers, Chair</a:t>
            </a:r>
          </a:p>
          <a:p>
            <a:pPr marL="0" indent="0" algn="ctr">
              <a:buNone/>
            </a:pPr>
            <a:r>
              <a:rPr lang="en-US" sz="1900" b="1" dirty="0" smtClean="0"/>
              <a:t>Dean Jamison, Co-Chair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1054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February 2,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27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and Cost of Convergence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70409"/>
              </p:ext>
            </p:extLst>
          </p:nvPr>
        </p:nvGraphicFramePr>
        <p:xfrm>
          <a:off x="762000" y="1371600"/>
          <a:ext cx="7772399" cy="4005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/>
                <a:gridCol w="3984763"/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deaths averted from 2035 onwards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Approximate incremental cost per year, 2016-2035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 of costs devoted to structural</a:t>
                      </a:r>
                      <a:r>
                        <a:rPr lang="en-US" b="1" baseline="0" dirty="0" smtClean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</a:t>
                      </a:r>
                      <a:r>
                        <a:rPr lang="en-US" b="1" baseline="0" dirty="0" smtClean="0"/>
                        <a:t> of health gap closed by existing tools (rest closed by new tools)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020762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ew Global </a:t>
            </a:r>
            <a:r>
              <a:rPr lang="en-US" dirty="0"/>
              <a:t>M</a:t>
            </a:r>
            <a:r>
              <a:rPr lang="en-US" dirty="0" smtClean="0"/>
              <a:t>ap of Disease</a:t>
            </a:r>
            <a:endParaRPr lang="en-US" dirty="0"/>
          </a:p>
        </p:txBody>
      </p:sp>
      <p:pic>
        <p:nvPicPr>
          <p:cNvPr id="2" name="Picture 1" descr="India Urban Rural Disperiti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t="16157" r="20115" b="4537"/>
          <a:stretch/>
        </p:blipFill>
        <p:spPr>
          <a:xfrm>
            <a:off x="2133600" y="1219200"/>
            <a:ext cx="4838495" cy="452633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0" y="5715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Under-5 child deaths by region, India, early 2000s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1C2DD-F5E9-4943-965A-9C9CF7755B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020762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ew Global </a:t>
            </a:r>
            <a:r>
              <a:rPr lang="en-US" dirty="0"/>
              <a:t>M</a:t>
            </a:r>
            <a:r>
              <a:rPr lang="en-US" dirty="0" smtClean="0"/>
              <a:t>ap of Disease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334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Births and under-5 deaths by wealth quintile in India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1C2DD-F5E9-4943-965A-9C9CF7755B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42868"/>
              </p:ext>
            </p:extLst>
          </p:nvPr>
        </p:nvGraphicFramePr>
        <p:xfrm>
          <a:off x="1143000" y="1295400"/>
          <a:ext cx="6705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1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ources of Income to Fund Convergence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4850434"/>
              </p:ext>
            </p:extLst>
          </p:nvPr>
        </p:nvGraphicFramePr>
        <p:xfrm>
          <a:off x="457200" y="1219200"/>
          <a:ext cx="8221133" cy="422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</a:t>
            </a:r>
            <a:r>
              <a:rPr lang="en-US" dirty="0" smtClean="0"/>
              <a:t>Public </a:t>
            </a:r>
            <a:r>
              <a:rPr lang="en-US" dirty="0"/>
              <a:t>E</a:t>
            </a:r>
            <a:r>
              <a:rPr lang="en-US" dirty="0" smtClean="0"/>
              <a:t>xpenditures on Health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Role </a:t>
            </a:r>
            <a:r>
              <a:rPr lang="en-US" dirty="0" smtClean="0"/>
              <a:t>for </a:t>
            </a:r>
            <a:r>
              <a:rPr lang="en-US" dirty="0" smtClean="0"/>
              <a:t>Private </a:t>
            </a:r>
            <a:r>
              <a:rPr lang="en-US" dirty="0"/>
              <a:t>F</a:t>
            </a:r>
            <a:r>
              <a:rPr lang="en-US" dirty="0" smtClean="0"/>
              <a:t>inance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586599"/>
              </p:ext>
            </p:extLst>
          </p:nvPr>
        </p:nvGraphicFramePr>
        <p:xfrm>
          <a:off x="1905000" y="1447800"/>
          <a:ext cx="4953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715000"/>
            <a:ext cx="68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Health expenditures per capita in selected high-income regions, 2010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37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Crucial Role for International </a:t>
            </a:r>
            <a:r>
              <a:rPr lang="en-GB" sz="2800" dirty="0"/>
              <a:t>Collective </a:t>
            </a:r>
            <a:r>
              <a:rPr lang="en-GB" sz="2800" dirty="0" smtClean="0"/>
              <a:t>Action: </a:t>
            </a:r>
            <a:br>
              <a:rPr lang="en-GB" sz="2800" dirty="0" smtClean="0"/>
            </a:br>
            <a:r>
              <a:rPr lang="en-GB" sz="2800" dirty="0" smtClean="0"/>
              <a:t>Global Public Goods, Managing Externalities, Stewardship</a:t>
            </a:r>
            <a:endParaRPr lang="en-GB" sz="2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0" r="6947" b="32587"/>
          <a:stretch/>
        </p:blipFill>
        <p:spPr bwMode="auto">
          <a:xfrm>
            <a:off x="3744462" y="1965207"/>
            <a:ext cx="5089408" cy="329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310131" y="1676400"/>
            <a:ext cx="3124200" cy="3789760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331" y="1772841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ea typeface="ＭＳ Ｐゴシック" charset="0"/>
                <a:cs typeface="Calibri"/>
              </a:rPr>
              <a:t>Best way to support convergence is funding 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R&amp;D for diseases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disproportionately affecting LICs and LMICs</a:t>
            </a:r>
            <a:endParaRPr lang="en-US" b="1" dirty="0" smtClean="0">
              <a:solidFill>
                <a:srgbClr val="EE3124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and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managing </a:t>
            </a: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externalities e.g. flu pandemic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Current R&amp;D ($3B/y) should be doubled, with half the increment funded by MICs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462" y="5334000"/>
            <a:ext cx="52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Current global spending on R&amp;D for ‘convergence conditions’ </a:t>
            </a:r>
            <a:r>
              <a:rPr lang="en-US" sz="1600" dirty="0"/>
              <a:t>T</a:t>
            </a:r>
            <a:r>
              <a:rPr lang="en-US" sz="1600" dirty="0" smtClean="0"/>
              <a:t>otal: $3B/y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4123637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Income: A Better Way to Measure the Returns from Investing in Health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249950"/>
              </p:ext>
            </p:extLst>
          </p:nvPr>
        </p:nvGraphicFramePr>
        <p:xfrm>
          <a:off x="228600" y="2057400"/>
          <a:ext cx="8420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45499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Between 2000 and 2011, </a:t>
            </a:r>
            <a:r>
              <a:rPr lang="en-US" sz="2000" dirty="0" smtClean="0"/>
              <a:t>about a quarter of the growth </a:t>
            </a:r>
            <a:r>
              <a:rPr lang="en-US" sz="2000" dirty="0"/>
              <a:t>in full income in low-income </a:t>
            </a:r>
            <a:r>
              <a:rPr lang="en-US" sz="2000" dirty="0" smtClean="0"/>
              <a:t>and middle-income </a:t>
            </a:r>
            <a:r>
              <a:rPr lang="en-US" sz="2000" dirty="0"/>
              <a:t>countries resulted from VLYs </a:t>
            </a:r>
            <a:r>
              <a:rPr lang="en-US" sz="2000" dirty="0" smtClean="0"/>
              <a:t>gained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VLYs, Convergence Has Impressive </a:t>
            </a:r>
            <a:br>
              <a:rPr lang="en-US" dirty="0" smtClean="0"/>
            </a:br>
            <a:r>
              <a:rPr lang="en-US" dirty="0" smtClean="0"/>
              <a:t>Benefit: Cost Ratio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6885"/>
            <a:ext cx="5514461" cy="409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8781987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and Melinda Gates Foundation</a:t>
            </a:r>
          </a:p>
          <a:p>
            <a:r>
              <a:rPr lang="en-US" dirty="0" smtClean="0"/>
              <a:t>NORAD</a:t>
            </a:r>
          </a:p>
          <a:p>
            <a:r>
              <a:rPr lang="en-US" dirty="0" err="1" smtClean="0"/>
              <a:t>DfID</a:t>
            </a:r>
            <a:endParaRPr lang="en-US" dirty="0" smtClean="0"/>
          </a:p>
          <a:p>
            <a:r>
              <a:rPr lang="en-US" dirty="0" smtClean="0"/>
              <a:t>WHO</a:t>
            </a:r>
          </a:p>
          <a:p>
            <a:r>
              <a:rPr lang="en-US" dirty="0" smtClean="0"/>
              <a:t>Center for Disease Dynamics, Economics, and Policy (Delhi and Washington)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Report’s Other Messages on NCDs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028413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066517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Recommendation on UHC:</a:t>
            </a:r>
            <a:br>
              <a:rPr lang="en-US" sz="3000" dirty="0" smtClean="0"/>
            </a:br>
            <a:r>
              <a:rPr lang="en-US" sz="3000" dirty="0" smtClean="0"/>
              <a:t>Pro-Poor Pathway  (Blue Shading)</a:t>
            </a:r>
            <a:endParaRPr lang="en-US" sz="30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4767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+ essential package for NCDIs</a:t>
            </a:r>
            <a:endParaRPr lang="en-US" sz="11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Reflections on India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5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</a:t>
            </a:r>
            <a:r>
              <a:rPr lang="en-US" dirty="0" smtClean="0"/>
              <a:t>Path </a:t>
            </a:r>
            <a:r>
              <a:rPr lang="en-US" dirty="0" smtClean="0"/>
              <a:t>to </a:t>
            </a:r>
            <a:r>
              <a:rPr lang="en-US" dirty="0" smtClean="0"/>
              <a:t>Convergence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574093"/>
              </p:ext>
            </p:extLst>
          </p:nvPr>
        </p:nvGraphicFramePr>
        <p:xfrm>
          <a:off x="1143000" y="1219200"/>
          <a:ext cx="683882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562600"/>
            <a:ext cx="770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Female life expectancy at birth for selected countries compared to the frontier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</a:t>
            </a:r>
            <a:r>
              <a:rPr lang="en-US" dirty="0" smtClean="0"/>
              <a:t>Status</a:t>
            </a:r>
            <a:r>
              <a:rPr lang="en-US" dirty="0" smtClean="0"/>
              <a:t>: Income or </a:t>
            </a:r>
            <a:r>
              <a:rPr lang="en-US" dirty="0" smtClean="0"/>
              <a:t>Policy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58769"/>
              </p:ext>
            </p:extLst>
          </p:nvPr>
        </p:nvGraphicFramePr>
        <p:xfrm>
          <a:off x="457200" y="2209800"/>
          <a:ext cx="8229600" cy="2377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38400"/>
                <a:gridCol w="2057400"/>
                <a:gridCol w="19050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INDIA, 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CHINA,</a:t>
                      </a:r>
                      <a:r>
                        <a:rPr lang="en-US" sz="2400" baseline="0" dirty="0" smtClean="0"/>
                        <a:t> 1980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CHINA,</a:t>
                      </a:r>
                      <a:r>
                        <a:rPr lang="en-US" sz="2400" baseline="0" dirty="0" smtClean="0"/>
                        <a:t> 2010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Income per capita </a:t>
                      </a:r>
                      <a:r>
                        <a:rPr lang="en-US" sz="1600" dirty="0" smtClean="0"/>
                        <a:t>(USD)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$1,030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$220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$2,870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Under-5 mortality </a:t>
                      </a:r>
                    </a:p>
                    <a:p>
                      <a:r>
                        <a:rPr lang="en-US" sz="1600" dirty="0" smtClean="0"/>
                        <a:t>(per 1000 live births)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Life expectancy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(both sexes)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7391400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“…a number of poor countries have shown, through their pioneering public policies, that basic healthcare for all can be provided at a remarkably good level at very low cost if the society, including the political and intellectual leadership, can get its act together.”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188"/>
          <a:stretch/>
        </p:blipFill>
        <p:spPr>
          <a:xfrm>
            <a:off x="3276600" y="4038600"/>
            <a:ext cx="1467446" cy="1558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4495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Amartya</a:t>
            </a:r>
            <a:r>
              <a:rPr lang="en-US" sz="2400" dirty="0" smtClean="0"/>
              <a:t> </a:t>
            </a:r>
            <a:r>
              <a:rPr lang="en-US" sz="2400" dirty="0" err="1" smtClean="0"/>
              <a:t>Sen</a:t>
            </a:r>
            <a:endParaRPr lang="en-US" sz="2400" dirty="0" smtClean="0"/>
          </a:p>
          <a:p>
            <a:r>
              <a:rPr lang="en-US" sz="2000" dirty="0" smtClean="0"/>
              <a:t>In </a:t>
            </a:r>
            <a:r>
              <a:rPr lang="en-US" sz="2000" i="1" dirty="0" smtClean="0"/>
              <a:t>The Guardian</a:t>
            </a:r>
            <a:r>
              <a:rPr lang="en-US" sz="2000" dirty="0" smtClean="0"/>
              <a:t>, January 6, 2015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9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Value of Investing in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“The Lancet Commission on Investing in Health provides further proof that improvements in human survival have economic value well beyond their direct links to GDP”</a:t>
            </a:r>
          </a:p>
          <a:p>
            <a:pPr algn="r"/>
            <a:endParaRPr lang="en-US" sz="2800" dirty="0"/>
          </a:p>
          <a:p>
            <a:r>
              <a:rPr lang="en-US" sz="2800" dirty="0" smtClean="0"/>
              <a:t>					</a:t>
            </a:r>
            <a:r>
              <a:rPr lang="en-US" sz="2400" dirty="0" smtClean="0"/>
              <a:t>Jim Kim</a:t>
            </a:r>
          </a:p>
          <a:p>
            <a:r>
              <a:rPr lang="en-US" sz="2400" dirty="0" smtClean="0"/>
              <a:t>					World Bank President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4" y="4343400"/>
            <a:ext cx="15541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1C2DD-F5E9-4943-965A-9C9CF7755B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of Mortality </a:t>
            </a:r>
            <a:r>
              <a:rPr lang="en-US" dirty="0"/>
              <a:t>D</a:t>
            </a:r>
            <a:r>
              <a:rPr lang="en-US" dirty="0" smtClean="0"/>
              <a:t>ecline as % of Change in Full </a:t>
            </a:r>
            <a:r>
              <a:rPr lang="en-US" dirty="0"/>
              <a:t>I</a:t>
            </a:r>
            <a:r>
              <a:rPr lang="en-US" dirty="0" smtClean="0"/>
              <a:t>ncome in India</a:t>
            </a:r>
            <a:endParaRPr lang="en-US" dirty="0"/>
          </a:p>
        </p:txBody>
      </p:sp>
      <p:pic>
        <p:nvPicPr>
          <p:cNvPr id="3" name="Picture 2" descr="India Full Income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t="28551" r="24597" b="10039"/>
          <a:stretch/>
        </p:blipFill>
        <p:spPr>
          <a:xfrm>
            <a:off x="1676400" y="1447800"/>
            <a:ext cx="5791042" cy="45620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67083"/>
            <a:ext cx="5486400" cy="40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rapezoid 2"/>
          <p:cNvSpPr/>
          <p:nvPr/>
        </p:nvSpPr>
        <p:spPr>
          <a:xfrm>
            <a:off x="4953000" y="4419600"/>
            <a:ext cx="990600" cy="304800"/>
          </a:xfrm>
          <a:prstGeom prst="trapezoi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</a:t>
            </a:r>
            <a:r>
              <a:rPr lang="en-US" dirty="0" smtClean="0"/>
              <a:t>Benefits </a:t>
            </a:r>
            <a:r>
              <a:rPr lang="en-US" dirty="0" smtClean="0"/>
              <a:t>of </a:t>
            </a:r>
            <a:r>
              <a:rPr lang="en-US" dirty="0" smtClean="0"/>
              <a:t>Convergence </a:t>
            </a:r>
            <a:r>
              <a:rPr lang="en-US" dirty="0" smtClean="0"/>
              <a:t>in India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3657600"/>
            <a:ext cx="838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$1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343400"/>
            <a:ext cx="838200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/>
                </a:solidFill>
              </a:rPr>
              <a:t>$8-12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9999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800" i="1" dirty="0" smtClean="0"/>
              <a:t>Global Health 2035: A World Converging within a Generation</a:t>
            </a:r>
            <a:r>
              <a:rPr lang="en-US" sz="2800" dirty="0" smtClean="0"/>
              <a:t>, the report of the Commission on Investing in Health</a:t>
            </a:r>
          </a:p>
          <a:p>
            <a:pPr lvl="1">
              <a:buFont typeface="Arial"/>
              <a:buChar char="•"/>
            </a:pPr>
            <a:endParaRPr lang="en-US" sz="2800" dirty="0"/>
          </a:p>
          <a:p>
            <a:pPr lvl="1">
              <a:buFont typeface="Arial"/>
              <a:buChar char="•"/>
            </a:pPr>
            <a:r>
              <a:rPr lang="en-US" sz="2800" dirty="0" smtClean="0"/>
              <a:t>Reflections on India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Ingredients for </a:t>
            </a:r>
            <a:r>
              <a:rPr lang="en-US" dirty="0" smtClean="0"/>
              <a:t>Addressing </a:t>
            </a:r>
            <a:br>
              <a:rPr lang="en-US" dirty="0" smtClean="0"/>
            </a:br>
            <a:r>
              <a:rPr lang="en-US" dirty="0" smtClean="0"/>
              <a:t>the Double </a:t>
            </a:r>
            <a:r>
              <a:rPr lang="en-US" dirty="0"/>
              <a:t>D</a:t>
            </a:r>
            <a:r>
              <a:rPr lang="en-US" dirty="0" smtClean="0"/>
              <a:t>isease </a:t>
            </a:r>
            <a:r>
              <a:rPr lang="en-US" dirty="0"/>
              <a:t>B</a:t>
            </a:r>
            <a:r>
              <a:rPr lang="en-US" dirty="0" smtClean="0"/>
              <a:t>urden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237771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6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Financial Risk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990600" y="1447800"/>
            <a:ext cx="7191062" cy="39939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</a:t>
            </a:r>
            <a:r>
              <a:rPr lang="en-US" dirty="0" smtClean="0"/>
              <a:t>Reductions </a:t>
            </a:r>
            <a:r>
              <a:rPr lang="en-US" dirty="0" smtClean="0"/>
              <a:t>in </a:t>
            </a:r>
            <a:r>
              <a:rPr lang="en-US" dirty="0" smtClean="0"/>
              <a:t>Death </a:t>
            </a:r>
            <a:r>
              <a:rPr lang="en-US" dirty="0" smtClean="0"/>
              <a:t>by </a:t>
            </a:r>
            <a:r>
              <a:rPr lang="en-US" dirty="0" smtClean="0"/>
              <a:t>Investing </a:t>
            </a:r>
            <a:r>
              <a:rPr lang="en-US" dirty="0" smtClean="0"/>
              <a:t>in </a:t>
            </a:r>
            <a:r>
              <a:rPr lang="en-US" dirty="0" smtClean="0"/>
              <a:t>Convergence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54342"/>
              </p:ext>
            </p:extLst>
          </p:nvPr>
        </p:nvGraphicFramePr>
        <p:xfrm>
          <a:off x="1219200" y="2133600"/>
          <a:ext cx="6705600" cy="2865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7400"/>
                <a:gridCol w="1676400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</a:t>
                      </a:r>
                    </a:p>
                    <a:p>
                      <a:pPr algn="ctr"/>
                      <a:r>
                        <a:rPr lang="en-US" dirty="0" smtClean="0"/>
                        <a:t>(no. of deaths)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2035 </a:t>
                      </a:r>
                    </a:p>
                    <a:p>
                      <a:pPr algn="ctr"/>
                      <a:r>
                        <a:rPr lang="en-US" dirty="0" smtClean="0"/>
                        <a:t>(no. of deaths)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reduction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Tuberculosis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Births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Fertility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147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India </a:t>
            </a:r>
            <a:r>
              <a:rPr lang="en-US" dirty="0" smtClean="0"/>
              <a:t>Could </a:t>
            </a:r>
            <a:r>
              <a:rPr lang="en-US" dirty="0"/>
              <a:t>A</a:t>
            </a:r>
            <a:r>
              <a:rPr lang="en-US" dirty="0" smtClean="0"/>
              <a:t>vert </a:t>
            </a:r>
            <a:r>
              <a:rPr lang="en-US" dirty="0" smtClean="0"/>
              <a:t>1 </a:t>
            </a:r>
            <a:r>
              <a:rPr lang="en-US" dirty="0"/>
              <a:t>M</a:t>
            </a:r>
            <a:r>
              <a:rPr lang="en-US" dirty="0" smtClean="0"/>
              <a:t>illion </a:t>
            </a:r>
            <a:r>
              <a:rPr lang="en-US" dirty="0"/>
              <a:t>D</a:t>
            </a:r>
            <a:r>
              <a:rPr lang="en-US" dirty="0" smtClean="0"/>
              <a:t>eaths </a:t>
            </a:r>
            <a:r>
              <a:rPr lang="en-US" dirty="0" smtClean="0"/>
              <a:t>per </a:t>
            </a:r>
            <a:r>
              <a:rPr lang="en-US" dirty="0"/>
              <a:t>Y</a:t>
            </a:r>
            <a:r>
              <a:rPr lang="en-US" dirty="0" smtClean="0"/>
              <a:t>ear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7847" y="9525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03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India Child Mortality Convergenc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 t="25717" r="20960" b="7205"/>
          <a:stretch/>
        </p:blipFill>
        <p:spPr>
          <a:xfrm>
            <a:off x="1981200" y="1066800"/>
            <a:ext cx="5509697" cy="4495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Reductions in under-5 mortality rate with enhanced investments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6638476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Ingredients for Addressing </a:t>
            </a:r>
            <a:br>
              <a:rPr lang="en-US" dirty="0" smtClean="0"/>
            </a:br>
            <a:r>
              <a:rPr lang="en-US" dirty="0" smtClean="0"/>
              <a:t>the Double </a:t>
            </a:r>
            <a:r>
              <a:rPr lang="en-US" dirty="0"/>
              <a:t>D</a:t>
            </a:r>
            <a:r>
              <a:rPr lang="en-US" dirty="0" smtClean="0"/>
              <a:t>isease </a:t>
            </a:r>
            <a:r>
              <a:rPr lang="en-US" dirty="0"/>
              <a:t>B</a:t>
            </a:r>
            <a:r>
              <a:rPr lang="en-US" dirty="0" smtClean="0"/>
              <a:t>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2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Fiscal Policy for </a:t>
            </a:r>
            <a:r>
              <a:rPr lang="en-US" dirty="0" smtClean="0"/>
              <a:t>Health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4568001"/>
              </p:ext>
            </p:extLst>
          </p:nvPr>
        </p:nvGraphicFramePr>
        <p:xfrm>
          <a:off x="533400" y="1261533"/>
          <a:ext cx="8297333" cy="445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G</a:t>
            </a:r>
            <a:r>
              <a:rPr lang="en-US" dirty="0" smtClean="0"/>
              <a:t>reatest </a:t>
            </a:r>
            <a:r>
              <a:rPr lang="en-US" dirty="0"/>
              <a:t>O</a:t>
            </a:r>
            <a:r>
              <a:rPr lang="en-US" dirty="0" smtClean="0"/>
              <a:t>pportunity To Curb NCDs is Tobacco Taxation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990600" y="1143000"/>
            <a:ext cx="3657600" cy="44196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5029200" cy="39589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Smoke-free legislation and increased tobacco taxation in India could: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Avert 1.5+ million deaths from heart disease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Avert 1 million deaths from stroke</a:t>
            </a: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</a:pPr>
            <a:endParaRPr lang="en-US" sz="1900" dirty="0" smtClean="0">
              <a:solidFill>
                <a:srgbClr val="53565A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</a:pPr>
            <a:r>
              <a:rPr lang="en-US" sz="1900" b="1" dirty="0" smtClean="0">
                <a:solidFill>
                  <a:srgbClr val="53565A"/>
                </a:solidFill>
              </a:rPr>
              <a:t>Over the next 50 years, a 50% price increase on cigarettes in India could: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 4 million deaths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Generate $2 billion in revenue annually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6096000" y="2590800"/>
            <a:ext cx="2900813" cy="22097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5486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Sources: </a:t>
            </a:r>
            <a:r>
              <a:rPr lang="en-US" sz="1600" i="1" dirty="0" err="1" smtClean="0"/>
              <a:t>Basu</a:t>
            </a:r>
            <a:r>
              <a:rPr lang="en-US" sz="1600" i="1" dirty="0" smtClean="0"/>
              <a:t>; </a:t>
            </a:r>
            <a:r>
              <a:rPr lang="en-US" sz="1600" i="1" dirty="0" err="1" smtClean="0"/>
              <a:t>Jha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113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in taxes and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Tax policy is important (well understood)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Subsidy policies – also important for health (less well understood)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Forthcoming study being undertaken in India and South Africa under direction of Prof. </a:t>
            </a:r>
            <a:r>
              <a:rPr lang="en-US" dirty="0" err="1" smtClean="0"/>
              <a:t>Ramanan</a:t>
            </a:r>
            <a:r>
              <a:rPr lang="en-US" dirty="0" smtClean="0"/>
              <a:t> </a:t>
            </a:r>
            <a:r>
              <a:rPr lang="en-US" dirty="0" err="1" smtClean="0"/>
              <a:t>Laxminarayan</a:t>
            </a:r>
            <a:r>
              <a:rPr lang="en-US" dirty="0" smtClean="0"/>
              <a:t> will provide valuable new data and policy insights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6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@globlhealth2035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</p:txBody>
      </p:sp>
      <p:pic>
        <p:nvPicPr>
          <p:cNvPr id="4" name="Picture 4" descr="https://encrypted-tbn3.gstatic.com/images?q=tbn:ANd9GcRXLulmKN5hzWHq3isGaLTqfjl7gJSmKRZPk2ObWjnc65wxcHSN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41" y="1857808"/>
            <a:ext cx="1358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4267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 or comments, please contact: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Dean Jamison at </a:t>
            </a:r>
            <a:r>
              <a:rPr lang="en-US" dirty="0" err="1" smtClean="0"/>
              <a:t>djamison@uw.edu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Naomi Beyeler at </a:t>
            </a:r>
            <a:r>
              <a:rPr lang="en-US" dirty="0" err="1" smtClean="0"/>
              <a:t>naomi.beyeler@ucsf.edu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1C2DD-F5E9-4943-965A-9C9CF7755B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Global Health 2035: WDR 1993 @20 Years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36871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2015-2035: Three Domains of Health 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9955196"/>
              </p:ext>
            </p:extLst>
          </p:nvPr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3680585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89699365"/>
              </p:ext>
            </p:extLst>
          </p:nvPr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31758" r="3620" b="10260"/>
          <a:stretch/>
        </p:blipFill>
        <p:spPr bwMode="auto">
          <a:xfrm>
            <a:off x="723900" y="1295400"/>
            <a:ext cx="7696200" cy="32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1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211267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7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296400" cy="1363934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Two Centuries of Divergence; ‘4C Countries’ Then Converged</a:t>
            </a:r>
            <a:endParaRPr lang="en-US" sz="27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10824</TotalTime>
  <Words>1432</Words>
  <Application>Microsoft Macintosh PowerPoint</Application>
  <PresentationFormat>On-screen Show (4:3)</PresentationFormat>
  <Paragraphs>252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Acknowledgements</vt:lpstr>
      <vt:lpstr>Agenda</vt:lpstr>
      <vt:lpstr>Global Health 2035: WDR 1993 @20 Years</vt:lpstr>
      <vt:lpstr>2015-2035: Three Domains of Health Challenges</vt:lpstr>
      <vt:lpstr>PowerPoint Presentation</vt:lpstr>
      <vt:lpstr>Global Health 2035: 4 Key Messages</vt:lpstr>
      <vt:lpstr>Two Centuries of Divergence; ‘4C Countries’ Then Converged</vt:lpstr>
      <vt:lpstr>Now on Cusp of a Historical Achievement: Nearly All Countries Could Converge by 2035</vt:lpstr>
      <vt:lpstr>Impact and Cost of Convergence</vt:lpstr>
      <vt:lpstr>New Global Map of Disease</vt:lpstr>
      <vt:lpstr>New Global Map of Disease</vt:lpstr>
      <vt:lpstr>Sources of Income to Fund Convergence</vt:lpstr>
      <vt:lpstr>Controlling Public Expenditures on Health:  A Role for Private Finance?</vt:lpstr>
      <vt:lpstr>Crucial Role for International Collective Action:  Global Public Goods, Managing Externalities, Stewardship</vt:lpstr>
      <vt:lpstr>Global Health 2035: 4 Key Messages</vt:lpstr>
      <vt:lpstr>Full Income: A Better Way to Measure the Returns from Investing in Health</vt:lpstr>
      <vt:lpstr>Using VLYs, Convergence Has Impressive  Benefit: Cost Ratio </vt:lpstr>
      <vt:lpstr>Global Health 2035: 4 Key Messages</vt:lpstr>
      <vt:lpstr>The Report’s Other Messages on NCDs</vt:lpstr>
      <vt:lpstr>Global Health 2035: 4 Key Messages</vt:lpstr>
      <vt:lpstr>Our Recommendation on UHC: Pro-Poor Pathway  (Blue Shading)</vt:lpstr>
      <vt:lpstr>Reflections on India</vt:lpstr>
      <vt:lpstr>India’s Path to Convergence</vt:lpstr>
      <vt:lpstr>Health Status: Income or Policy?</vt:lpstr>
      <vt:lpstr>PowerPoint Presentation</vt:lpstr>
      <vt:lpstr>The Value of Investing in Health</vt:lpstr>
      <vt:lpstr>Value of Mortality Decline as % of Change in Full Income in India</vt:lpstr>
      <vt:lpstr>Economic Benefits of Convergence in India</vt:lpstr>
      <vt:lpstr>Ingredients for Addressing  the Double Disease Burden</vt:lpstr>
      <vt:lpstr>Financial Risk Protection</vt:lpstr>
      <vt:lpstr>Large Reductions in Death by Investing in Convergence</vt:lpstr>
      <vt:lpstr>India Could Avert 1 Million Deaths per Year </vt:lpstr>
      <vt:lpstr>PowerPoint Presentation</vt:lpstr>
      <vt:lpstr>Fiscal Policy for Health</vt:lpstr>
      <vt:lpstr>Single Greatest Opportunity To Curb NCDs is Tobacco Taxation</vt:lpstr>
      <vt:lpstr>Looking ahead in taxes and subsidies</vt:lpstr>
      <vt:lpstr>Thank You  @globlhealth2035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Naomi Beyeler</cp:lastModifiedBy>
  <cp:revision>469</cp:revision>
  <dcterms:created xsi:type="dcterms:W3CDTF">2013-11-22T21:55:45Z</dcterms:created>
  <dcterms:modified xsi:type="dcterms:W3CDTF">2015-02-02T06:02:59Z</dcterms:modified>
</cp:coreProperties>
</file>