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35" r:id="rId2"/>
    <p:sldId id="442" r:id="rId3"/>
    <p:sldId id="451" r:id="rId4"/>
    <p:sldId id="452" r:id="rId5"/>
    <p:sldId id="436" r:id="rId6"/>
    <p:sldId id="444" r:id="rId7"/>
    <p:sldId id="431" r:id="rId8"/>
    <p:sldId id="432" r:id="rId9"/>
    <p:sldId id="433" r:id="rId10"/>
    <p:sldId id="434" r:id="rId11"/>
    <p:sldId id="455" r:id="rId12"/>
    <p:sldId id="45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 varScale="1">
        <p:scale>
          <a:sx n="61" d="100"/>
          <a:sy n="61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Library:Caches:TemporaryItems:Outlook%20Temp:Comparison%20Myanmar%20with%20other%20countries%20of%20similar%202014%20GNI%20p.c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Library:Caches:TemporaryItems:Outlook%20Temp:Comparison%20Myanmar%20with%20other%20countries%20of%20similar%202014%20GNI%20p.c.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Desktop:Comparison%20Myanmar%20with%20other%20ASEAN%20countr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yelern:Desktop:Comparison%20Myanmar%20with%20other%20ASEAN%20count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63999267533"/>
          <c:y val="4.9477471566054199E-2"/>
          <c:w val="0.86462491607153802"/>
          <c:h val="0.74181339012951297"/>
        </c:manualLayout>
      </c:layout>
      <c:lineChart>
        <c:grouping val="standard"/>
        <c:varyColors val="0"/>
        <c:ser>
          <c:idx val="0"/>
          <c:order val="0"/>
          <c:tx>
            <c:strRef>
              <c:f>Table!$A$3:$B$3</c:f>
              <c:strCache>
                <c:ptCount val="1"/>
                <c:pt idx="0">
                  <c:v>Kenya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Table!$C$3:$L$3</c:f>
              <c:numCache>
                <c:formatCode>#,##0</c:formatCode>
                <c:ptCount val="10"/>
                <c:pt idx="0">
                  <c:v>4.2897455400000002</c:v>
                </c:pt>
                <c:pt idx="1">
                  <c:v>4.3635459499999971</c:v>
                </c:pt>
                <c:pt idx="2">
                  <c:v>4.5133361399999972</c:v>
                </c:pt>
                <c:pt idx="3">
                  <c:v>4.4206389000000001</c:v>
                </c:pt>
                <c:pt idx="4">
                  <c:v>4.1900676199999971</c:v>
                </c:pt>
                <c:pt idx="5">
                  <c:v>4.6031436399999972</c:v>
                </c:pt>
                <c:pt idx="6">
                  <c:v>4.3518684599999986</c:v>
                </c:pt>
                <c:pt idx="7">
                  <c:v>4.2901973899999986</c:v>
                </c:pt>
                <c:pt idx="8">
                  <c:v>4.4579747299999948</c:v>
                </c:pt>
                <c:pt idx="9">
                  <c:v>4.4765635399999999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Table!$A$4:$B$4</c:f>
              <c:strCache>
                <c:ptCount val="1"/>
                <c:pt idx="0">
                  <c:v>Mauritania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Table!$C$2:$L$2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Table!$C$4:$L$4</c:f>
              <c:numCache>
                <c:formatCode>#,##0</c:formatCode>
                <c:ptCount val="10"/>
                <c:pt idx="0">
                  <c:v>4.6898657999999998</c:v>
                </c:pt>
                <c:pt idx="1">
                  <c:v>4.1927230700000004</c:v>
                </c:pt>
                <c:pt idx="2">
                  <c:v>3.2030895300000011</c:v>
                </c:pt>
                <c:pt idx="3">
                  <c:v>3.52031815</c:v>
                </c:pt>
                <c:pt idx="4">
                  <c:v>3.6876647</c:v>
                </c:pt>
                <c:pt idx="5">
                  <c:v>4.7823987799999976</c:v>
                </c:pt>
                <c:pt idx="6">
                  <c:v>4.4788502500000007</c:v>
                </c:pt>
                <c:pt idx="7">
                  <c:v>3.327689289999999</c:v>
                </c:pt>
                <c:pt idx="8">
                  <c:v>3.7546242400000001</c:v>
                </c:pt>
                <c:pt idx="9">
                  <c:v>3.77142965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Table!$A$5:$B$5</c:f>
              <c:strCache>
                <c:ptCount val="1"/>
                <c:pt idx="0">
                  <c:v>Kyrgyzstan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Table!$C$5:$L$5</c:f>
              <c:numCache>
                <c:formatCode>#,##0</c:formatCode>
                <c:ptCount val="10"/>
                <c:pt idx="0">
                  <c:v>5.5728995100000001</c:v>
                </c:pt>
                <c:pt idx="1">
                  <c:v>5.8223070900000007</c:v>
                </c:pt>
                <c:pt idx="2">
                  <c:v>6.7342907299999997</c:v>
                </c:pt>
                <c:pt idx="3">
                  <c:v>6.8733879299999971</c:v>
                </c:pt>
                <c:pt idx="4">
                  <c:v>6.0710272200000004</c:v>
                </c:pt>
                <c:pt idx="5">
                  <c:v>6.7949261299999968</c:v>
                </c:pt>
                <c:pt idx="6">
                  <c:v>6.6573362099999933</c:v>
                </c:pt>
                <c:pt idx="7">
                  <c:v>6.1797386399999956</c:v>
                </c:pt>
                <c:pt idx="8">
                  <c:v>6.9736542600000009</c:v>
                </c:pt>
                <c:pt idx="9">
                  <c:v>6.67164935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Table!$A$6:$B$6</c:f>
              <c:strCache>
                <c:ptCount val="1"/>
                <c:pt idx="0">
                  <c:v>Bangladesh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Table!$C$2:$L$2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Table!$C$6:$L$6</c:f>
              <c:numCache>
                <c:formatCode>#,##0</c:formatCode>
                <c:ptCount val="10"/>
                <c:pt idx="0">
                  <c:v>3.0107657300000001</c:v>
                </c:pt>
                <c:pt idx="1">
                  <c:v>3.0843307499999999</c:v>
                </c:pt>
                <c:pt idx="2">
                  <c:v>3.2442542300000001</c:v>
                </c:pt>
                <c:pt idx="3">
                  <c:v>3.2570227200000001</c:v>
                </c:pt>
                <c:pt idx="4">
                  <c:v>3.2784088699999998</c:v>
                </c:pt>
                <c:pt idx="5">
                  <c:v>3.3363890899999991</c:v>
                </c:pt>
                <c:pt idx="6">
                  <c:v>3.5189809699999999</c:v>
                </c:pt>
                <c:pt idx="7">
                  <c:v>3.6276550300000001</c:v>
                </c:pt>
                <c:pt idx="8">
                  <c:v>3.5407868499999999</c:v>
                </c:pt>
                <c:pt idx="9">
                  <c:v>3.7274776900000002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Table!$A$7:$B$7</c:f>
              <c:strCache>
                <c:ptCount val="1"/>
                <c:pt idx="0">
                  <c:v>Myanmar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Table!$C$2:$L$2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Table!$C$7:$L$7</c:f>
              <c:numCache>
                <c:formatCode>#,##0</c:formatCode>
                <c:ptCount val="10"/>
                <c:pt idx="0">
                  <c:v>2.2719462799999999</c:v>
                </c:pt>
                <c:pt idx="1">
                  <c:v>2.1119622599999999</c:v>
                </c:pt>
                <c:pt idx="2">
                  <c:v>2.0499999500000001</c:v>
                </c:pt>
                <c:pt idx="3">
                  <c:v>1.94407021</c:v>
                </c:pt>
                <c:pt idx="4">
                  <c:v>2.03275937</c:v>
                </c:pt>
                <c:pt idx="5">
                  <c:v>2.11005186</c:v>
                </c:pt>
                <c:pt idx="6">
                  <c:v>1.92028227</c:v>
                </c:pt>
                <c:pt idx="7">
                  <c:v>1.8300352</c:v>
                </c:pt>
                <c:pt idx="8">
                  <c:v>1.7858580799999999</c:v>
                </c:pt>
                <c:pt idx="9">
                  <c:v>1.7701391099999999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88704"/>
        <c:axId val="93852800"/>
      </c:lineChart>
      <c:catAx>
        <c:axId val="9528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3852800"/>
        <c:crosses val="autoZero"/>
        <c:auto val="1"/>
        <c:lblAlgn val="ctr"/>
        <c:lblOffset val="100"/>
        <c:noMultiLvlLbl val="0"/>
      </c:catAx>
      <c:valAx>
        <c:axId val="93852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Total</a:t>
                </a:r>
                <a:r>
                  <a:rPr lang="en-US" sz="1400" b="0" baseline="0" dirty="0" smtClean="0"/>
                  <a:t> health expenditure as % of GDP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1.29835805408045E-2"/>
              <c:y val="0.161894794400700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528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325947628639399E-2"/>
          <c:y val="0.89202293360870899"/>
          <c:w val="0.98773606787523704"/>
          <c:h val="0.107976983646275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8575" cmpd="sng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69768551658"/>
          <c:y val="4.8802547222580803E-2"/>
          <c:w val="0.88052770487022503"/>
          <c:h val="0.72919646314702502"/>
        </c:manualLayout>
      </c:layout>
      <c:lineChart>
        <c:grouping val="standard"/>
        <c:varyColors val="0"/>
        <c:ser>
          <c:idx val="0"/>
          <c:order val="0"/>
          <c:tx>
            <c:strRef>
              <c:f>Table!$A$10:$B$10</c:f>
              <c:strCache>
                <c:ptCount val="1"/>
                <c:pt idx="0">
                  <c:v>Kenya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Table!$C$9:$L$9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Table!$C$10:$L$10</c:f>
              <c:numCache>
                <c:formatCode>#,##0</c:formatCode>
                <c:ptCount val="10"/>
                <c:pt idx="0">
                  <c:v>7.910956899999996</c:v>
                </c:pt>
                <c:pt idx="1">
                  <c:v>7.611065390000002</c:v>
                </c:pt>
                <c:pt idx="2">
                  <c:v>7.5395431300000002</c:v>
                </c:pt>
                <c:pt idx="3">
                  <c:v>7.130610939999996</c:v>
                </c:pt>
                <c:pt idx="4">
                  <c:v>6.0620663699999957</c:v>
                </c:pt>
                <c:pt idx="5">
                  <c:v>7.0654452799999943</c:v>
                </c:pt>
                <c:pt idx="6">
                  <c:v>5.8507260699999968</c:v>
                </c:pt>
                <c:pt idx="7">
                  <c:v>5.8507260699999968</c:v>
                </c:pt>
                <c:pt idx="8">
                  <c:v>5.8507260699999968</c:v>
                </c:pt>
                <c:pt idx="9">
                  <c:v>5.8507260699999968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Table!$A$11:$B$11</c:f>
              <c:strCache>
                <c:ptCount val="1"/>
                <c:pt idx="0">
                  <c:v>Mauritania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Table!$C$9:$L$9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Table!$C$11:$L$11</c:f>
              <c:numCache>
                <c:formatCode>#,##0</c:formatCode>
                <c:ptCount val="10"/>
                <c:pt idx="0">
                  <c:v>7.9578731799999964</c:v>
                </c:pt>
                <c:pt idx="1">
                  <c:v>7.0414155299999956</c:v>
                </c:pt>
                <c:pt idx="2">
                  <c:v>5.7010123999999998</c:v>
                </c:pt>
                <c:pt idx="3">
                  <c:v>6.5287275399999967</c:v>
                </c:pt>
                <c:pt idx="4">
                  <c:v>4.964371179999997</c:v>
                </c:pt>
                <c:pt idx="5">
                  <c:v>7.0201698100000014</c:v>
                </c:pt>
                <c:pt idx="6">
                  <c:v>6.6589286199999957</c:v>
                </c:pt>
                <c:pt idx="7">
                  <c:v>5.5993368699999957</c:v>
                </c:pt>
                <c:pt idx="8">
                  <c:v>5.4628781200000009</c:v>
                </c:pt>
                <c:pt idx="9">
                  <c:v>5.4628781200000009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Table!$A$12:$B$12</c:f>
              <c:strCache>
                <c:ptCount val="1"/>
                <c:pt idx="0">
                  <c:v>Kyrgyzstan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Table!$C$9:$L$9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Table!$C$12:$L$12</c:f>
              <c:numCache>
                <c:formatCode>#,##0</c:formatCode>
                <c:ptCount val="10"/>
                <c:pt idx="0">
                  <c:v>11.393219439999999</c:v>
                </c:pt>
                <c:pt idx="1">
                  <c:v>11.924323729999999</c:v>
                </c:pt>
                <c:pt idx="2">
                  <c:v>14.74129314</c:v>
                </c:pt>
                <c:pt idx="3">
                  <c:v>13.96844342</c:v>
                </c:pt>
                <c:pt idx="4">
                  <c:v>13.05960206</c:v>
                </c:pt>
                <c:pt idx="5">
                  <c:v>12.992041370000001</c:v>
                </c:pt>
                <c:pt idx="6">
                  <c:v>11.886969110000001</c:v>
                </c:pt>
                <c:pt idx="7">
                  <c:v>11.56241533</c:v>
                </c:pt>
                <c:pt idx="8">
                  <c:v>12.15141399</c:v>
                </c:pt>
                <c:pt idx="9">
                  <c:v>13.220849769999999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Table!$A$13:$B$13</c:f>
              <c:strCache>
                <c:ptCount val="1"/>
                <c:pt idx="0">
                  <c:v>Bangladesh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Table!$C$9:$L$9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Table!$C$13:$L$13</c:f>
              <c:numCache>
                <c:formatCode>#,##0</c:formatCode>
                <c:ptCount val="10"/>
                <c:pt idx="0">
                  <c:v>8.0903382600000011</c:v>
                </c:pt>
                <c:pt idx="1">
                  <c:v>7.4221103699999951</c:v>
                </c:pt>
                <c:pt idx="2">
                  <c:v>8.20619063</c:v>
                </c:pt>
                <c:pt idx="3">
                  <c:v>8.1243716299999935</c:v>
                </c:pt>
                <c:pt idx="4">
                  <c:v>6.4040573500000004</c:v>
                </c:pt>
                <c:pt idx="5">
                  <c:v>7.8208719599999919</c:v>
                </c:pt>
                <c:pt idx="6">
                  <c:v>8.2500467900000025</c:v>
                </c:pt>
                <c:pt idx="7">
                  <c:v>7.4318777100000002</c:v>
                </c:pt>
                <c:pt idx="8">
                  <c:v>6.8117649400000007</c:v>
                </c:pt>
                <c:pt idx="9">
                  <c:v>7.8391543699999966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Table!$A$14:$B$14</c:f>
              <c:strCache>
                <c:ptCount val="1"/>
                <c:pt idx="0">
                  <c:v>Myanmar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Table!$C$9:$L$9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Table!$C$14:$L$14</c:f>
              <c:numCache>
                <c:formatCode>#,##0</c:formatCode>
                <c:ptCount val="10"/>
                <c:pt idx="0">
                  <c:v>1.65268872</c:v>
                </c:pt>
                <c:pt idx="1">
                  <c:v>0.99395811999999995</c:v>
                </c:pt>
                <c:pt idx="2">
                  <c:v>1.34986301</c:v>
                </c:pt>
                <c:pt idx="3">
                  <c:v>1.08908329</c:v>
                </c:pt>
                <c:pt idx="4">
                  <c:v>1.2380864600000001</c:v>
                </c:pt>
                <c:pt idx="5">
                  <c:v>1.2994690900000001</c:v>
                </c:pt>
                <c:pt idx="6">
                  <c:v>1.58868191</c:v>
                </c:pt>
                <c:pt idx="7">
                  <c:v>1.50410066</c:v>
                </c:pt>
                <c:pt idx="8">
                  <c:v>1.50410066</c:v>
                </c:pt>
                <c:pt idx="9">
                  <c:v>1.50410066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891584"/>
        <c:axId val="93905664"/>
      </c:lineChart>
      <c:catAx>
        <c:axId val="9389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3905664"/>
        <c:crosses val="autoZero"/>
        <c:auto val="1"/>
        <c:lblAlgn val="ctr"/>
        <c:lblOffset val="100"/>
        <c:noMultiLvlLbl val="0"/>
      </c:catAx>
      <c:valAx>
        <c:axId val="9390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Gov’t health expenditure as % of total gov’t expenditure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9.46969696969697E-3"/>
              <c:y val="4.880254722258080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389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8423196075900301"/>
          <c:w val="1"/>
          <c:h val="0.107790503459795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spPr>
    <a:ln w="28575" cmpd="sng"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Table!$A$3</c:f>
              <c:strCache>
                <c:ptCount val="1"/>
                <c:pt idx="0">
                  <c:v>Brunei Darussalam</c:v>
                </c:pt>
              </c:strCache>
            </c:strRef>
          </c:tx>
          <c:spPr>
            <a:ln>
              <a:solidFill>
                <a:srgbClr val="66FFFF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Table!$B$3:$K$3</c:f>
              <c:numCache>
                <c:formatCode>#,##0</c:formatCode>
                <c:ptCount val="10"/>
                <c:pt idx="0">
                  <c:v>3.0149142599999998</c:v>
                </c:pt>
                <c:pt idx="1">
                  <c:v>2.5909624999999981</c:v>
                </c:pt>
                <c:pt idx="2">
                  <c:v>2.2222439899999991</c:v>
                </c:pt>
                <c:pt idx="3">
                  <c:v>2.2988437400000001</c:v>
                </c:pt>
                <c:pt idx="4">
                  <c:v>2.2121222500000002</c:v>
                </c:pt>
                <c:pt idx="5">
                  <c:v>2.816019029999997</c:v>
                </c:pt>
                <c:pt idx="6">
                  <c:v>2.7331841200000002</c:v>
                </c:pt>
                <c:pt idx="7">
                  <c:v>2.2458993299999999</c:v>
                </c:pt>
                <c:pt idx="8">
                  <c:v>2.3006905799999999</c:v>
                </c:pt>
                <c:pt idx="9">
                  <c:v>2.5246112699999999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Table!$A$4</c:f>
              <c:strCache>
                <c:ptCount val="1"/>
                <c:pt idx="0">
                  <c:v>Cambodia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Table!$B$4:$K$4</c:f>
              <c:numCache>
                <c:formatCode>#,##0</c:formatCode>
                <c:ptCount val="10"/>
                <c:pt idx="0">
                  <c:v>6.3397916499999996</c:v>
                </c:pt>
                <c:pt idx="1">
                  <c:v>5.76652363</c:v>
                </c:pt>
                <c:pt idx="2">
                  <c:v>4.1954863099999944</c:v>
                </c:pt>
                <c:pt idx="3">
                  <c:v>3.4865503800000002</c:v>
                </c:pt>
                <c:pt idx="4">
                  <c:v>5.45994986</c:v>
                </c:pt>
                <c:pt idx="5">
                  <c:v>6.2600389999999964</c:v>
                </c:pt>
                <c:pt idx="6">
                  <c:v>5.8200018299999936</c:v>
                </c:pt>
                <c:pt idx="7">
                  <c:v>5.5597163100000007</c:v>
                </c:pt>
                <c:pt idx="8">
                  <c:v>7.347876729999995</c:v>
                </c:pt>
                <c:pt idx="9">
                  <c:v>7.5188329699999974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Table!$A$5</c:f>
              <c:strCache>
                <c:ptCount val="1"/>
                <c:pt idx="0">
                  <c:v>Indonesia</c:v>
                </c:pt>
              </c:strCache>
            </c:strRef>
          </c:tx>
          <c:spPr>
            <a:ln>
              <a:solidFill>
                <a:srgbClr val="6666FF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Table!$B$5:$K$5</c:f>
              <c:numCache>
                <c:formatCode>#,##0</c:formatCode>
                <c:ptCount val="10"/>
                <c:pt idx="0">
                  <c:v>2.3677482800000011</c:v>
                </c:pt>
                <c:pt idx="1">
                  <c:v>2.7895805999999999</c:v>
                </c:pt>
                <c:pt idx="2">
                  <c:v>2.9051478099999999</c:v>
                </c:pt>
                <c:pt idx="3">
                  <c:v>3.098442089999998</c:v>
                </c:pt>
                <c:pt idx="4">
                  <c:v>2.805944929999999</c:v>
                </c:pt>
                <c:pt idx="5">
                  <c:v>2.8254594499999981</c:v>
                </c:pt>
                <c:pt idx="6">
                  <c:v>2.918069309999999</c:v>
                </c:pt>
                <c:pt idx="7">
                  <c:v>2.86402797</c:v>
                </c:pt>
                <c:pt idx="8">
                  <c:v>3.0338876400000001</c:v>
                </c:pt>
                <c:pt idx="9">
                  <c:v>3.0683644000000001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Table!$A$6</c:f>
              <c:strCache>
                <c:ptCount val="1"/>
                <c:pt idx="0">
                  <c:v>Lao PDR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Table!$B$6:$K$6</c:f>
              <c:numCache>
                <c:formatCode>#,##0</c:formatCode>
                <c:ptCount val="10"/>
                <c:pt idx="0">
                  <c:v>4.5831880999999974</c:v>
                </c:pt>
                <c:pt idx="1">
                  <c:v>4.3088024700000007</c:v>
                </c:pt>
                <c:pt idx="2">
                  <c:v>4.270232029999999</c:v>
                </c:pt>
                <c:pt idx="3">
                  <c:v>4.1572034000000002</c:v>
                </c:pt>
                <c:pt idx="4">
                  <c:v>2.6988089299999971</c:v>
                </c:pt>
                <c:pt idx="5">
                  <c:v>3.610905199999999</c:v>
                </c:pt>
                <c:pt idx="6">
                  <c:v>2.3585525099999991</c:v>
                </c:pt>
                <c:pt idx="7">
                  <c:v>2.1038206000000002</c:v>
                </c:pt>
                <c:pt idx="8">
                  <c:v>1.9181346800000001</c:v>
                </c:pt>
                <c:pt idx="9">
                  <c:v>1.97843831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Table!$A$7</c:f>
              <c:strCache>
                <c:ptCount val="1"/>
                <c:pt idx="0">
                  <c:v>Malaysia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Table!$B$7:$K$7</c:f>
              <c:numCache>
                <c:formatCode>#,##0</c:formatCode>
                <c:ptCount val="10"/>
                <c:pt idx="0">
                  <c:v>3.7449248900000001</c:v>
                </c:pt>
                <c:pt idx="1">
                  <c:v>3.2918067</c:v>
                </c:pt>
                <c:pt idx="2">
                  <c:v>3.6542259800000001</c:v>
                </c:pt>
                <c:pt idx="3">
                  <c:v>3.6056342600000009</c:v>
                </c:pt>
                <c:pt idx="4">
                  <c:v>3.4712957200000001</c:v>
                </c:pt>
                <c:pt idx="5">
                  <c:v>3.9745495900000001</c:v>
                </c:pt>
                <c:pt idx="6">
                  <c:v>3.9904406799999981</c:v>
                </c:pt>
                <c:pt idx="7">
                  <c:v>3.8916813199999991</c:v>
                </c:pt>
                <c:pt idx="8">
                  <c:v>4.0144437600000007</c:v>
                </c:pt>
                <c:pt idx="9">
                  <c:v>4.0274215199999972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Table!$A$8</c:f>
              <c:strCache>
                <c:ptCount val="1"/>
                <c:pt idx="0">
                  <c:v>Myanmar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Table!$B$8:$K$8</c:f>
              <c:numCache>
                <c:formatCode>#,##0</c:formatCode>
                <c:ptCount val="10"/>
                <c:pt idx="0">
                  <c:v>2.2719462799999999</c:v>
                </c:pt>
                <c:pt idx="1">
                  <c:v>2.1119622599999999</c:v>
                </c:pt>
                <c:pt idx="2">
                  <c:v>2.0499999500000001</c:v>
                </c:pt>
                <c:pt idx="3">
                  <c:v>1.94407021</c:v>
                </c:pt>
                <c:pt idx="4">
                  <c:v>2.03275937</c:v>
                </c:pt>
                <c:pt idx="5">
                  <c:v>2.11005186</c:v>
                </c:pt>
                <c:pt idx="6">
                  <c:v>1.92028227</c:v>
                </c:pt>
                <c:pt idx="7">
                  <c:v>1.8300352</c:v>
                </c:pt>
                <c:pt idx="8">
                  <c:v>1.7858580799999999</c:v>
                </c:pt>
                <c:pt idx="9">
                  <c:v>1.7701391099999999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Table!$A$9</c:f>
              <c:strCache>
                <c:ptCount val="1"/>
                <c:pt idx="0">
                  <c:v>Philippines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Table!$B$9:$K$9</c:f>
              <c:numCache>
                <c:formatCode>#,##0</c:formatCode>
                <c:ptCount val="10"/>
                <c:pt idx="0">
                  <c:v>3.22814859</c:v>
                </c:pt>
                <c:pt idx="1">
                  <c:v>3.9138541999999981</c:v>
                </c:pt>
                <c:pt idx="2">
                  <c:v>3.951645939999997</c:v>
                </c:pt>
                <c:pt idx="3">
                  <c:v>3.892025469999997</c:v>
                </c:pt>
                <c:pt idx="4">
                  <c:v>3.94970628</c:v>
                </c:pt>
                <c:pt idx="5">
                  <c:v>4.2631185499999944</c:v>
                </c:pt>
                <c:pt idx="6">
                  <c:v>4.2297756099999972</c:v>
                </c:pt>
                <c:pt idx="7">
                  <c:v>4.2908385800000008</c:v>
                </c:pt>
                <c:pt idx="8">
                  <c:v>4.4278573599999946</c:v>
                </c:pt>
                <c:pt idx="9">
                  <c:v>4.3983412799999959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Table!$A$10</c:f>
              <c:strCache>
                <c:ptCount val="1"/>
                <c:pt idx="0">
                  <c:v>Singapore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Table!$B$10:$K$10</c:f>
              <c:numCache>
                <c:formatCode>#,##0</c:formatCode>
                <c:ptCount val="10"/>
                <c:pt idx="0">
                  <c:v>3.1661536099999998</c:v>
                </c:pt>
                <c:pt idx="1">
                  <c:v>3.7320160000000002</c:v>
                </c:pt>
                <c:pt idx="2">
                  <c:v>3.6423851799999998</c:v>
                </c:pt>
                <c:pt idx="3">
                  <c:v>3.4406367699999998</c:v>
                </c:pt>
                <c:pt idx="4">
                  <c:v>3.8987890799999989</c:v>
                </c:pt>
                <c:pt idx="5">
                  <c:v>4.2585832999999971</c:v>
                </c:pt>
                <c:pt idx="6">
                  <c:v>3.9385001299999991</c:v>
                </c:pt>
                <c:pt idx="7">
                  <c:v>3.94324473</c:v>
                </c:pt>
                <c:pt idx="8">
                  <c:v>4.2274495199999969</c:v>
                </c:pt>
                <c:pt idx="9">
                  <c:v>4.5544482299999967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Table!$A$11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Table!$B$11:$K$11</c:f>
              <c:numCache>
                <c:formatCode>#,##0</c:formatCode>
                <c:ptCount val="10"/>
                <c:pt idx="0">
                  <c:v>3.5140179200000001</c:v>
                </c:pt>
                <c:pt idx="1">
                  <c:v>3.5485405499999998</c:v>
                </c:pt>
                <c:pt idx="2">
                  <c:v>3.493406999999999</c:v>
                </c:pt>
                <c:pt idx="3">
                  <c:v>3.56417633</c:v>
                </c:pt>
                <c:pt idx="4">
                  <c:v>3.9235460400000002</c:v>
                </c:pt>
                <c:pt idx="5">
                  <c:v>4.1124802599999928</c:v>
                </c:pt>
                <c:pt idx="6">
                  <c:v>3.8090927099999998</c:v>
                </c:pt>
                <c:pt idx="7">
                  <c:v>4.1198622299999972</c:v>
                </c:pt>
                <c:pt idx="8">
                  <c:v>4.5043746699999936</c:v>
                </c:pt>
                <c:pt idx="9">
                  <c:v>4.5742696900000004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Table!$A$12</c:f>
              <c:strCache>
                <c:ptCount val="1"/>
                <c:pt idx="0">
                  <c:v>Viet Nam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Table!$B$2:$K$2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Table!$B$12:$K$12</c:f>
              <c:numCache>
                <c:formatCode>#,##0</c:formatCode>
                <c:ptCount val="10"/>
                <c:pt idx="0">
                  <c:v>5.0871071899999976</c:v>
                </c:pt>
                <c:pt idx="1">
                  <c:v>5.3766626100000003</c:v>
                </c:pt>
                <c:pt idx="2">
                  <c:v>5.9643482999999966</c:v>
                </c:pt>
                <c:pt idx="3">
                  <c:v>6.4958802299999956</c:v>
                </c:pt>
                <c:pt idx="4">
                  <c:v>5.5101021700000006</c:v>
                </c:pt>
                <c:pt idx="5">
                  <c:v>5.9746150600000014</c:v>
                </c:pt>
                <c:pt idx="6">
                  <c:v>6.36084929</c:v>
                </c:pt>
                <c:pt idx="7">
                  <c:v>6.2016318999999998</c:v>
                </c:pt>
                <c:pt idx="8">
                  <c:v>5.9725542699999972</c:v>
                </c:pt>
                <c:pt idx="9">
                  <c:v>5.9524362399999973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99840"/>
        <c:axId val="95309824"/>
      </c:lineChart>
      <c:catAx>
        <c:axId val="9529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5309824"/>
        <c:crosses val="autoZero"/>
        <c:auto val="1"/>
        <c:lblAlgn val="ctr"/>
        <c:lblOffset val="100"/>
        <c:noMultiLvlLbl val="0"/>
      </c:catAx>
      <c:valAx>
        <c:axId val="95309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 smtClean="0"/>
                  <a:t>Total health expenditure as %</a:t>
                </a:r>
                <a:r>
                  <a:rPr lang="en-US" sz="1400" b="0" baseline="0" dirty="0" smtClean="0"/>
                  <a:t> of GDP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1.15942028985507E-2"/>
              <c:y val="0.1631046754748879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529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19194339838003"/>
          <c:y val="0.201557008763735"/>
          <c:w val="0.23901106926851501"/>
          <c:h val="0.5403888073312870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28575" cmpd="sng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08712068886105E-2"/>
          <c:y val="3.6257079707141898E-2"/>
          <c:w val="0.69894345238095201"/>
          <c:h val="0.86524427867569198"/>
        </c:manualLayout>
      </c:layout>
      <c:lineChart>
        <c:grouping val="standard"/>
        <c:varyColors val="0"/>
        <c:ser>
          <c:idx val="0"/>
          <c:order val="0"/>
          <c:tx>
            <c:strRef>
              <c:f>Table!$A$15</c:f>
              <c:strCache>
                <c:ptCount val="1"/>
                <c:pt idx="0">
                  <c:v>Brunei Darussalam</c:v>
                </c:pt>
              </c:strCache>
            </c:strRef>
          </c:tx>
          <c:spPr>
            <a:ln>
              <a:solidFill>
                <a:srgbClr val="66FFFF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Table!$B$15:$K$15</c:f>
              <c:numCache>
                <c:formatCode>#,##0</c:formatCode>
                <c:ptCount val="10"/>
                <c:pt idx="0">
                  <c:v>6.8576377599999967</c:v>
                </c:pt>
                <c:pt idx="1">
                  <c:v>6.8981539199999968</c:v>
                </c:pt>
                <c:pt idx="2">
                  <c:v>6.6678123599999939</c:v>
                </c:pt>
                <c:pt idx="3">
                  <c:v>6.7187693699999986</c:v>
                </c:pt>
                <c:pt idx="4">
                  <c:v>7.259493019999999</c:v>
                </c:pt>
                <c:pt idx="5">
                  <c:v>7.4572351400000016</c:v>
                </c:pt>
                <c:pt idx="6">
                  <c:v>6.2858994700000004</c:v>
                </c:pt>
                <c:pt idx="7">
                  <c:v>6.2680413600000007</c:v>
                </c:pt>
                <c:pt idx="8">
                  <c:v>6.0323493700000004</c:v>
                </c:pt>
                <c:pt idx="9">
                  <c:v>7.4195043699999976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Table!$A$16</c:f>
              <c:strCache>
                <c:ptCount val="1"/>
                <c:pt idx="0">
                  <c:v>Cambodia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Table!$B$16:$K$16</c:f>
              <c:numCache>
                <c:formatCode>#,##0</c:formatCode>
                <c:ptCount val="10"/>
                <c:pt idx="0">
                  <c:v>16.518852750000001</c:v>
                </c:pt>
                <c:pt idx="1">
                  <c:v>11.64431115</c:v>
                </c:pt>
                <c:pt idx="2">
                  <c:v>6.7078980400000008</c:v>
                </c:pt>
                <c:pt idx="3">
                  <c:v>7.2056972799999954</c:v>
                </c:pt>
                <c:pt idx="4">
                  <c:v>6.3882905300000008</c:v>
                </c:pt>
                <c:pt idx="5">
                  <c:v>5.93758213</c:v>
                </c:pt>
                <c:pt idx="6">
                  <c:v>6.1413984199999998</c:v>
                </c:pt>
                <c:pt idx="7">
                  <c:v>6.0830032700000007</c:v>
                </c:pt>
                <c:pt idx="8">
                  <c:v>6.7201744699999972</c:v>
                </c:pt>
                <c:pt idx="9">
                  <c:v>7.7284079399999959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Table!$A$17</c:f>
              <c:strCache>
                <c:ptCount val="1"/>
                <c:pt idx="0">
                  <c:v>Indonesia</c:v>
                </c:pt>
              </c:strCache>
            </c:strRef>
          </c:tx>
          <c:spPr>
            <a:ln>
              <a:solidFill>
                <a:srgbClr val="6666FF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Table!$B$17:$K$17</c:f>
              <c:numCache>
                <c:formatCode>#,##0</c:formatCode>
                <c:ptCount val="10"/>
                <c:pt idx="0">
                  <c:v>5.02439678</c:v>
                </c:pt>
                <c:pt idx="1">
                  <c:v>4.3724321700000006</c:v>
                </c:pt>
                <c:pt idx="2">
                  <c:v>4.5678034799999958</c:v>
                </c:pt>
                <c:pt idx="3">
                  <c:v>5.8739378199999956</c:v>
                </c:pt>
                <c:pt idx="4">
                  <c:v>5.0494308399999959</c:v>
                </c:pt>
                <c:pt idx="5">
                  <c:v>6.0976216599999971</c:v>
                </c:pt>
                <c:pt idx="6">
                  <c:v>6.8041092299999937</c:v>
                </c:pt>
                <c:pt idx="7">
                  <c:v>6.2225321399999967</c:v>
                </c:pt>
                <c:pt idx="8">
                  <c:v>6.630341689999999</c:v>
                </c:pt>
                <c:pt idx="9">
                  <c:v>6.630341689999999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Table!$A$18</c:f>
              <c:strCache>
                <c:ptCount val="1"/>
                <c:pt idx="0">
                  <c:v>Lao PDR</c:v>
                </c:pt>
              </c:strCache>
            </c:strRef>
          </c:tx>
          <c:spPr>
            <a:ln>
              <a:solidFill>
                <a:srgbClr val="008080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Table!$B$18:$K$18</c:f>
              <c:numCache>
                <c:formatCode>#,##0</c:formatCode>
                <c:ptCount val="10"/>
                <c:pt idx="0">
                  <c:v>5.372230509999997</c:v>
                </c:pt>
                <c:pt idx="1">
                  <c:v>4.1093482699999972</c:v>
                </c:pt>
                <c:pt idx="2">
                  <c:v>6.8479319499999951</c:v>
                </c:pt>
                <c:pt idx="3">
                  <c:v>5.6672961299999978</c:v>
                </c:pt>
                <c:pt idx="4">
                  <c:v>5.4792032199999996</c:v>
                </c:pt>
                <c:pt idx="5">
                  <c:v>9.0572095200000007</c:v>
                </c:pt>
                <c:pt idx="6">
                  <c:v>4.2667849199999957</c:v>
                </c:pt>
                <c:pt idx="7">
                  <c:v>3.471622129999997</c:v>
                </c:pt>
                <c:pt idx="8">
                  <c:v>2.5676600700000001</c:v>
                </c:pt>
                <c:pt idx="9">
                  <c:v>3.456073079999999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Table!$A$19</c:f>
              <c:strCache>
                <c:ptCount val="1"/>
                <c:pt idx="0">
                  <c:v>Malaysia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Table!$B$19:$K$19</c:f>
              <c:numCache>
                <c:formatCode>#,##0</c:formatCode>
                <c:ptCount val="10"/>
                <c:pt idx="0">
                  <c:v>6.365172239999997</c:v>
                </c:pt>
                <c:pt idx="1">
                  <c:v>5.3225021899999962</c:v>
                </c:pt>
                <c:pt idx="2">
                  <c:v>5.8780348099999973</c:v>
                </c:pt>
                <c:pt idx="3">
                  <c:v>5.6419287799999962</c:v>
                </c:pt>
                <c:pt idx="4">
                  <c:v>5.1527295000000004</c:v>
                </c:pt>
                <c:pt idx="5">
                  <c:v>5.8901178999999946</c:v>
                </c:pt>
                <c:pt idx="6">
                  <c:v>6.7473044799999959</c:v>
                </c:pt>
                <c:pt idx="7">
                  <c:v>6.3588650299999969</c:v>
                </c:pt>
                <c:pt idx="8">
                  <c:v>5.7072809800000002</c:v>
                </c:pt>
                <c:pt idx="9">
                  <c:v>5.8761687199999999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Table!$A$20</c:f>
              <c:strCache>
                <c:ptCount val="1"/>
                <c:pt idx="0">
                  <c:v>Myanmar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Table!$B$20:$K$20</c:f>
              <c:numCache>
                <c:formatCode>#,##0</c:formatCode>
                <c:ptCount val="10"/>
                <c:pt idx="0">
                  <c:v>1.65268872</c:v>
                </c:pt>
                <c:pt idx="1">
                  <c:v>0.99395811999999995</c:v>
                </c:pt>
                <c:pt idx="2">
                  <c:v>1.34986301</c:v>
                </c:pt>
                <c:pt idx="3">
                  <c:v>1.08908329</c:v>
                </c:pt>
                <c:pt idx="4">
                  <c:v>1.2380864600000001</c:v>
                </c:pt>
                <c:pt idx="5">
                  <c:v>1.2994690900000001</c:v>
                </c:pt>
                <c:pt idx="6">
                  <c:v>1.58868191</c:v>
                </c:pt>
                <c:pt idx="7">
                  <c:v>1.50410066</c:v>
                </c:pt>
                <c:pt idx="8">
                  <c:v>1.50410066</c:v>
                </c:pt>
                <c:pt idx="9">
                  <c:v>1.50410066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Table!$A$21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Table!$B$21:$K$21</c:f>
              <c:numCache>
                <c:formatCode>#,##0</c:formatCode>
                <c:ptCount val="10"/>
                <c:pt idx="0">
                  <c:v>7.4656373199999964</c:v>
                </c:pt>
                <c:pt idx="1">
                  <c:v>8.8541462200000005</c:v>
                </c:pt>
                <c:pt idx="2">
                  <c:v>8.7194956300000008</c:v>
                </c:pt>
                <c:pt idx="3">
                  <c:v>8.2054297600000012</c:v>
                </c:pt>
                <c:pt idx="4">
                  <c:v>8.0958472800000028</c:v>
                </c:pt>
                <c:pt idx="5">
                  <c:v>8.7427193199999973</c:v>
                </c:pt>
                <c:pt idx="6">
                  <c:v>9.3069159900000002</c:v>
                </c:pt>
                <c:pt idx="7">
                  <c:v>8.1419000899999983</c:v>
                </c:pt>
                <c:pt idx="8">
                  <c:v>8.0031152200000015</c:v>
                </c:pt>
                <c:pt idx="9">
                  <c:v>8.5469329600000012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Table!$A$22</c:f>
              <c:strCache>
                <c:ptCount val="1"/>
                <c:pt idx="0">
                  <c:v>Singapore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Table!$B$22:$K$22</c:f>
              <c:numCache>
                <c:formatCode>#,##0</c:formatCode>
                <c:ptCount val="10"/>
                <c:pt idx="0">
                  <c:v>7.4379027499999966</c:v>
                </c:pt>
                <c:pt idx="1">
                  <c:v>7.888540059999996</c:v>
                </c:pt>
                <c:pt idx="2">
                  <c:v>7.8613165799999951</c:v>
                </c:pt>
                <c:pt idx="3">
                  <c:v>7.8573724199999964</c:v>
                </c:pt>
                <c:pt idx="4">
                  <c:v>8.5719352600000001</c:v>
                </c:pt>
                <c:pt idx="5">
                  <c:v>10.19867131</c:v>
                </c:pt>
                <c:pt idx="6">
                  <c:v>9.75111551</c:v>
                </c:pt>
                <c:pt idx="7">
                  <c:v>10.015557279999999</c:v>
                </c:pt>
                <c:pt idx="8">
                  <c:v>11.098889890000001</c:v>
                </c:pt>
                <c:pt idx="9">
                  <c:v>12.45971224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Table!$A$23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Table!$B$23:$K$23</c:f>
              <c:numCache>
                <c:formatCode>#,##0</c:formatCode>
                <c:ptCount val="10"/>
                <c:pt idx="0">
                  <c:v>12.370783680000001</c:v>
                </c:pt>
                <c:pt idx="1">
                  <c:v>12.35956835</c:v>
                </c:pt>
                <c:pt idx="2">
                  <c:v>13.738124790000001</c:v>
                </c:pt>
                <c:pt idx="3">
                  <c:v>14.46753769</c:v>
                </c:pt>
                <c:pt idx="4">
                  <c:v>15.82059456</c:v>
                </c:pt>
                <c:pt idx="5">
                  <c:v>14.695744060000001</c:v>
                </c:pt>
                <c:pt idx="6">
                  <c:v>13.933325180000001</c:v>
                </c:pt>
                <c:pt idx="7">
                  <c:v>15.34599405</c:v>
                </c:pt>
                <c:pt idx="8">
                  <c:v>16.947444019999999</c:v>
                </c:pt>
                <c:pt idx="9">
                  <c:v>17.00548063999998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Table!$A$24</c:f>
              <c:strCache>
                <c:ptCount val="1"/>
                <c:pt idx="0">
                  <c:v>Viet Nam</c:v>
                </c:pt>
              </c:strCache>
            </c:strRef>
          </c:tx>
          <c:spPr>
            <a:ln>
              <a:solidFill>
                <a:srgbClr val="8EB4E3"/>
              </a:solidFill>
            </a:ln>
          </c:spPr>
          <c:marker>
            <c:symbol val="none"/>
          </c:marker>
          <c:cat>
            <c:strRef>
              <c:f>Table!$B$14:$K$14</c:f>
              <c:strCach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Table!$B$24:$K$24</c:f>
              <c:numCache>
                <c:formatCode>#,##0</c:formatCode>
                <c:ptCount val="10"/>
                <c:pt idx="0">
                  <c:v>5.4922253799999963</c:v>
                </c:pt>
                <c:pt idx="1">
                  <c:v>5.237106909999997</c:v>
                </c:pt>
                <c:pt idx="2">
                  <c:v>7.4758501699999966</c:v>
                </c:pt>
                <c:pt idx="3">
                  <c:v>9.1984231399999974</c:v>
                </c:pt>
                <c:pt idx="4">
                  <c:v>8.0399296600000003</c:v>
                </c:pt>
                <c:pt idx="5">
                  <c:v>8.5199422800000022</c:v>
                </c:pt>
                <c:pt idx="6">
                  <c:v>10.09589004</c:v>
                </c:pt>
                <c:pt idx="7">
                  <c:v>10.608348919999999</c:v>
                </c:pt>
                <c:pt idx="8">
                  <c:v>9.3275462299999994</c:v>
                </c:pt>
                <c:pt idx="9">
                  <c:v>9.3275462299999994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34944"/>
        <c:axId val="95636480"/>
      </c:lineChart>
      <c:catAx>
        <c:axId val="9563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5636480"/>
        <c:crosses val="autoZero"/>
        <c:auto val="1"/>
        <c:lblAlgn val="ctr"/>
        <c:lblOffset val="100"/>
        <c:noMultiLvlLbl val="0"/>
      </c:catAx>
      <c:valAx>
        <c:axId val="95636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 smtClean="0"/>
                  <a:t>Gov’t health expenditure as % of</a:t>
                </a:r>
                <a:r>
                  <a:rPr lang="en-US" sz="1200" b="0" baseline="0" dirty="0" smtClean="0"/>
                  <a:t> total gov’t expenditure</a:t>
                </a:r>
                <a:endParaRPr lang="en-US" sz="1200" b="0" dirty="0"/>
              </a:p>
            </c:rich>
          </c:tx>
          <c:layout>
            <c:manualLayout>
              <c:xMode val="edge"/>
              <c:yMode val="edge"/>
              <c:x val="8.2022148547220997E-3"/>
              <c:y val="6.9805151474709698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56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52154993783705"/>
          <c:y val="0.194009301468895"/>
          <c:w val="0.23209248514988301"/>
          <c:h val="0.565197771331214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28575" cmpd="sng"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CECF1-6709-4E4E-A6E6-B8236A45DDE6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2" csCatId="accent3" phldr="1"/>
      <dgm:spPr/>
    </dgm:pt>
    <dgm:pt modelId="{FCA9B049-668C-43FC-8FD9-EB1D030A557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 growth</a:t>
          </a:r>
          <a:endParaRPr lang="en-US" sz="2000" dirty="0">
            <a:solidFill>
              <a:schemeClr val="tx1"/>
            </a:solidFill>
          </a:endParaRPr>
        </a:p>
      </dgm:t>
    </dgm:pt>
    <dgm:pt modelId="{6FFD9D15-6EEB-4ABA-9248-1D05414735CC}" type="parTrans" cxnId="{69FC1B55-ACD7-4C49-BE6B-3FC08316F507}">
      <dgm:prSet/>
      <dgm:spPr/>
      <dgm:t>
        <a:bodyPr/>
        <a:lstStyle/>
        <a:p>
          <a:endParaRPr lang="en-US"/>
        </a:p>
      </dgm:t>
    </dgm:pt>
    <dgm:pt modelId="{0F8B5521-911D-4025-862A-6000213510D2}" type="sibTrans" cxnId="{69FC1B55-ACD7-4C49-BE6B-3FC08316F507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44407F99-2100-4E2D-95B3-76E5EAF045E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dirty="0">
            <a:solidFill>
              <a:schemeClr val="tx1"/>
            </a:solidFill>
          </a:endParaRPr>
        </a:p>
      </dgm:t>
    </dgm:pt>
    <dgm:pt modelId="{AF06F58E-3AA8-4D98-B95C-1C029F276B66}" type="parTrans" cxnId="{22403793-9A37-4BD6-A409-2F3E77069C36}">
      <dgm:prSet/>
      <dgm:spPr/>
      <dgm:t>
        <a:bodyPr/>
        <a:lstStyle/>
        <a:p>
          <a:endParaRPr lang="en-US"/>
        </a:p>
      </dgm:t>
    </dgm:pt>
    <dgm:pt modelId="{5468DA87-E24D-469D-9716-A979BA105C93}" type="sibTrans" cxnId="{22403793-9A37-4BD6-A409-2F3E77069C36}">
      <dgm:prSet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1D844B22-C02F-469F-949C-E6E685D5772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change in country's </a:t>
          </a:r>
          <a:r>
            <a:rPr lang="en-US" sz="2000" b="1" dirty="0" smtClean="0">
              <a:solidFill>
                <a:schemeClr val="tx1"/>
              </a:solidFill>
            </a:rPr>
            <a:t>full income </a:t>
          </a:r>
          <a:r>
            <a:rPr lang="en-US" sz="2000" dirty="0" smtClean="0">
              <a:solidFill>
                <a:schemeClr val="tx1"/>
              </a:solidFill>
            </a:rPr>
            <a:t>over a time period</a:t>
          </a:r>
          <a:endParaRPr lang="en-US" sz="2000" dirty="0">
            <a:solidFill>
              <a:schemeClr val="tx1"/>
            </a:solidFill>
          </a:endParaRPr>
        </a:p>
      </dgm:t>
    </dgm:pt>
    <dgm:pt modelId="{4B0BE510-0538-4D5B-8DBF-3E1E50BB7AF5}" type="parTrans" cxnId="{C15B2D27-84EB-41F6-8FA8-43E533062741}">
      <dgm:prSet/>
      <dgm:spPr/>
      <dgm:t>
        <a:bodyPr/>
        <a:lstStyle/>
        <a:p>
          <a:endParaRPr lang="en-US"/>
        </a:p>
      </dgm:t>
    </dgm:pt>
    <dgm:pt modelId="{D6689E73-C481-4D09-A4E4-7541CC7A86A4}" type="sibTrans" cxnId="{C15B2D27-84EB-41F6-8FA8-43E533062741}">
      <dgm:prSet/>
      <dgm:spPr/>
      <dgm:t>
        <a:bodyPr/>
        <a:lstStyle/>
        <a:p>
          <a:endParaRPr lang="en-US"/>
        </a:p>
      </dgm:t>
    </dgm:pt>
    <dgm:pt modelId="{B5CFB1D7-CAE7-49BF-A47F-CCA2A2F34B9E}" type="pres">
      <dgm:prSet presAssocID="{6BFCECF1-6709-4E4E-A6E6-B8236A45DDE6}" presName="linearFlow" presStyleCnt="0">
        <dgm:presLayoutVars>
          <dgm:dir/>
          <dgm:resizeHandles val="exact"/>
        </dgm:presLayoutVars>
      </dgm:prSet>
      <dgm:spPr/>
    </dgm:pt>
    <dgm:pt modelId="{BA979EE4-1112-45C1-A6CB-FA42E2378C3C}" type="pres">
      <dgm:prSet presAssocID="{FCA9B049-668C-43FC-8FD9-EB1D030A5576}" presName="node" presStyleLbl="node1" presStyleIdx="0" presStyleCnt="3" custScaleX="96362" custScaleY="91085" custLinFactNeighborX="9729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BE923-4399-4A9B-AC79-2F170E85A6D6}" type="pres">
      <dgm:prSet presAssocID="{0F8B5521-911D-4025-862A-6000213510D2}" presName="spacerL" presStyleCnt="0"/>
      <dgm:spPr/>
    </dgm:pt>
    <dgm:pt modelId="{AE85FFB7-E454-48D7-9BAD-1606B2475238}" type="pres">
      <dgm:prSet presAssocID="{0F8B5521-911D-4025-862A-6000213510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FCB103B-688F-4ED6-A230-D768ED3AF65D}" type="pres">
      <dgm:prSet presAssocID="{0F8B5521-911D-4025-862A-6000213510D2}" presName="spacerR" presStyleCnt="0"/>
      <dgm:spPr/>
    </dgm:pt>
    <dgm:pt modelId="{7CF1BF9D-C96A-496E-88C4-29117A0885DB}" type="pres">
      <dgm:prSet presAssocID="{44407F99-2100-4E2D-95B3-76E5EAF045E1}" presName="node" presStyleLbl="node1" presStyleIdx="1" presStyleCnt="3" custScaleX="96362" custScaleY="91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7D7E-3724-429E-884A-4F0F12525654}" type="pres">
      <dgm:prSet presAssocID="{5468DA87-E24D-469D-9716-A979BA105C93}" presName="spacerL" presStyleCnt="0"/>
      <dgm:spPr/>
    </dgm:pt>
    <dgm:pt modelId="{911D194D-E439-4024-9027-ED51B7F59E07}" type="pres">
      <dgm:prSet presAssocID="{5468DA87-E24D-469D-9716-A979BA105C9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F9B839-649A-48CA-A6CE-E6E8EC32123A}" type="pres">
      <dgm:prSet presAssocID="{5468DA87-E24D-469D-9716-A979BA105C93}" presName="spacerR" presStyleCnt="0"/>
      <dgm:spPr/>
    </dgm:pt>
    <dgm:pt modelId="{4D23D6BA-1AA6-408C-B7E9-023603269259}" type="pres">
      <dgm:prSet presAssocID="{1D844B22-C02F-469F-949C-E6E685D57720}" presName="node" presStyleLbl="node1" presStyleIdx="2" presStyleCnt="3" custScaleX="96362" custScaleY="91085" custLinFactNeighborX="-5669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FF9FB-CD08-9C46-89B2-8F819DAF2630}" type="presOf" srcId="{6BFCECF1-6709-4E4E-A6E6-B8236A45DDE6}" destId="{B5CFB1D7-CAE7-49BF-A47F-CCA2A2F34B9E}" srcOrd="0" destOrd="0" presId="urn:microsoft.com/office/officeart/2005/8/layout/equation1"/>
    <dgm:cxn modelId="{C15B2D27-84EB-41F6-8FA8-43E533062741}" srcId="{6BFCECF1-6709-4E4E-A6E6-B8236A45DDE6}" destId="{1D844B22-C02F-469F-949C-E6E685D57720}" srcOrd="2" destOrd="0" parTransId="{4B0BE510-0538-4D5B-8DBF-3E1E50BB7AF5}" sibTransId="{D6689E73-C481-4D09-A4E4-7541CC7A86A4}"/>
    <dgm:cxn modelId="{22403793-9A37-4BD6-A409-2F3E77069C36}" srcId="{6BFCECF1-6709-4E4E-A6E6-B8236A45DDE6}" destId="{44407F99-2100-4E2D-95B3-76E5EAF045E1}" srcOrd="1" destOrd="0" parTransId="{AF06F58E-3AA8-4D98-B95C-1C029F276B66}" sibTransId="{5468DA87-E24D-469D-9716-A979BA105C93}"/>
    <dgm:cxn modelId="{D2BAE4C3-FF99-6848-BEAF-4FAC9498E8F2}" type="presOf" srcId="{44407F99-2100-4E2D-95B3-76E5EAF045E1}" destId="{7CF1BF9D-C96A-496E-88C4-29117A0885DB}" srcOrd="0" destOrd="0" presId="urn:microsoft.com/office/officeart/2005/8/layout/equation1"/>
    <dgm:cxn modelId="{A47603B7-6E88-EF4E-A59B-95F9929CE4BE}" type="presOf" srcId="{5468DA87-E24D-469D-9716-A979BA105C93}" destId="{911D194D-E439-4024-9027-ED51B7F59E07}" srcOrd="0" destOrd="0" presId="urn:microsoft.com/office/officeart/2005/8/layout/equation1"/>
    <dgm:cxn modelId="{8AC3D2E0-9A57-6744-B0BA-1ACA59B6DFA7}" type="presOf" srcId="{FCA9B049-668C-43FC-8FD9-EB1D030A5576}" destId="{BA979EE4-1112-45C1-A6CB-FA42E2378C3C}" srcOrd="0" destOrd="0" presId="urn:microsoft.com/office/officeart/2005/8/layout/equation1"/>
    <dgm:cxn modelId="{78437A9C-1F26-9F48-B29F-17580E88885C}" type="presOf" srcId="{1D844B22-C02F-469F-949C-E6E685D57720}" destId="{4D23D6BA-1AA6-408C-B7E9-023603269259}" srcOrd="0" destOrd="0" presId="urn:microsoft.com/office/officeart/2005/8/layout/equation1"/>
    <dgm:cxn modelId="{F762A3B3-8537-A644-A7CB-B69F814447BD}" type="presOf" srcId="{0F8B5521-911D-4025-862A-6000213510D2}" destId="{AE85FFB7-E454-48D7-9BAD-1606B2475238}" srcOrd="0" destOrd="0" presId="urn:microsoft.com/office/officeart/2005/8/layout/equation1"/>
    <dgm:cxn modelId="{69FC1B55-ACD7-4C49-BE6B-3FC08316F507}" srcId="{6BFCECF1-6709-4E4E-A6E6-B8236A45DDE6}" destId="{FCA9B049-668C-43FC-8FD9-EB1D030A5576}" srcOrd="0" destOrd="0" parTransId="{6FFD9D15-6EEB-4ABA-9248-1D05414735CC}" sibTransId="{0F8B5521-911D-4025-862A-6000213510D2}"/>
    <dgm:cxn modelId="{2A943A84-C114-784B-97AF-106F41F6D2C9}" type="presParOf" srcId="{B5CFB1D7-CAE7-49BF-A47F-CCA2A2F34B9E}" destId="{BA979EE4-1112-45C1-A6CB-FA42E2378C3C}" srcOrd="0" destOrd="0" presId="urn:microsoft.com/office/officeart/2005/8/layout/equation1"/>
    <dgm:cxn modelId="{3A96C848-6902-294F-AAFC-3564809A95FB}" type="presParOf" srcId="{B5CFB1D7-CAE7-49BF-A47F-CCA2A2F34B9E}" destId="{48CBE923-4399-4A9B-AC79-2F170E85A6D6}" srcOrd="1" destOrd="0" presId="urn:microsoft.com/office/officeart/2005/8/layout/equation1"/>
    <dgm:cxn modelId="{2F72FA74-AE4D-C240-B0A6-73F605ACBAF6}" type="presParOf" srcId="{B5CFB1D7-CAE7-49BF-A47F-CCA2A2F34B9E}" destId="{AE85FFB7-E454-48D7-9BAD-1606B2475238}" srcOrd="2" destOrd="0" presId="urn:microsoft.com/office/officeart/2005/8/layout/equation1"/>
    <dgm:cxn modelId="{CB1CEF1A-82B4-4F49-9805-EE0325E1E9BA}" type="presParOf" srcId="{B5CFB1D7-CAE7-49BF-A47F-CCA2A2F34B9E}" destId="{4FCB103B-688F-4ED6-A230-D768ED3AF65D}" srcOrd="3" destOrd="0" presId="urn:microsoft.com/office/officeart/2005/8/layout/equation1"/>
    <dgm:cxn modelId="{C88EA3BF-4C8E-9E47-9739-C7EB00AE1BDB}" type="presParOf" srcId="{B5CFB1D7-CAE7-49BF-A47F-CCA2A2F34B9E}" destId="{7CF1BF9D-C96A-496E-88C4-29117A0885DB}" srcOrd="4" destOrd="0" presId="urn:microsoft.com/office/officeart/2005/8/layout/equation1"/>
    <dgm:cxn modelId="{AB410374-B42D-0942-95D6-9CC32CA13401}" type="presParOf" srcId="{B5CFB1D7-CAE7-49BF-A47F-CCA2A2F34B9E}" destId="{90A97D7E-3724-429E-884A-4F0F12525654}" srcOrd="5" destOrd="0" presId="urn:microsoft.com/office/officeart/2005/8/layout/equation1"/>
    <dgm:cxn modelId="{69AD53F9-55C8-2647-8578-2ADA9B613DB2}" type="presParOf" srcId="{B5CFB1D7-CAE7-49BF-A47F-CCA2A2F34B9E}" destId="{911D194D-E439-4024-9027-ED51B7F59E07}" srcOrd="6" destOrd="0" presId="urn:microsoft.com/office/officeart/2005/8/layout/equation1"/>
    <dgm:cxn modelId="{218FAFB7-2467-3542-AB5F-BCAF03A83588}" type="presParOf" srcId="{B5CFB1D7-CAE7-49BF-A47F-CCA2A2F34B9E}" destId="{F0F9B839-649A-48CA-A6CE-E6E8EC32123A}" srcOrd="7" destOrd="0" presId="urn:microsoft.com/office/officeart/2005/8/layout/equation1"/>
    <dgm:cxn modelId="{3E4471F9-18C9-7C4F-89AD-F6F42266F436}" type="presParOf" srcId="{B5CFB1D7-CAE7-49BF-A47F-CCA2A2F34B9E}" destId="{4D23D6BA-1AA6-408C-B7E9-023603269259}" srcOrd="8" destOrd="0" presId="urn:microsoft.com/office/officeart/2005/8/layout/equation1"/>
  </dgm:cxnLst>
  <dgm:bg/>
  <dgm:whole>
    <a:ln w="28575" cmpd="sng"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79EE4-1112-45C1-A6CB-FA42E2378C3C}">
      <dsp:nvSpPr>
        <dsp:cNvPr id="0" name=""/>
        <dsp:cNvSpPr/>
      </dsp:nvSpPr>
      <dsp:spPr>
        <a:xfrm>
          <a:off x="152400" y="76205"/>
          <a:ext cx="1854124" cy="17525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 growth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23930" y="332866"/>
        <a:ext cx="1311064" cy="1239266"/>
      </dsp:txXfrm>
    </dsp:sp>
    <dsp:sp modelId="{AE85FFB7-E454-48D7-9BAD-1606B2475238}">
      <dsp:nvSpPr>
        <dsp:cNvPr id="0" name=""/>
        <dsp:cNvSpPr/>
      </dsp:nvSpPr>
      <dsp:spPr>
        <a:xfrm>
          <a:off x="2010756" y="394503"/>
          <a:ext cx="1115992" cy="1115992"/>
        </a:xfrm>
        <a:prstGeom prst="mathPlus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158681" y="821258"/>
        <a:ext cx="820142" cy="262482"/>
      </dsp:txXfrm>
    </dsp:sp>
    <dsp:sp modelId="{7CF1BF9D-C96A-496E-88C4-29117A0885DB}">
      <dsp:nvSpPr>
        <dsp:cNvPr id="0" name=""/>
        <dsp:cNvSpPr/>
      </dsp:nvSpPr>
      <dsp:spPr>
        <a:xfrm>
          <a:off x="3282987" y="76205"/>
          <a:ext cx="1854124" cy="17525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value life years gained (VLYs) in that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54517" y="332866"/>
        <a:ext cx="1311064" cy="1239266"/>
      </dsp:txXfrm>
    </dsp:sp>
    <dsp:sp modelId="{911D194D-E439-4024-9027-ED51B7F59E07}">
      <dsp:nvSpPr>
        <dsp:cNvPr id="0" name=""/>
        <dsp:cNvSpPr/>
      </dsp:nvSpPr>
      <dsp:spPr>
        <a:xfrm>
          <a:off x="5293351" y="394503"/>
          <a:ext cx="1115992" cy="1115992"/>
        </a:xfrm>
        <a:prstGeom prst="mathEqual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5441276" y="624397"/>
        <a:ext cx="820142" cy="656204"/>
      </dsp:txXfrm>
    </dsp:sp>
    <dsp:sp modelId="{4D23D6BA-1AA6-408C-B7E9-023603269259}">
      <dsp:nvSpPr>
        <dsp:cNvPr id="0" name=""/>
        <dsp:cNvSpPr/>
      </dsp:nvSpPr>
      <dsp:spPr>
        <a:xfrm>
          <a:off x="6476999" y="76205"/>
          <a:ext cx="1854124" cy="175258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change in country's </a:t>
          </a:r>
          <a:r>
            <a:rPr lang="en-US" sz="2000" b="1" kern="1200" dirty="0" smtClean="0">
              <a:solidFill>
                <a:schemeClr val="tx1"/>
              </a:solidFill>
            </a:rPr>
            <a:t>full income </a:t>
          </a:r>
          <a:r>
            <a:rPr lang="en-US" sz="2000" kern="1200" dirty="0" smtClean="0">
              <a:solidFill>
                <a:schemeClr val="tx1"/>
              </a:solidFill>
            </a:rPr>
            <a:t>over a time period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8529" y="332866"/>
        <a:ext cx="1311064" cy="1239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4EA6A-8EB7-EC4B-8FF4-92CEC8D9C031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91E7C-ED99-BC40-8B61-8E205612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9C6BA-7449-4716-B5BF-8E7146F23D96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E0F24-FC91-417C-AB2E-A66D3164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5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8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8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6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4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E0F24-FC91-417C-AB2E-A66D31643F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9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10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1938FB76-EC37-4676-96EF-A27161A30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Learning from Other Countries:  Significance of Investing in Health for Economic Growth and Social </a:t>
            </a:r>
            <a:r>
              <a:rPr lang="en-US" sz="4000" b="1" dirty="0" smtClean="0"/>
              <a:t>Development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2800" b="1" dirty="0" smtClean="0"/>
              <a:t>Overview</a:t>
            </a:r>
          </a:p>
          <a:p>
            <a:pPr marL="0" indent="0" algn="ctr">
              <a:buNone/>
            </a:pPr>
            <a:r>
              <a:rPr lang="en-US" sz="2800" b="1" dirty="0" smtClean="0"/>
              <a:t>Helen Saxenian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Myanmar </a:t>
            </a:r>
            <a:r>
              <a:rPr lang="en-US" sz="2800" b="1" dirty="0"/>
              <a:t>Health Forum</a:t>
            </a:r>
          </a:p>
          <a:p>
            <a:pPr marL="0" indent="0" algn="ctr">
              <a:buNone/>
            </a:pPr>
            <a:r>
              <a:rPr lang="en-US" sz="2800" b="1" dirty="0" smtClean="0"/>
              <a:t>Nay </a:t>
            </a:r>
            <a:r>
              <a:rPr lang="en-US" sz="2800" b="1" dirty="0" err="1" smtClean="0"/>
              <a:t>Pyi</a:t>
            </a:r>
            <a:r>
              <a:rPr lang="en-US" sz="2800" b="1" dirty="0" smtClean="0"/>
              <a:t> Taw, Myanmar</a:t>
            </a:r>
          </a:p>
          <a:p>
            <a:pPr marL="0" indent="0" algn="ctr">
              <a:buNone/>
            </a:pPr>
            <a:r>
              <a:rPr lang="en-US" sz="2800" b="1" dirty="0" smtClean="0"/>
              <a:t>July 28, 2015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2400" dirty="0"/>
              <a:t>Myanmar government </a:t>
            </a:r>
            <a:r>
              <a:rPr lang="en-US" sz="2400" dirty="0" smtClean="0"/>
              <a:t>health expenditure as % of </a:t>
            </a:r>
            <a:r>
              <a:rPr lang="en-US" sz="2400" dirty="0"/>
              <a:t>total government expenditure compared to </a:t>
            </a:r>
            <a:r>
              <a:rPr lang="en-US" sz="2400" dirty="0" smtClean="0"/>
              <a:t>other ASEAN countries, 2004-13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825145"/>
              </p:ext>
            </p:extLst>
          </p:nvPr>
        </p:nvGraphicFramePr>
        <p:xfrm>
          <a:off x="304800" y="12192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1722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World Health Organization Global Health Expenditure Database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38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14400" y="1417638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Evidence is compelling:  there is an enormous payoff from investing in health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Better health stimulates economic growth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Better health has a value in and of itself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Growth in “full income” quantifies both income growth and the value of increased life expectancy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High priority for investing in health and in investments that affect health (e.g. water and sanitation)</a:t>
            </a:r>
          </a:p>
        </p:txBody>
      </p:sp>
    </p:spTree>
    <p:extLst>
      <p:ext uri="{BB962C8B-B14F-4D97-AF65-F5344CB8AC3E}">
        <p14:creationId xmlns:p14="http://schemas.microsoft.com/office/powerpoint/2010/main" val="11546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20762"/>
          </a:xfrm>
        </p:spPr>
        <p:txBody>
          <a:bodyPr>
            <a:normAutofit/>
          </a:bodyPr>
          <a:lstStyle/>
          <a:p>
            <a:r>
              <a:rPr lang="en-US" sz="2900" dirty="0" smtClean="0"/>
              <a:t>Key global reports on health and development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World Development Report (1980) </a:t>
            </a:r>
            <a:r>
              <a:rPr lang="en-US" sz="2000" dirty="0" smtClean="0"/>
              <a:t>on poverty and human development: documented links between health, education, fertility and poverty </a:t>
            </a:r>
          </a:p>
          <a:p>
            <a:endParaRPr lang="en-US" sz="2000" dirty="0" smtClean="0"/>
          </a:p>
          <a:p>
            <a:r>
              <a:rPr lang="en-US" sz="2000" b="1" dirty="0" smtClean="0"/>
              <a:t>World Development Report:  Investing in Health  (1993):</a:t>
            </a:r>
            <a:r>
              <a:rPr lang="en-US" sz="2000" dirty="0" smtClean="0"/>
              <a:t> rapid improvements in health would lead to increased economic output and rapid gains in welfare for the poor</a:t>
            </a:r>
          </a:p>
          <a:p>
            <a:endParaRPr lang="en-US" sz="2000" dirty="0" smtClean="0"/>
          </a:p>
          <a:p>
            <a:r>
              <a:rPr lang="en-US" sz="2000" b="1" dirty="0" smtClean="0"/>
              <a:t>WHO’s Commission on Macroeconomics and Health Report  (2001): </a:t>
            </a:r>
            <a:r>
              <a:rPr lang="en-US" sz="2000" dirty="0" smtClean="0"/>
              <a:t>evidence that “a healthy population is an engine for economic growth”</a:t>
            </a:r>
          </a:p>
          <a:p>
            <a:endParaRPr lang="en-US" sz="2000" dirty="0" smtClean="0"/>
          </a:p>
          <a:p>
            <a:r>
              <a:rPr lang="en-US" sz="2000" b="1" dirty="0" smtClean="0"/>
              <a:t>MDGs (2000): </a:t>
            </a:r>
            <a:r>
              <a:rPr lang="en-US" sz="2000" dirty="0" smtClean="0"/>
              <a:t>committing world leaders to combat poverty, hunger, disease, illiteracy, environmental degradation and discrimination against women</a:t>
            </a:r>
          </a:p>
          <a:p>
            <a:pPr lvl="1"/>
            <a:r>
              <a:rPr lang="en-US" sz="2000" dirty="0" smtClean="0"/>
              <a:t>Recognize interdependence of health and all MDGs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b="1" i="1" dirty="0" smtClean="0"/>
              <a:t>The Lancet </a:t>
            </a:r>
            <a:r>
              <a:rPr lang="en-US" sz="2000" b="1" dirty="0" smtClean="0"/>
              <a:t>Global Health 2035 by the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Commission on Investing in Health (2013)</a:t>
            </a:r>
          </a:p>
          <a:p>
            <a:endParaRPr lang="en-US" sz="2000" b="1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improved health leads </a:t>
            </a:r>
            <a:r>
              <a:rPr lang="en-US" smtClean="0"/>
              <a:t>to increased </a:t>
            </a:r>
            <a:r>
              <a:rPr lang="en-US" dirty="0" smtClean="0"/>
              <a:t>personal and national income</a:t>
            </a:r>
            <a:endParaRPr lang="en-US" dirty="0"/>
          </a:p>
        </p:txBody>
      </p:sp>
      <p:pic>
        <p:nvPicPr>
          <p:cNvPr id="6" name="Picture 5" descr="Screen Shot 2015-07-20 at 11.51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671881" cy="4451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Adapted from WHO World Health Report 1999 and Ruger, Jamison, Bloom.  Health in the economy.  In:  </a:t>
            </a:r>
            <a:r>
              <a:rPr lang="en-US" sz="1000" dirty="0" err="1" smtClean="0"/>
              <a:t>Merson</a:t>
            </a:r>
            <a:r>
              <a:rPr lang="en-US" sz="1000" dirty="0" smtClean="0"/>
              <a:t>, Black, Mills, eds.  International public health,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</a:t>
            </a:r>
            <a:r>
              <a:rPr lang="en-US" sz="1000" dirty="0" err="1" smtClean="0"/>
              <a:t>edn</a:t>
            </a:r>
            <a:r>
              <a:rPr lang="en-US" sz="1000" dirty="0" smtClean="0"/>
              <a:t>.  Sudbury:  Jones and </a:t>
            </a:r>
            <a:r>
              <a:rPr lang="en-US" sz="1000" dirty="0" err="1" smtClean="0"/>
              <a:t>Barlett</a:t>
            </a:r>
            <a:r>
              <a:rPr lang="en-US" sz="1000" dirty="0" smtClean="0"/>
              <a:t>, 2006.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39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health improvements stimulating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/>
          <a:lstStyle/>
          <a:p>
            <a:r>
              <a:rPr lang="en-US" dirty="0" smtClean="0"/>
              <a:t>Historical case studies</a:t>
            </a:r>
          </a:p>
          <a:p>
            <a:r>
              <a:rPr lang="en-US" dirty="0" smtClean="0"/>
              <a:t>Microeconomic studies at individual or household level</a:t>
            </a:r>
          </a:p>
          <a:p>
            <a:r>
              <a:rPr lang="en-US" dirty="0" smtClean="0"/>
              <a:t>Macroeconomic studies on the effect of health improvements on income, income growth, or investment rates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63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 </a:t>
            </a:r>
            <a:r>
              <a:rPr lang="en-US" sz="1200" dirty="0" smtClean="0"/>
              <a:t>Jamison, Lau, Wang.  Health’s contribution to economic growth in an environment of partially endogenous technical progress.  In:  Lopez-</a:t>
            </a:r>
            <a:r>
              <a:rPr lang="en-US" sz="1200" dirty="0" err="1" smtClean="0"/>
              <a:t>Casasnovas</a:t>
            </a:r>
            <a:r>
              <a:rPr lang="en-US" sz="1200" dirty="0" smtClean="0"/>
              <a:t>, Rivera, </a:t>
            </a:r>
            <a:r>
              <a:rPr lang="en-US" sz="1200" dirty="0" err="1" smtClean="0"/>
              <a:t>Currais</a:t>
            </a:r>
            <a:r>
              <a:rPr lang="en-US" sz="1200" dirty="0" smtClean="0"/>
              <a:t>, eds. Health and economic growth:  findings and policy implications.  Cambridge, MA:  The MIT Press, 2005: 67-91.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8229600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Jamison, Lau, and Wang</a:t>
            </a:r>
            <a:r>
              <a:rPr lang="en-US" sz="2400" baseline="30000" dirty="0"/>
              <a:t>1</a:t>
            </a:r>
            <a:r>
              <a:rPr lang="en-US" sz="2400" dirty="0"/>
              <a:t> reviewed this literature and concluded that </a:t>
            </a:r>
            <a:r>
              <a:rPr lang="en-US" sz="2400" b="1" dirty="0"/>
              <a:t>11% of economic growth </a:t>
            </a:r>
            <a:r>
              <a:rPr lang="en-US" sz="2400" dirty="0"/>
              <a:t>in low- and middle-income countries from </a:t>
            </a:r>
            <a:r>
              <a:rPr lang="en-US" sz="2400" dirty="0" smtClean="0"/>
              <a:t>1970-2000 was </a:t>
            </a:r>
            <a:r>
              <a:rPr lang="en-US" sz="2400" dirty="0"/>
              <a:t>from reductions in adult </a:t>
            </a:r>
            <a:r>
              <a:rPr lang="en-US" sz="2400" dirty="0" smtClean="0"/>
              <a:t>mortality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3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31758" r="3620" b="10260"/>
          <a:stretch/>
        </p:blipFill>
        <p:spPr bwMode="auto">
          <a:xfrm>
            <a:off x="876300" y="1447800"/>
            <a:ext cx="7696200" cy="32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6096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8FB76-EC37-4676-96EF-A27161A309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Better Health Increases “Full Income”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People place a high value on living a longer, healthier life</a:t>
            </a:r>
          </a:p>
          <a:p>
            <a:r>
              <a:rPr lang="en-US" dirty="0" smtClean="0"/>
              <a:t>National income accounts measure income in a narrow sense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Full income</a:t>
            </a:r>
            <a:r>
              <a:rPr lang="en-US" dirty="0" smtClean="0"/>
              <a:t>” is a broader concept that values income accounting as well as mortality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FB76-EC37-4676-96EF-A27161A3096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3194099"/>
              </p:ext>
            </p:extLst>
          </p:nvPr>
        </p:nvGraphicFramePr>
        <p:xfrm>
          <a:off x="457200" y="2895600"/>
          <a:ext cx="84201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We used </a:t>
            </a:r>
            <a:r>
              <a:rPr lang="en-US" dirty="0"/>
              <a:t>“full income” approach to better assess health’s contribution to a nation’s economic well-being</a:t>
            </a:r>
          </a:p>
        </p:txBody>
      </p:sp>
    </p:spTree>
    <p:extLst>
      <p:ext uri="{BB962C8B-B14F-4D97-AF65-F5344CB8AC3E}">
        <p14:creationId xmlns:p14="http://schemas.microsoft.com/office/powerpoint/2010/main" val="14136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Myanmar total health expenditure as % of GDP compared to countries of similar GNI per capita, 2004-13 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719414"/>
              </p:ext>
            </p:extLst>
          </p:nvPr>
        </p:nvGraphicFramePr>
        <p:xfrm>
          <a:off x="457200" y="1371600"/>
          <a:ext cx="6553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2743200"/>
            <a:ext cx="2209800" cy="1569660"/>
          </a:xfrm>
          <a:prstGeom prst="rect">
            <a:avLst/>
          </a:prstGeom>
          <a:ln w="28575" cmpd="sng">
            <a:solidFill>
              <a:srgbClr val="5356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u="sng" dirty="0" smtClean="0"/>
              <a:t>GNI per capita, 2014</a:t>
            </a:r>
          </a:p>
          <a:p>
            <a:pPr marL="285750" indent="-285750">
              <a:buFont typeface="Arial"/>
              <a:buChar char="•"/>
            </a:pPr>
            <a:r>
              <a:rPr lang="tr-TR" sz="1600" dirty="0" smtClean="0"/>
              <a:t>Kenya</a:t>
            </a:r>
            <a:r>
              <a:rPr lang="tr-TR" sz="1600" dirty="0"/>
              <a:t>: $</a:t>
            </a:r>
            <a:r>
              <a:rPr lang="tr-TR" sz="1600" dirty="0" smtClean="0"/>
              <a:t>1,280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Myanmar</a:t>
            </a:r>
            <a:r>
              <a:rPr lang="da-DK" sz="1600" dirty="0"/>
              <a:t>:  $</a:t>
            </a:r>
            <a:r>
              <a:rPr lang="da-DK" sz="1600" dirty="0" smtClean="0"/>
              <a:t>1,270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Mauritania</a:t>
            </a:r>
            <a:r>
              <a:rPr lang="da-DK" sz="1600" dirty="0"/>
              <a:t>: $</a:t>
            </a:r>
            <a:r>
              <a:rPr lang="da-DK" sz="1600" dirty="0" smtClean="0"/>
              <a:t>1,260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Kyrgyzstan</a:t>
            </a:r>
            <a:r>
              <a:rPr lang="da-DK" sz="1600" dirty="0"/>
              <a:t>: $</a:t>
            </a:r>
            <a:r>
              <a:rPr lang="da-DK" sz="1600" dirty="0" smtClean="0"/>
              <a:t>1,250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/>
              <a:t>Bangladesh</a:t>
            </a:r>
            <a:r>
              <a:rPr lang="sv-SE" sz="1600" dirty="0"/>
              <a:t>:  $1,080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World Health Organization Global Health Expenditure Database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89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2200" dirty="0"/>
              <a:t>Myanmar </a:t>
            </a:r>
            <a:r>
              <a:rPr lang="en-US" sz="2200" dirty="0" smtClean="0"/>
              <a:t>government expenditure on health as % of total government expenditure </a:t>
            </a:r>
            <a:r>
              <a:rPr lang="en-US" sz="2200" dirty="0"/>
              <a:t>compared to countries of similar GNI per </a:t>
            </a:r>
            <a:r>
              <a:rPr lang="en-US" sz="2200" dirty="0" smtClean="0"/>
              <a:t>capita, 2004-13</a:t>
            </a:r>
            <a:endParaRPr lang="en-US" sz="2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004193"/>
              </p:ext>
            </p:extLst>
          </p:nvPr>
        </p:nvGraphicFramePr>
        <p:xfrm>
          <a:off x="381000" y="13716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2743200"/>
            <a:ext cx="2209800" cy="1569660"/>
          </a:xfrm>
          <a:prstGeom prst="rect">
            <a:avLst/>
          </a:prstGeom>
          <a:ln w="28575" cmpd="sng">
            <a:solidFill>
              <a:srgbClr val="5356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u="sng" dirty="0" smtClean="0"/>
              <a:t>GNI per capita, 2014</a:t>
            </a:r>
          </a:p>
          <a:p>
            <a:pPr marL="285750" indent="-285750">
              <a:buFont typeface="Arial"/>
              <a:buChar char="•"/>
            </a:pPr>
            <a:r>
              <a:rPr lang="tr-TR" sz="1600" dirty="0" smtClean="0"/>
              <a:t>Kenya</a:t>
            </a:r>
            <a:r>
              <a:rPr lang="tr-TR" sz="1600" dirty="0"/>
              <a:t>: $</a:t>
            </a:r>
            <a:r>
              <a:rPr lang="tr-TR" sz="1600" dirty="0" smtClean="0"/>
              <a:t>1,280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Myanmar</a:t>
            </a:r>
            <a:r>
              <a:rPr lang="da-DK" sz="1600" dirty="0"/>
              <a:t>:  $</a:t>
            </a:r>
            <a:r>
              <a:rPr lang="da-DK" sz="1600" dirty="0" smtClean="0"/>
              <a:t>1,270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Mauritania</a:t>
            </a:r>
            <a:r>
              <a:rPr lang="da-DK" sz="1600" dirty="0"/>
              <a:t>: $</a:t>
            </a:r>
            <a:r>
              <a:rPr lang="da-DK" sz="1600" dirty="0" smtClean="0"/>
              <a:t>1,260</a:t>
            </a:r>
          </a:p>
          <a:p>
            <a:pPr marL="285750" indent="-285750">
              <a:buFont typeface="Arial"/>
              <a:buChar char="•"/>
            </a:pPr>
            <a:r>
              <a:rPr lang="da-DK" sz="1600" dirty="0" smtClean="0"/>
              <a:t>Kyrgyzstan</a:t>
            </a:r>
            <a:r>
              <a:rPr lang="da-DK" sz="1600" dirty="0"/>
              <a:t>: $</a:t>
            </a:r>
            <a:r>
              <a:rPr lang="da-DK" sz="1600" dirty="0" smtClean="0"/>
              <a:t>1,250</a:t>
            </a:r>
          </a:p>
          <a:p>
            <a:pPr marL="285750" indent="-285750">
              <a:buFont typeface="Arial"/>
              <a:buChar char="•"/>
            </a:pPr>
            <a:r>
              <a:rPr lang="sv-SE" sz="1600" dirty="0" smtClean="0"/>
              <a:t>Bangladesh</a:t>
            </a:r>
            <a:r>
              <a:rPr lang="sv-SE" sz="1600" dirty="0"/>
              <a:t>:  $1,080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World Health Organization Global Health Expenditure Database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07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Myanmar </a:t>
            </a:r>
            <a:r>
              <a:rPr lang="en-US" sz="2800" dirty="0" smtClean="0"/>
              <a:t>total health expenditure </a:t>
            </a:r>
            <a:r>
              <a:rPr lang="en-US" sz="2800" dirty="0"/>
              <a:t>as % of GDP compared to </a:t>
            </a:r>
            <a:r>
              <a:rPr lang="en-US" sz="2800" dirty="0" smtClean="0"/>
              <a:t>other ASEAN countries, 2004 - 2013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660108"/>
              </p:ext>
            </p:extLst>
          </p:nvPr>
        </p:nvGraphicFramePr>
        <p:xfrm>
          <a:off x="228600" y="1447800"/>
          <a:ext cx="8763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1722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World Health Organization Global Health Expenditure Database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5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Health 2035">
      <a:dk1>
        <a:srgbClr val="53565A"/>
      </a:dk1>
      <a:lt1>
        <a:sysClr val="window" lastClr="FFFFFF"/>
      </a:lt1>
      <a:dk2>
        <a:srgbClr val="1F497D"/>
      </a:dk2>
      <a:lt2>
        <a:srgbClr val="EEECE1"/>
      </a:lt2>
      <a:accent1>
        <a:srgbClr val="00AEEF"/>
      </a:accent1>
      <a:accent2>
        <a:srgbClr val="EC008C"/>
      </a:accent2>
      <a:accent3>
        <a:srgbClr val="F9C606"/>
      </a:accent3>
      <a:accent4>
        <a:srgbClr val="EE3124"/>
      </a:accent4>
      <a:accent5>
        <a:srgbClr val="FFA3DA"/>
      </a:accent5>
      <a:accent6>
        <a:srgbClr val="FCE2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14649</TotalTime>
  <Words>656</Words>
  <Application>Microsoft Office PowerPoint</Application>
  <PresentationFormat>On-screen Show (4:3)</PresentationFormat>
  <Paragraphs>89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Key global reports on health and development</vt:lpstr>
      <vt:lpstr>How improved health leads to increased personal and national income</vt:lpstr>
      <vt:lpstr>Evidence for health improvements stimulating economic development</vt:lpstr>
      <vt:lpstr>PowerPoint Presentation</vt:lpstr>
      <vt:lpstr>Better Health Increases “Full Income” </vt:lpstr>
      <vt:lpstr>Myanmar total health expenditure as % of GDP compared to countries of similar GNI per capita, 2004-13 </vt:lpstr>
      <vt:lpstr>Myanmar government expenditure on health as % of total government expenditure compared to countries of similar GNI per capita, 2004-13</vt:lpstr>
      <vt:lpstr>Myanmar total health expenditure as % of GDP compared to other ASEAN countries, 2004 - 2013</vt:lpstr>
      <vt:lpstr>Myanmar government health expenditure as % of total government expenditure compared to other ASEAN countries, 2004-13</vt:lpstr>
      <vt:lpstr>Conclusions </vt:lpstr>
      <vt:lpstr>PowerPoint Presentation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Vita</dc:creator>
  <cp:lastModifiedBy>Manning, Sam J</cp:lastModifiedBy>
  <cp:revision>418</cp:revision>
  <dcterms:created xsi:type="dcterms:W3CDTF">2013-11-22T21:55:45Z</dcterms:created>
  <dcterms:modified xsi:type="dcterms:W3CDTF">2016-09-02T17:56:09Z</dcterms:modified>
</cp:coreProperties>
</file>