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8" r:id="rId2"/>
    <p:sldId id="372" r:id="rId3"/>
    <p:sldId id="374" r:id="rId4"/>
    <p:sldId id="325" r:id="rId5"/>
    <p:sldId id="301" r:id="rId6"/>
    <p:sldId id="323" r:id="rId7"/>
    <p:sldId id="380" r:id="rId8"/>
    <p:sldId id="401" r:id="rId9"/>
    <p:sldId id="330" r:id="rId10"/>
    <p:sldId id="292" r:id="rId11"/>
    <p:sldId id="303" r:id="rId12"/>
    <p:sldId id="393" r:id="rId13"/>
    <p:sldId id="365" r:id="rId14"/>
    <p:sldId id="366" r:id="rId15"/>
    <p:sldId id="403" r:id="rId16"/>
    <p:sldId id="394" r:id="rId17"/>
    <p:sldId id="337" r:id="rId18"/>
    <p:sldId id="417" r:id="rId19"/>
    <p:sldId id="419" r:id="rId20"/>
    <p:sldId id="420" r:id="rId21"/>
    <p:sldId id="356" r:id="rId22"/>
    <p:sldId id="430" r:id="rId2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2" d="100"/>
          <a:sy n="72" d="100"/>
        </p:scale>
        <p:origin x="-2968" y="-936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594113235845502"/>
          <c:y val="3.3362573099415198E-2"/>
          <c:w val="0.69620172478440201"/>
          <c:h val="0.792499424414053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Rwanda</c:v>
                </c:pt>
              </c:strCache>
            </c:strRef>
          </c:tx>
          <c:marker>
            <c:symbol val="circle"/>
            <c:size val="7"/>
          </c:marker>
          <c:dPt>
            <c:idx val="6"/>
            <c:marker>
              <c:symbol val="circle"/>
              <c:size val="9"/>
            </c:marker>
            <c:bubble3D val="0"/>
            <c:spPr>
              <a:ln>
                <a:noFill/>
              </a:ln>
            </c:spPr>
          </c:dPt>
          <c:cat>
            <c:strRef>
              <c:f>Sheet1!$A$2:$A$8</c:f>
              <c:strCach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2015 (MDG Target)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156</c:v>
                </c:pt>
                <c:pt idx="1">
                  <c:v>275</c:v>
                </c:pt>
                <c:pt idx="2">
                  <c:v>183</c:v>
                </c:pt>
                <c:pt idx="3">
                  <c:v>108</c:v>
                </c:pt>
                <c:pt idx="4">
                  <c:v>60</c:v>
                </c:pt>
                <c:pt idx="5">
                  <c:v>54</c:v>
                </c:pt>
                <c:pt idx="6">
                  <c:v>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Sub-Saharan Africa</c:v>
                </c:pt>
              </c:strCache>
            </c:strRef>
          </c:tx>
          <c:marker>
            <c:symbol val="circle"/>
            <c:size val="7"/>
          </c:marker>
          <c:dPt>
            <c:idx val="6"/>
            <c:marker>
              <c:symbol val="circle"/>
              <c:size val="9"/>
            </c:marker>
            <c:bubble3D val="0"/>
            <c:spPr>
              <a:ln>
                <a:noFill/>
              </a:ln>
            </c:spPr>
          </c:dPt>
          <c:cat>
            <c:strRef>
              <c:f>Sheet1!$A$2:$A$8</c:f>
              <c:strCach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2015 (MDG Target)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178</c:v>
                </c:pt>
                <c:pt idx="1">
                  <c:v>170</c:v>
                </c:pt>
                <c:pt idx="2">
                  <c:v>154</c:v>
                </c:pt>
                <c:pt idx="3">
                  <c:v>133</c:v>
                </c:pt>
                <c:pt idx="4">
                  <c:v>112</c:v>
                </c:pt>
                <c:pt idx="5">
                  <c:v>109</c:v>
                </c:pt>
                <c:pt idx="6">
                  <c:v>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World</c:v>
                </c:pt>
              </c:strCache>
            </c:strRef>
          </c:tx>
          <c:marker>
            <c:symbol val="circle"/>
            <c:size val="7"/>
          </c:marker>
          <c:dPt>
            <c:idx val="6"/>
            <c:marker>
              <c:symbol val="circle"/>
              <c:size val="9"/>
            </c:marker>
            <c:bubble3D val="0"/>
            <c:spPr>
              <a:ln>
                <a:noFill/>
              </a:ln>
            </c:spPr>
          </c:dPt>
          <c:cat>
            <c:strRef>
              <c:f>Sheet1!$A$2:$A$8</c:f>
              <c:strCach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2015 (MDG Target)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87</c:v>
                </c:pt>
                <c:pt idx="1">
                  <c:v>82</c:v>
                </c:pt>
                <c:pt idx="2">
                  <c:v>73</c:v>
                </c:pt>
                <c:pt idx="3">
                  <c:v>63</c:v>
                </c:pt>
                <c:pt idx="4">
                  <c:v>53</c:v>
                </c:pt>
                <c:pt idx="5">
                  <c:v>51</c:v>
                </c:pt>
                <c:pt idx="6">
                  <c:v>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073536"/>
        <c:axId val="91075328"/>
      </c:lineChart>
      <c:catAx>
        <c:axId val="9107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1075328"/>
        <c:crosses val="autoZero"/>
        <c:auto val="1"/>
        <c:lblAlgn val="ctr"/>
        <c:lblOffset val="100"/>
        <c:noMultiLvlLbl val="0"/>
      </c:catAx>
      <c:valAx>
        <c:axId val="9107532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 dirty="0" smtClean="0"/>
                  <a:t>Probability of a child dying by</a:t>
                </a:r>
                <a:r>
                  <a:rPr lang="en-US" sz="1200" baseline="0" dirty="0" smtClean="0"/>
                  <a:t> age 5 per 1,000 live births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91073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197225346831597"/>
          <c:y val="0.92696827370262902"/>
          <c:w val="0.54946824146981599"/>
          <c:h val="6.102245031871020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E457C-26A9-4E52-9380-9B25261A862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69F79-AD9A-4793-A986-F7E88C2BC251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GB" sz="2000" b="1" dirty="0" smtClean="0">
              <a:solidFill>
                <a:schemeClr val="accent4"/>
              </a:solidFill>
            </a:rPr>
            <a:t>The World Bank’s World Development Report 1993 </a:t>
          </a:r>
          <a:endParaRPr lang="en-US" sz="2000" b="1" dirty="0">
            <a:solidFill>
              <a:schemeClr val="accent4"/>
            </a:solidFill>
          </a:endParaRPr>
        </a:p>
      </dgm:t>
    </dgm:pt>
    <dgm:pt modelId="{B163C1AF-B7F4-44FC-995B-603236C41A20}" type="parTrans" cxnId="{8410470E-52B5-44F8-825C-95BC6099D513}">
      <dgm:prSet/>
      <dgm:spPr/>
      <dgm:t>
        <a:bodyPr/>
        <a:lstStyle/>
        <a:p>
          <a:endParaRPr lang="en-US" sz="2000"/>
        </a:p>
      </dgm:t>
    </dgm:pt>
    <dgm:pt modelId="{949EC881-49CD-4CB7-92E8-323FA8B00923}" type="sibTrans" cxnId="{8410470E-52B5-44F8-825C-95BC6099D513}">
      <dgm:prSet custT="1"/>
      <dgm:spPr/>
      <dgm:t>
        <a:bodyPr/>
        <a:lstStyle/>
        <a:p>
          <a:endParaRPr lang="en-US" sz="3200" dirty="0"/>
        </a:p>
      </dgm:t>
    </dgm:pt>
    <dgm:pt modelId="{37AEC538-F172-4320-8972-E1871F92908B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800" dirty="0" smtClean="0">
              <a:solidFill>
                <a:schemeClr val="tx1"/>
              </a:solidFill>
            </a:rPr>
            <a:t>Evidence-based health expenditures are an investment not only in health, but in economic prosperity</a:t>
          </a:r>
          <a:endParaRPr lang="en-US" sz="1800" dirty="0">
            <a:solidFill>
              <a:schemeClr val="tx1"/>
            </a:solidFill>
          </a:endParaRPr>
        </a:p>
      </dgm:t>
    </dgm:pt>
    <dgm:pt modelId="{9BAADF85-0506-4DE2-9C03-5D796476FF43}" type="parTrans" cxnId="{70C549F6-5C4B-4ECA-9E95-79C35E28794D}">
      <dgm:prSet/>
      <dgm:spPr/>
      <dgm:t>
        <a:bodyPr/>
        <a:lstStyle/>
        <a:p>
          <a:endParaRPr lang="en-US" sz="2000"/>
        </a:p>
      </dgm:t>
    </dgm:pt>
    <dgm:pt modelId="{A5CBBC2E-BFB8-4E69-A4EB-5EB1CE5256CE}" type="sibTrans" cxnId="{70C549F6-5C4B-4ECA-9E95-79C35E28794D}">
      <dgm:prSet/>
      <dgm:spPr/>
      <dgm:t>
        <a:bodyPr/>
        <a:lstStyle/>
        <a:p>
          <a:endParaRPr lang="en-US" sz="2000"/>
        </a:p>
      </dgm:t>
    </dgm:pt>
    <dgm:pt modelId="{9E548AC0-688B-44D4-AD28-BE3DB138A4F2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ctr">
            <a:lnSpc>
              <a:spcPct val="90000"/>
            </a:lnSpc>
          </a:pPr>
          <a:r>
            <a:rPr lang="en-US" sz="2000" b="1" i="1" dirty="0" smtClean="0">
              <a:solidFill>
                <a:schemeClr val="accent4"/>
              </a:solidFill>
            </a:rPr>
            <a:t>The Lancet </a:t>
          </a:r>
          <a:r>
            <a:rPr lang="en-US" sz="2000" b="1" dirty="0" smtClean="0">
              <a:solidFill>
                <a:schemeClr val="accent4"/>
              </a:solidFill>
            </a:rPr>
            <a:t>Commission on Investing in Health</a:t>
          </a:r>
          <a:endParaRPr lang="en-US" sz="2000" b="1" dirty="0">
            <a:solidFill>
              <a:schemeClr val="accent4"/>
            </a:solidFill>
          </a:endParaRPr>
        </a:p>
      </dgm:t>
    </dgm:pt>
    <dgm:pt modelId="{C0C9689C-AB89-496E-91B0-2F9B6A404F80}" type="parTrans" cxnId="{AE721F81-0D60-4B71-896D-EFADDE1AB245}">
      <dgm:prSet/>
      <dgm:spPr/>
      <dgm:t>
        <a:bodyPr/>
        <a:lstStyle/>
        <a:p>
          <a:endParaRPr lang="en-US" sz="2000"/>
        </a:p>
      </dgm:t>
    </dgm:pt>
    <dgm:pt modelId="{A6F9352B-2D0C-484E-A130-CE91F73EDF2F}" type="sibTrans" cxnId="{AE721F81-0D60-4B71-896D-EFADDE1AB245}">
      <dgm:prSet/>
      <dgm:spPr/>
      <dgm:t>
        <a:bodyPr/>
        <a:lstStyle/>
        <a:p>
          <a:endParaRPr lang="en-US" sz="2000"/>
        </a:p>
      </dgm:t>
    </dgm:pt>
    <dgm:pt modelId="{C597ED54-B695-405E-B104-6C1FF918C0CB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r>
            <a:rPr lang="en-GB" sz="1800" dirty="0" smtClean="0">
              <a:solidFill>
                <a:schemeClr val="tx1"/>
              </a:solidFill>
            </a:rPr>
            <a:t>Re-examines the case for investing in health</a:t>
          </a:r>
          <a:endParaRPr lang="en-US" sz="1800" dirty="0">
            <a:solidFill>
              <a:schemeClr val="tx1"/>
            </a:solidFill>
          </a:endParaRPr>
        </a:p>
      </dgm:t>
    </dgm:pt>
    <dgm:pt modelId="{010EDA9F-3CAC-4A5E-BCDC-8EA3F11F4792}" type="parTrans" cxnId="{49F9F041-50B8-462F-95D6-9A9226640834}">
      <dgm:prSet/>
      <dgm:spPr/>
      <dgm:t>
        <a:bodyPr/>
        <a:lstStyle/>
        <a:p>
          <a:endParaRPr lang="en-US" sz="2000"/>
        </a:p>
      </dgm:t>
    </dgm:pt>
    <dgm:pt modelId="{11A2AF95-343A-4FB7-8BAC-3FF712050DE8}" type="sibTrans" cxnId="{49F9F041-50B8-462F-95D6-9A9226640834}">
      <dgm:prSet/>
      <dgm:spPr/>
      <dgm:t>
        <a:bodyPr/>
        <a:lstStyle/>
        <a:p>
          <a:endParaRPr lang="en-US" sz="2000"/>
        </a:p>
      </dgm:t>
    </dgm:pt>
    <dgm:pt modelId="{24209919-21A1-449D-AAA5-EF59B39FE072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800" dirty="0" smtClean="0">
              <a:solidFill>
                <a:schemeClr val="tx1"/>
              </a:solidFill>
            </a:rPr>
            <a:t>Additional resources should be spent on cost-effective interventions to address high-burden diseases</a:t>
          </a:r>
        </a:p>
      </dgm:t>
    </dgm:pt>
    <dgm:pt modelId="{8EFD9E4D-47A5-4956-BC95-8204B95CFBE6}" type="parTrans" cxnId="{421D7808-3458-4EDE-B849-647265F3B303}">
      <dgm:prSet/>
      <dgm:spPr/>
      <dgm:t>
        <a:bodyPr/>
        <a:lstStyle/>
        <a:p>
          <a:endParaRPr lang="en-US" sz="2000"/>
        </a:p>
      </dgm:t>
    </dgm:pt>
    <dgm:pt modelId="{6102F6B9-686B-444E-868B-221518527F98}" type="sibTrans" cxnId="{421D7808-3458-4EDE-B849-647265F3B303}">
      <dgm:prSet/>
      <dgm:spPr/>
      <dgm:t>
        <a:bodyPr/>
        <a:lstStyle/>
        <a:p>
          <a:endParaRPr lang="en-US" sz="2000"/>
        </a:p>
      </dgm:t>
    </dgm:pt>
    <dgm:pt modelId="{6F22DF9E-62E3-45F2-AC46-8263D1A9D384}">
      <dgm:prSet custT="1"/>
      <dgm:spPr>
        <a:solidFill>
          <a:schemeClr val="bg1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n-GB" sz="1800" dirty="0" smtClean="0">
              <a:solidFill>
                <a:schemeClr val="tx1"/>
              </a:solidFill>
            </a:rPr>
            <a:t>Provides a roadmap to achieving gains in global health through a ‘grand convergence’</a:t>
          </a:r>
        </a:p>
      </dgm:t>
    </dgm:pt>
    <dgm:pt modelId="{C4DF4EFA-C215-4EF5-84FE-AE2EE3173ADF}" type="parTrans" cxnId="{C3B81977-1C86-42E4-A7EA-D484777CF234}">
      <dgm:prSet/>
      <dgm:spPr/>
      <dgm:t>
        <a:bodyPr/>
        <a:lstStyle/>
        <a:p>
          <a:endParaRPr lang="en-US"/>
        </a:p>
      </dgm:t>
    </dgm:pt>
    <dgm:pt modelId="{45CB0B8F-3303-4746-A043-76D31F9928DA}" type="sibTrans" cxnId="{C3B81977-1C86-42E4-A7EA-D484777CF234}">
      <dgm:prSet/>
      <dgm:spPr/>
      <dgm:t>
        <a:bodyPr/>
        <a:lstStyle/>
        <a:p>
          <a:endParaRPr lang="en-US"/>
        </a:p>
      </dgm:t>
    </dgm:pt>
    <dgm:pt modelId="{4EE45B71-C874-416E-82C8-D886C6E246D7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r>
            <a:rPr lang="en-US" sz="1800" dirty="0" smtClean="0">
              <a:solidFill>
                <a:schemeClr val="tx1"/>
              </a:solidFill>
            </a:rPr>
            <a:t>Proposes a health investment framework for low- and middle-income countries</a:t>
          </a:r>
          <a:endParaRPr lang="en-US" sz="1800" dirty="0">
            <a:solidFill>
              <a:schemeClr val="tx1"/>
            </a:solidFill>
          </a:endParaRPr>
        </a:p>
      </dgm:t>
    </dgm:pt>
    <dgm:pt modelId="{BF61A32D-F556-4CA1-951D-3658B951368C}" type="parTrans" cxnId="{6195AA9D-0C6E-445E-943D-3375F8087B2C}">
      <dgm:prSet/>
      <dgm:spPr/>
      <dgm:t>
        <a:bodyPr/>
        <a:lstStyle/>
        <a:p>
          <a:endParaRPr lang="en-US"/>
        </a:p>
      </dgm:t>
    </dgm:pt>
    <dgm:pt modelId="{E799C249-EC0B-4B9B-A690-491095FF97C3}" type="sibTrans" cxnId="{6195AA9D-0C6E-445E-943D-3375F8087B2C}">
      <dgm:prSet/>
      <dgm:spPr/>
      <dgm:t>
        <a:bodyPr/>
        <a:lstStyle/>
        <a:p>
          <a:endParaRPr lang="en-US"/>
        </a:p>
      </dgm:t>
    </dgm:pt>
    <dgm:pt modelId="{0842C718-406B-4F39-AB70-FB38D77738A9}" type="pres">
      <dgm:prSet presAssocID="{C64E457C-26A9-4E52-9380-9B25261A862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9BD01B-AEAB-4F62-94AE-3CD66788D8F2}" type="pres">
      <dgm:prSet presAssocID="{66B69F79-AD9A-4793-A986-F7E88C2BC251}" presName="node" presStyleLbl="node1" presStyleIdx="0" presStyleCnt="2" custScaleX="116522" custLinFactNeighborY="8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B07A5-73FD-4CEF-8EBB-CF61A92E4297}" type="pres">
      <dgm:prSet presAssocID="{949EC881-49CD-4CB7-92E8-323FA8B00923}" presName="sibTrans" presStyleLbl="sibTrans2D1" presStyleIdx="0" presStyleCnt="1" custScaleX="108309" custScaleY="57541" custLinFactNeighborY="-1137"/>
      <dgm:spPr/>
      <dgm:t>
        <a:bodyPr/>
        <a:lstStyle/>
        <a:p>
          <a:endParaRPr lang="en-US"/>
        </a:p>
      </dgm:t>
    </dgm:pt>
    <dgm:pt modelId="{6A93C92D-EDD4-453D-839C-45F6FA774DE9}" type="pres">
      <dgm:prSet presAssocID="{949EC881-49CD-4CB7-92E8-323FA8B009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A2CE2CA4-45C5-4948-84A6-82A86C309B8E}" type="pres">
      <dgm:prSet presAssocID="{9E548AC0-688B-44D4-AD28-BE3DB138A4F2}" presName="node" presStyleLbl="node1" presStyleIdx="1" presStyleCnt="2" custScaleX="116522" custScaleY="129365" custLinFactNeighborY="-10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59872-FFFD-284A-89F7-C15EB143DF2A}" type="presOf" srcId="{66B69F79-AD9A-4793-A986-F7E88C2BC251}" destId="{D39BD01B-AEAB-4F62-94AE-3CD66788D8F2}" srcOrd="0" destOrd="0" presId="urn:microsoft.com/office/officeart/2005/8/layout/process2"/>
    <dgm:cxn modelId="{421D7808-3458-4EDE-B849-647265F3B303}" srcId="{66B69F79-AD9A-4793-A986-F7E88C2BC251}" destId="{24209919-21A1-449D-AAA5-EF59B39FE072}" srcOrd="1" destOrd="0" parTransId="{8EFD9E4D-47A5-4956-BC95-8204B95CFBE6}" sibTransId="{6102F6B9-686B-444E-868B-221518527F98}"/>
    <dgm:cxn modelId="{F98FE901-FEF9-3847-9061-A56A60436E27}" type="presOf" srcId="{6F22DF9E-62E3-45F2-AC46-8263D1A9D384}" destId="{A2CE2CA4-45C5-4948-84A6-82A86C309B8E}" srcOrd="0" destOrd="3" presId="urn:microsoft.com/office/officeart/2005/8/layout/process2"/>
    <dgm:cxn modelId="{0E083599-752D-1A4D-9F13-978598FE8F44}" type="presOf" srcId="{949EC881-49CD-4CB7-92E8-323FA8B00923}" destId="{F66B07A5-73FD-4CEF-8EBB-CF61A92E4297}" srcOrd="0" destOrd="0" presId="urn:microsoft.com/office/officeart/2005/8/layout/process2"/>
    <dgm:cxn modelId="{8EB4ECB0-9881-8543-BE3F-2D6231558A2D}" type="presOf" srcId="{37AEC538-F172-4320-8972-E1871F92908B}" destId="{D39BD01B-AEAB-4F62-94AE-3CD66788D8F2}" srcOrd="0" destOrd="1" presId="urn:microsoft.com/office/officeart/2005/8/layout/process2"/>
    <dgm:cxn modelId="{C3B81977-1C86-42E4-A7EA-D484777CF234}" srcId="{9E548AC0-688B-44D4-AD28-BE3DB138A4F2}" destId="{6F22DF9E-62E3-45F2-AC46-8263D1A9D384}" srcOrd="2" destOrd="0" parTransId="{C4DF4EFA-C215-4EF5-84FE-AE2EE3173ADF}" sibTransId="{45CB0B8F-3303-4746-A043-76D31F9928DA}"/>
    <dgm:cxn modelId="{6195AA9D-0C6E-445E-943D-3375F8087B2C}" srcId="{9E548AC0-688B-44D4-AD28-BE3DB138A4F2}" destId="{4EE45B71-C874-416E-82C8-D886C6E246D7}" srcOrd="1" destOrd="0" parTransId="{BF61A32D-F556-4CA1-951D-3658B951368C}" sibTransId="{E799C249-EC0B-4B9B-A690-491095FF97C3}"/>
    <dgm:cxn modelId="{66920E9C-93F8-4ADE-AAF1-E27C55BEFB26}" type="presOf" srcId="{4EE45B71-C874-416E-82C8-D886C6E246D7}" destId="{A2CE2CA4-45C5-4948-84A6-82A86C309B8E}" srcOrd="0" destOrd="2" presId="urn:microsoft.com/office/officeart/2005/8/layout/process2"/>
    <dgm:cxn modelId="{ABC33FE3-FD61-6E4A-BB31-FAE089F59597}" type="presOf" srcId="{949EC881-49CD-4CB7-92E8-323FA8B00923}" destId="{6A93C92D-EDD4-453D-839C-45F6FA774DE9}" srcOrd="1" destOrd="0" presId="urn:microsoft.com/office/officeart/2005/8/layout/process2"/>
    <dgm:cxn modelId="{E274EACF-0582-D946-B9B2-90C8F2A6AB93}" type="presOf" srcId="{C597ED54-B695-405E-B104-6C1FF918C0CB}" destId="{A2CE2CA4-45C5-4948-84A6-82A86C309B8E}" srcOrd="0" destOrd="1" presId="urn:microsoft.com/office/officeart/2005/8/layout/process2"/>
    <dgm:cxn modelId="{A274DE12-E8EF-0448-8CE1-E241BDF08ACC}" type="presOf" srcId="{C64E457C-26A9-4E52-9380-9B25261A8627}" destId="{0842C718-406B-4F39-AB70-FB38D77738A9}" srcOrd="0" destOrd="0" presId="urn:microsoft.com/office/officeart/2005/8/layout/process2"/>
    <dgm:cxn modelId="{AE721F81-0D60-4B71-896D-EFADDE1AB245}" srcId="{C64E457C-26A9-4E52-9380-9B25261A8627}" destId="{9E548AC0-688B-44D4-AD28-BE3DB138A4F2}" srcOrd="1" destOrd="0" parTransId="{C0C9689C-AB89-496E-91B0-2F9B6A404F80}" sibTransId="{A6F9352B-2D0C-484E-A130-CE91F73EDF2F}"/>
    <dgm:cxn modelId="{70C549F6-5C4B-4ECA-9E95-79C35E28794D}" srcId="{66B69F79-AD9A-4793-A986-F7E88C2BC251}" destId="{37AEC538-F172-4320-8972-E1871F92908B}" srcOrd="0" destOrd="0" parTransId="{9BAADF85-0506-4DE2-9C03-5D796476FF43}" sibTransId="{A5CBBC2E-BFB8-4E69-A4EB-5EB1CE5256CE}"/>
    <dgm:cxn modelId="{49F9F041-50B8-462F-95D6-9A9226640834}" srcId="{9E548AC0-688B-44D4-AD28-BE3DB138A4F2}" destId="{C597ED54-B695-405E-B104-6C1FF918C0CB}" srcOrd="0" destOrd="0" parTransId="{010EDA9F-3CAC-4A5E-BCDC-8EA3F11F4792}" sibTransId="{11A2AF95-343A-4FB7-8BAC-3FF712050DE8}"/>
    <dgm:cxn modelId="{8410470E-52B5-44F8-825C-95BC6099D513}" srcId="{C64E457C-26A9-4E52-9380-9B25261A8627}" destId="{66B69F79-AD9A-4793-A986-F7E88C2BC251}" srcOrd="0" destOrd="0" parTransId="{B163C1AF-B7F4-44FC-995B-603236C41A20}" sibTransId="{949EC881-49CD-4CB7-92E8-323FA8B00923}"/>
    <dgm:cxn modelId="{0C9C1C2B-8708-2045-8210-DE55E0F39B80}" type="presOf" srcId="{24209919-21A1-449D-AAA5-EF59B39FE072}" destId="{D39BD01B-AEAB-4F62-94AE-3CD66788D8F2}" srcOrd="0" destOrd="2" presId="urn:microsoft.com/office/officeart/2005/8/layout/process2"/>
    <dgm:cxn modelId="{73EC73A2-C1B6-EB46-8634-5C0ADB3C0EED}" type="presOf" srcId="{9E548AC0-688B-44D4-AD28-BE3DB138A4F2}" destId="{A2CE2CA4-45C5-4948-84A6-82A86C309B8E}" srcOrd="0" destOrd="0" presId="urn:microsoft.com/office/officeart/2005/8/layout/process2"/>
    <dgm:cxn modelId="{D1B1F3C6-CE47-E146-AEAC-518D57AC0E47}" type="presParOf" srcId="{0842C718-406B-4F39-AB70-FB38D77738A9}" destId="{D39BD01B-AEAB-4F62-94AE-3CD66788D8F2}" srcOrd="0" destOrd="0" presId="urn:microsoft.com/office/officeart/2005/8/layout/process2"/>
    <dgm:cxn modelId="{8B4A295A-EDC5-014B-8BB6-6E867966E9E5}" type="presParOf" srcId="{0842C718-406B-4F39-AB70-FB38D77738A9}" destId="{F66B07A5-73FD-4CEF-8EBB-CF61A92E4297}" srcOrd="1" destOrd="0" presId="urn:microsoft.com/office/officeart/2005/8/layout/process2"/>
    <dgm:cxn modelId="{1D386D6A-B914-BE43-9556-6A18C60E6298}" type="presParOf" srcId="{F66B07A5-73FD-4CEF-8EBB-CF61A92E4297}" destId="{6A93C92D-EDD4-453D-839C-45F6FA774DE9}" srcOrd="0" destOrd="0" presId="urn:microsoft.com/office/officeart/2005/8/layout/process2"/>
    <dgm:cxn modelId="{C350BEB6-3ABC-F248-B301-9F7281732E21}" type="presParOf" srcId="{0842C718-406B-4F39-AB70-FB38D77738A9}" destId="{A2CE2CA4-45C5-4948-84A6-82A86C309B8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1270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Progressive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572B36D6-07FC-4DB2-9F60-F2A7F147F3D2}" type="presOf" srcId="{330AE417-7D16-4631-8F47-4475D4413CB8}" destId="{EBA33CE1-7310-4C34-81CE-39B72A9F0351}" srcOrd="0" destOrd="0" presId="urn:microsoft.com/office/officeart/2005/8/layout/default"/>
    <dgm:cxn modelId="{737C4AFE-E65E-47C1-8785-DEB6962B1161}" type="presOf" srcId="{BB335C78-CEBE-4D32-B641-C1EAD2974A38}" destId="{98893A94-5A83-4209-8BCD-9E787EFAA782}" srcOrd="0" destOrd="0" presId="urn:microsoft.com/office/officeart/2005/8/layout/default"/>
    <dgm:cxn modelId="{F88D514B-6487-43BB-9F39-7BA3DE120C5A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1535E86C-DF79-46B8-8A80-06FD1DA65EBD}" type="presOf" srcId="{5712372B-076D-4931-8C54-1569E1237C79}" destId="{CD2A28B2-7740-4E04-A010-836660C16134}" srcOrd="0" destOrd="0" presId="urn:microsoft.com/office/officeart/2005/8/layout/default"/>
    <dgm:cxn modelId="{1E3B41C0-16F8-46C4-843A-DEDF4D0035B3}" type="presOf" srcId="{E445964F-A977-4091-B69D-E716B5D305E0}" destId="{F64CC571-8C1E-481F-8EB1-ABDD56094A4F}" srcOrd="0" destOrd="0" presId="urn:microsoft.com/office/officeart/2005/8/layout/default"/>
    <dgm:cxn modelId="{D1BB6478-AA1D-4CAE-80DC-587A6D9D44D3}" type="presParOf" srcId="{CD2A28B2-7740-4E04-A010-836660C16134}" destId="{5682F414-7DA1-4114-BECF-A716AAD9D1E3}" srcOrd="0" destOrd="0" presId="urn:microsoft.com/office/officeart/2005/8/layout/default"/>
    <dgm:cxn modelId="{B9C7A739-0864-4949-B14C-99C8F9273DF7}" type="presParOf" srcId="{CD2A28B2-7740-4E04-A010-836660C16134}" destId="{5BC808D0-75F3-4830-BA84-80149301DF1F}" srcOrd="1" destOrd="0" presId="urn:microsoft.com/office/officeart/2005/8/layout/default"/>
    <dgm:cxn modelId="{53131FF6-9C83-4330-A411-6711B4B6BF13}" type="presParOf" srcId="{CD2A28B2-7740-4E04-A010-836660C16134}" destId="{98893A94-5A83-4209-8BCD-9E787EFAA782}" srcOrd="2" destOrd="0" presId="urn:microsoft.com/office/officeart/2005/8/layout/default"/>
    <dgm:cxn modelId="{6F36059B-F1B2-45D8-A734-1E21109101F8}" type="presParOf" srcId="{CD2A28B2-7740-4E04-A010-836660C16134}" destId="{86E7DC3D-6CB2-4CE5-B8CF-B3B70679810A}" srcOrd="3" destOrd="0" presId="urn:microsoft.com/office/officeart/2005/8/layout/default"/>
    <dgm:cxn modelId="{8555F844-9C1D-4051-BA47-7B4403A29711}" type="presParOf" srcId="{CD2A28B2-7740-4E04-A010-836660C16134}" destId="{F64CC571-8C1E-481F-8EB1-ABDD56094A4F}" srcOrd="4" destOrd="0" presId="urn:microsoft.com/office/officeart/2005/8/layout/default"/>
    <dgm:cxn modelId="{E9A0BC98-F252-4E9D-9DDB-BD569ED3C9F3}" type="presParOf" srcId="{CD2A28B2-7740-4E04-A010-836660C16134}" destId="{ADF334E5-B414-4725-9CE2-8E4EBD8867B3}" srcOrd="5" destOrd="0" presId="urn:microsoft.com/office/officeart/2005/8/layout/default"/>
    <dgm:cxn modelId="{9505EE52-3A42-48D8-9EEC-EB3860CEFB46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55B569-4D56-42FB-AFA9-0B99066CF4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84B9B8-7E3F-4A73-A173-AB8D89991FD2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1700" dirty="0" smtClean="0">
              <a:solidFill>
                <a:schemeClr val="tx1"/>
              </a:solidFill>
            </a:rPr>
            <a:t>Insurance covers whole population</a:t>
          </a:r>
          <a:endParaRPr lang="en-US" sz="1700" dirty="0">
            <a:solidFill>
              <a:schemeClr val="tx1"/>
            </a:solidFill>
          </a:endParaRPr>
        </a:p>
      </dgm:t>
    </dgm:pt>
    <dgm:pt modelId="{DE4452A0-25CF-412C-A885-E79892B2ABEF}" type="parTrans" cxnId="{7CF31B99-FFDF-4B83-8D8A-79272A2F0269}">
      <dgm:prSet/>
      <dgm:spPr/>
      <dgm:t>
        <a:bodyPr/>
        <a:lstStyle/>
        <a:p>
          <a:endParaRPr lang="en-US" sz="2000"/>
        </a:p>
      </dgm:t>
    </dgm:pt>
    <dgm:pt modelId="{B3FCC5F4-F78E-4348-B908-2AD616C0EDE3}" type="sibTrans" cxnId="{7CF31B99-FFDF-4B83-8D8A-79272A2F0269}">
      <dgm:prSet/>
      <dgm:spPr/>
      <dgm:t>
        <a:bodyPr/>
        <a:lstStyle/>
        <a:p>
          <a:endParaRPr lang="en-US" sz="2000"/>
        </a:p>
      </dgm:t>
    </dgm:pt>
    <dgm:pt modelId="{344802E8-FA3A-4262-B3E5-51A56C750E05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1700" dirty="0" smtClean="0">
              <a:solidFill>
                <a:schemeClr val="tx1"/>
              </a:solidFill>
            </a:rPr>
            <a:t>Targets poor by insuring highly cost-effective health interventions for diseases disproportionately affecting poor </a:t>
          </a:r>
          <a:endParaRPr lang="en-US" sz="1700" dirty="0">
            <a:solidFill>
              <a:schemeClr val="tx1"/>
            </a:solidFill>
          </a:endParaRPr>
        </a:p>
      </dgm:t>
    </dgm:pt>
    <dgm:pt modelId="{BDE59A4C-46EA-44C2-92E1-00A62921E9AA}" type="parTrans" cxnId="{E9F85EAC-A788-4671-8318-51AC81C5F8F6}">
      <dgm:prSet/>
      <dgm:spPr/>
      <dgm:t>
        <a:bodyPr/>
        <a:lstStyle/>
        <a:p>
          <a:endParaRPr lang="en-US" sz="2000"/>
        </a:p>
      </dgm:t>
    </dgm:pt>
    <dgm:pt modelId="{7781CDFF-12DC-461F-A6DE-E48FA98AE1B0}" type="sibTrans" cxnId="{E9F85EAC-A788-4671-8318-51AC81C5F8F6}">
      <dgm:prSet/>
      <dgm:spPr/>
      <dgm:t>
        <a:bodyPr/>
        <a:lstStyle/>
        <a:p>
          <a:endParaRPr lang="en-US" sz="2000"/>
        </a:p>
      </dgm:t>
    </dgm:pt>
    <dgm:pt modelId="{88C1A230-A750-4804-8588-3650CC558F51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1700" dirty="0" smtClean="0">
              <a:solidFill>
                <a:schemeClr val="tx1"/>
              </a:solidFill>
            </a:rPr>
            <a:t>Interventions are funded through tax revenues, payroll taxes, or combination </a:t>
          </a:r>
          <a:endParaRPr lang="en-US" sz="1700" dirty="0">
            <a:solidFill>
              <a:schemeClr val="tx1"/>
            </a:solidFill>
          </a:endParaRPr>
        </a:p>
      </dgm:t>
    </dgm:pt>
    <dgm:pt modelId="{6DB04738-6ECB-4286-9D48-F0955C4F39A4}" type="parTrans" cxnId="{263921C9-C5C1-4E0E-96F5-290D8CB0609F}">
      <dgm:prSet/>
      <dgm:spPr/>
      <dgm:t>
        <a:bodyPr/>
        <a:lstStyle/>
        <a:p>
          <a:endParaRPr lang="en-US" sz="2000"/>
        </a:p>
      </dgm:t>
    </dgm:pt>
    <dgm:pt modelId="{61500A28-EAE8-4E10-BC1F-C36A468F67C4}" type="sibTrans" cxnId="{263921C9-C5C1-4E0E-96F5-290D8CB0609F}">
      <dgm:prSet/>
      <dgm:spPr/>
      <dgm:t>
        <a:bodyPr/>
        <a:lstStyle/>
        <a:p>
          <a:endParaRPr lang="en-US" sz="2000"/>
        </a:p>
      </dgm:t>
    </dgm:pt>
    <dgm:pt modelId="{2660FE0D-B45F-448A-A588-90CBDECD37F5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1700" dirty="0" smtClean="0">
              <a:solidFill>
                <a:schemeClr val="tx1"/>
              </a:solidFill>
            </a:rPr>
            <a:t>No OOP expenses for  defined benefit package of publicly financed services</a:t>
          </a:r>
          <a:endParaRPr lang="en-US" sz="1700" dirty="0">
            <a:solidFill>
              <a:schemeClr val="tx1"/>
            </a:solidFill>
          </a:endParaRPr>
        </a:p>
      </dgm:t>
    </dgm:pt>
    <dgm:pt modelId="{EF79431C-9CA8-4AEC-B8AF-8489ADACDBF4}" type="parTrans" cxnId="{DA8EEDB3-9CED-4864-AC54-882098302F44}">
      <dgm:prSet/>
      <dgm:spPr/>
      <dgm:t>
        <a:bodyPr/>
        <a:lstStyle/>
        <a:p>
          <a:endParaRPr lang="en-US" sz="2000"/>
        </a:p>
      </dgm:t>
    </dgm:pt>
    <dgm:pt modelId="{E1D42263-B36E-40CC-9195-8787818063BE}" type="sibTrans" cxnId="{DA8EEDB3-9CED-4864-AC54-882098302F44}">
      <dgm:prSet/>
      <dgm:spPr/>
      <dgm:t>
        <a:bodyPr/>
        <a:lstStyle/>
        <a:p>
          <a:endParaRPr lang="en-US" sz="2000"/>
        </a:p>
      </dgm:t>
    </dgm:pt>
    <dgm:pt modelId="{54F3C33E-3586-49C1-B1BB-614801C823B5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1700" dirty="0" smtClean="0">
              <a:solidFill>
                <a:schemeClr val="tx1"/>
              </a:solidFill>
            </a:rPr>
            <a:t>As resource envelope grows, so does package (as seen in Mexico), e.g. add wider range of interventions for NCDs</a:t>
          </a:r>
          <a:endParaRPr lang="en-US" sz="1700" dirty="0">
            <a:solidFill>
              <a:schemeClr val="tx1"/>
            </a:solidFill>
          </a:endParaRPr>
        </a:p>
      </dgm:t>
    </dgm:pt>
    <dgm:pt modelId="{F589D5C3-7DC5-4B92-B67E-B58A083718DA}" type="parTrans" cxnId="{510ABE3A-8D7B-4FA6-8984-2666EB28DB7C}">
      <dgm:prSet/>
      <dgm:spPr/>
      <dgm:t>
        <a:bodyPr/>
        <a:lstStyle/>
        <a:p>
          <a:endParaRPr lang="en-US" sz="2000"/>
        </a:p>
      </dgm:t>
    </dgm:pt>
    <dgm:pt modelId="{0AF4552F-EE12-4542-9CAC-344718EF9FD4}" type="sibTrans" cxnId="{510ABE3A-8D7B-4FA6-8984-2666EB28DB7C}">
      <dgm:prSet/>
      <dgm:spPr/>
      <dgm:t>
        <a:bodyPr/>
        <a:lstStyle/>
        <a:p>
          <a:endParaRPr lang="en-US" sz="2000"/>
        </a:p>
      </dgm:t>
    </dgm:pt>
    <dgm:pt modelId="{9DBC6754-A6C0-46C2-AD4F-3FB48BC9E048}" type="pres">
      <dgm:prSet presAssocID="{2355B569-4D56-42FB-AFA9-0B99066CF4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2DEE32-569E-4A4A-9377-9010112ED065}" type="pres">
      <dgm:prSet presAssocID="{A384B9B8-7E3F-4A73-A173-AB8D89991FD2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C3540EB-BFF0-4DA9-8D9D-9CB1C0F83B68}" type="pres">
      <dgm:prSet presAssocID="{B3FCC5F4-F78E-4348-B908-2AD616C0EDE3}" presName="sibTrans" presStyleCnt="0"/>
      <dgm:spPr/>
    </dgm:pt>
    <dgm:pt modelId="{172DC517-E30C-4D97-AAF4-725C1FA69F50}" type="pres">
      <dgm:prSet presAssocID="{344802E8-FA3A-4262-B3E5-51A56C750E05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7C1099A-1E30-4D00-9960-717115046B72}" type="pres">
      <dgm:prSet presAssocID="{7781CDFF-12DC-461F-A6DE-E48FA98AE1B0}" presName="sibTrans" presStyleCnt="0"/>
      <dgm:spPr/>
    </dgm:pt>
    <dgm:pt modelId="{2651C995-9046-4681-865E-3FF70E0B07FA}" type="pres">
      <dgm:prSet presAssocID="{88C1A230-A750-4804-8588-3650CC558F51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3E21E8E-6B54-4794-8307-AAEA939BAA3E}" type="pres">
      <dgm:prSet presAssocID="{61500A28-EAE8-4E10-BC1F-C36A468F67C4}" presName="sibTrans" presStyleCnt="0"/>
      <dgm:spPr/>
    </dgm:pt>
    <dgm:pt modelId="{D0F8C985-A975-4C65-AF4E-CDB68BE456E9}" type="pres">
      <dgm:prSet presAssocID="{2660FE0D-B45F-448A-A588-90CBDECD37F5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39ED0BC-0FE1-469F-8A46-D3DE27274D83}" type="pres">
      <dgm:prSet presAssocID="{E1D42263-B36E-40CC-9195-8787818063BE}" presName="sibTrans" presStyleCnt="0"/>
      <dgm:spPr/>
    </dgm:pt>
    <dgm:pt modelId="{C3D76FAF-39B5-4D9D-B8B3-49E36EE6533E}" type="pres">
      <dgm:prSet presAssocID="{54F3C33E-3586-49C1-B1BB-614801C823B5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1CA7FE0-20B7-4851-84CD-A581A899104C}" type="presOf" srcId="{88C1A230-A750-4804-8588-3650CC558F51}" destId="{2651C995-9046-4681-865E-3FF70E0B07FA}" srcOrd="0" destOrd="0" presId="urn:microsoft.com/office/officeart/2005/8/layout/default"/>
    <dgm:cxn modelId="{668F2722-63DB-4A2E-8A21-F697C9EFCA39}" type="presOf" srcId="{2355B569-4D56-42FB-AFA9-0B99066CF4D1}" destId="{9DBC6754-A6C0-46C2-AD4F-3FB48BC9E048}" srcOrd="0" destOrd="0" presId="urn:microsoft.com/office/officeart/2005/8/layout/default"/>
    <dgm:cxn modelId="{E9F85EAC-A788-4671-8318-51AC81C5F8F6}" srcId="{2355B569-4D56-42FB-AFA9-0B99066CF4D1}" destId="{344802E8-FA3A-4262-B3E5-51A56C750E05}" srcOrd="1" destOrd="0" parTransId="{BDE59A4C-46EA-44C2-92E1-00A62921E9AA}" sibTransId="{7781CDFF-12DC-461F-A6DE-E48FA98AE1B0}"/>
    <dgm:cxn modelId="{49C983BA-F6C6-4C95-B7BA-2AF3E1CD84D2}" type="presOf" srcId="{344802E8-FA3A-4262-B3E5-51A56C750E05}" destId="{172DC517-E30C-4D97-AAF4-725C1FA69F50}" srcOrd="0" destOrd="0" presId="urn:microsoft.com/office/officeart/2005/8/layout/default"/>
    <dgm:cxn modelId="{263921C9-C5C1-4E0E-96F5-290D8CB0609F}" srcId="{2355B569-4D56-42FB-AFA9-0B99066CF4D1}" destId="{88C1A230-A750-4804-8588-3650CC558F51}" srcOrd="2" destOrd="0" parTransId="{6DB04738-6ECB-4286-9D48-F0955C4F39A4}" sibTransId="{61500A28-EAE8-4E10-BC1F-C36A468F67C4}"/>
    <dgm:cxn modelId="{510ABE3A-8D7B-4FA6-8984-2666EB28DB7C}" srcId="{2355B569-4D56-42FB-AFA9-0B99066CF4D1}" destId="{54F3C33E-3586-49C1-B1BB-614801C823B5}" srcOrd="4" destOrd="0" parTransId="{F589D5C3-7DC5-4B92-B67E-B58A083718DA}" sibTransId="{0AF4552F-EE12-4542-9CAC-344718EF9FD4}"/>
    <dgm:cxn modelId="{D551C222-F4B5-4853-9EFA-A9D94729912F}" type="presOf" srcId="{A384B9B8-7E3F-4A73-A173-AB8D89991FD2}" destId="{522DEE32-569E-4A4A-9377-9010112ED065}" srcOrd="0" destOrd="0" presId="urn:microsoft.com/office/officeart/2005/8/layout/default"/>
    <dgm:cxn modelId="{385AAF7E-4A9C-441E-98F6-39916FDA4731}" type="presOf" srcId="{2660FE0D-B45F-448A-A588-90CBDECD37F5}" destId="{D0F8C985-A975-4C65-AF4E-CDB68BE456E9}" srcOrd="0" destOrd="0" presId="urn:microsoft.com/office/officeart/2005/8/layout/default"/>
    <dgm:cxn modelId="{DA8EEDB3-9CED-4864-AC54-882098302F44}" srcId="{2355B569-4D56-42FB-AFA9-0B99066CF4D1}" destId="{2660FE0D-B45F-448A-A588-90CBDECD37F5}" srcOrd="3" destOrd="0" parTransId="{EF79431C-9CA8-4AEC-B8AF-8489ADACDBF4}" sibTransId="{E1D42263-B36E-40CC-9195-8787818063BE}"/>
    <dgm:cxn modelId="{7CF31B99-FFDF-4B83-8D8A-79272A2F0269}" srcId="{2355B569-4D56-42FB-AFA9-0B99066CF4D1}" destId="{A384B9B8-7E3F-4A73-A173-AB8D89991FD2}" srcOrd="0" destOrd="0" parTransId="{DE4452A0-25CF-412C-A885-E79892B2ABEF}" sibTransId="{B3FCC5F4-F78E-4348-B908-2AD616C0EDE3}"/>
    <dgm:cxn modelId="{C33D4371-B09D-494C-ADD2-F9474DCB3EF6}" type="presOf" srcId="{54F3C33E-3586-49C1-B1BB-614801C823B5}" destId="{C3D76FAF-39B5-4D9D-B8B3-49E36EE6533E}" srcOrd="0" destOrd="0" presId="urn:microsoft.com/office/officeart/2005/8/layout/default"/>
    <dgm:cxn modelId="{5AAF30C3-C8BD-4BE6-ABEB-11BDDD2E9897}" type="presParOf" srcId="{9DBC6754-A6C0-46C2-AD4F-3FB48BC9E048}" destId="{522DEE32-569E-4A4A-9377-9010112ED065}" srcOrd="0" destOrd="0" presId="urn:microsoft.com/office/officeart/2005/8/layout/default"/>
    <dgm:cxn modelId="{F22552CD-CCAD-400A-8712-6E377AF242D1}" type="presParOf" srcId="{9DBC6754-A6C0-46C2-AD4F-3FB48BC9E048}" destId="{3C3540EB-BFF0-4DA9-8D9D-9CB1C0F83B68}" srcOrd="1" destOrd="0" presId="urn:microsoft.com/office/officeart/2005/8/layout/default"/>
    <dgm:cxn modelId="{81AF244C-EB95-4E1F-BC36-2A316412521D}" type="presParOf" srcId="{9DBC6754-A6C0-46C2-AD4F-3FB48BC9E048}" destId="{172DC517-E30C-4D97-AAF4-725C1FA69F50}" srcOrd="2" destOrd="0" presId="urn:microsoft.com/office/officeart/2005/8/layout/default"/>
    <dgm:cxn modelId="{6D16B841-C956-46FF-B857-A537D684E3C5}" type="presParOf" srcId="{9DBC6754-A6C0-46C2-AD4F-3FB48BC9E048}" destId="{87C1099A-1E30-4D00-9960-717115046B72}" srcOrd="3" destOrd="0" presId="urn:microsoft.com/office/officeart/2005/8/layout/default"/>
    <dgm:cxn modelId="{E06644D2-9FB4-4FDA-B86F-B57AC6028AED}" type="presParOf" srcId="{9DBC6754-A6C0-46C2-AD4F-3FB48BC9E048}" destId="{2651C995-9046-4681-865E-3FF70E0B07FA}" srcOrd="4" destOrd="0" presId="urn:microsoft.com/office/officeart/2005/8/layout/default"/>
    <dgm:cxn modelId="{BAAED6A7-51BA-4750-B354-38BB98954BBF}" type="presParOf" srcId="{9DBC6754-A6C0-46C2-AD4F-3FB48BC9E048}" destId="{03E21E8E-6B54-4794-8307-AAEA939BAA3E}" srcOrd="5" destOrd="0" presId="urn:microsoft.com/office/officeart/2005/8/layout/default"/>
    <dgm:cxn modelId="{562943BB-E6B1-47B8-8D8C-B5EAE552B439}" type="presParOf" srcId="{9DBC6754-A6C0-46C2-AD4F-3FB48BC9E048}" destId="{D0F8C985-A975-4C65-AF4E-CDB68BE456E9}" srcOrd="6" destOrd="0" presId="urn:microsoft.com/office/officeart/2005/8/layout/default"/>
    <dgm:cxn modelId="{296DFA74-B611-4F0A-B60A-80A6331A6227}" type="presParOf" srcId="{9DBC6754-A6C0-46C2-AD4F-3FB48BC9E048}" destId="{D39ED0BC-0FE1-469F-8A46-D3DE27274D83}" srcOrd="7" destOrd="0" presId="urn:microsoft.com/office/officeart/2005/8/layout/default"/>
    <dgm:cxn modelId="{2C4A4F93-4A96-48BB-BFAC-737B6E171B90}" type="presParOf" srcId="{9DBC6754-A6C0-46C2-AD4F-3FB48BC9E048}" destId="{C3D76FAF-39B5-4D9D-B8B3-49E36EE6533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0B77C35-A885-4ED3-9503-70B413E5A08C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6DDF3-9A8A-418F-B2F1-24AA3B9426CD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2"/>
              </a:solidFill>
            </a:rPr>
            <a:t>Advantages: </a:t>
          </a:r>
          <a:r>
            <a:rPr lang="en-US" dirty="0" smtClean="0"/>
            <a:t>wider package, engages non-poor in prepaid mandatory scheme from day 1, transition may be more feasible</a:t>
          </a:r>
          <a:endParaRPr lang="en-US" dirty="0"/>
        </a:p>
      </dgm:t>
    </dgm:pt>
    <dgm:pt modelId="{9DAF4F1F-9684-409A-8E51-3A20E526A13C}" type="parTrans" cxnId="{053AD087-4E01-4CE3-A2F1-14FEDD882C18}">
      <dgm:prSet/>
      <dgm:spPr/>
      <dgm:t>
        <a:bodyPr/>
        <a:lstStyle/>
        <a:p>
          <a:endParaRPr lang="en-US"/>
        </a:p>
      </dgm:t>
    </dgm:pt>
    <dgm:pt modelId="{FE196D8F-7D30-42B6-9B1B-A1D0673963F2}" type="sibTrans" cxnId="{053AD087-4E01-4CE3-A2F1-14FEDD882C18}">
      <dgm:prSet/>
      <dgm:spPr/>
      <dgm:t>
        <a:bodyPr/>
        <a:lstStyle/>
        <a:p>
          <a:endParaRPr lang="en-US"/>
        </a:p>
      </dgm:t>
    </dgm:pt>
    <dgm:pt modelId="{005A2D83-E1E9-4CE1-836C-5BD5EDA68195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2"/>
              </a:solidFill>
            </a:rPr>
            <a:t>Major disadvantage: </a:t>
          </a:r>
          <a:r>
            <a:rPr lang="en-US" dirty="0" smtClean="0"/>
            <a:t>costly to identify poor, to organize and collect copays/premiums</a:t>
          </a:r>
          <a:endParaRPr lang="en-US" dirty="0"/>
        </a:p>
      </dgm:t>
    </dgm:pt>
    <dgm:pt modelId="{1F180A0F-6033-4CAD-9260-9D34D0CE803B}" type="parTrans" cxnId="{D8B35232-20E7-4021-B1DA-279CD7D62D46}">
      <dgm:prSet/>
      <dgm:spPr/>
      <dgm:t>
        <a:bodyPr/>
        <a:lstStyle/>
        <a:p>
          <a:endParaRPr lang="en-US"/>
        </a:p>
      </dgm:t>
    </dgm:pt>
    <dgm:pt modelId="{D80144C2-305F-4F3A-BA33-E5956A9FCF06}" type="sibTrans" cxnId="{D8B35232-20E7-4021-B1DA-279CD7D62D46}">
      <dgm:prSet/>
      <dgm:spPr/>
      <dgm:t>
        <a:bodyPr/>
        <a:lstStyle/>
        <a:p>
          <a:endParaRPr lang="en-US"/>
        </a:p>
      </dgm:t>
    </dgm:pt>
    <dgm:pt modelId="{A0388D19-81CA-47D0-A3D5-9478D18186DF}" type="pres">
      <dgm:prSet presAssocID="{D0B77C35-A885-4ED3-9503-70B413E5A08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352C9D-8856-49A5-BF32-F53EF608C3DF}" type="pres">
      <dgm:prSet presAssocID="{6B86DDF3-9A8A-418F-B2F1-24AA3B9426CD}" presName="upArrow" presStyleLbl="node1" presStyleIdx="0" presStyleCnt="2" custScaleX="51534" custScaleY="85185" custLinFactNeighborX="18669" custLinFactNeighborY="-13360"/>
      <dgm:spPr/>
    </dgm:pt>
    <dgm:pt modelId="{0FD6B12B-0E46-430B-964A-2C3C08E87878}" type="pres">
      <dgm:prSet presAssocID="{6B86DDF3-9A8A-418F-B2F1-24AA3B9426CD}" presName="upArrowText" presStyleLbl="revTx" presStyleIdx="0" presStyleCnt="2" custLinFactNeighborX="-36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33C07-3111-4E4D-9A8F-D8ACABFC843B}" type="pres">
      <dgm:prSet presAssocID="{005A2D83-E1E9-4CE1-836C-5BD5EDA68195}" presName="downArrow" presStyleLbl="node1" presStyleIdx="1" presStyleCnt="2" custScaleX="51534" custScaleY="81811" custLinFactNeighborX="17492" custLinFactNeighborY="1620"/>
      <dgm:spPr/>
    </dgm:pt>
    <dgm:pt modelId="{DF134864-E431-4EBE-8B62-2C9E420034FA}" type="pres">
      <dgm:prSet presAssocID="{005A2D83-E1E9-4CE1-836C-5BD5EDA68195}" presName="downArrowText" presStyleLbl="revTx" presStyleIdx="1" presStyleCnt="2" custLinFactNeighborX="-1698" custLinFactNeighborY="16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B35232-20E7-4021-B1DA-279CD7D62D46}" srcId="{D0B77C35-A885-4ED3-9503-70B413E5A08C}" destId="{005A2D83-E1E9-4CE1-836C-5BD5EDA68195}" srcOrd="1" destOrd="0" parTransId="{1F180A0F-6033-4CAD-9260-9D34D0CE803B}" sibTransId="{D80144C2-305F-4F3A-BA33-E5956A9FCF06}"/>
    <dgm:cxn modelId="{39F0845B-0108-4FFD-ACED-73BD8D646D70}" type="presOf" srcId="{D0B77C35-A885-4ED3-9503-70B413E5A08C}" destId="{A0388D19-81CA-47D0-A3D5-9478D18186DF}" srcOrd="0" destOrd="0" presId="urn:microsoft.com/office/officeart/2005/8/layout/arrow4"/>
    <dgm:cxn modelId="{053AD087-4E01-4CE3-A2F1-14FEDD882C18}" srcId="{D0B77C35-A885-4ED3-9503-70B413E5A08C}" destId="{6B86DDF3-9A8A-418F-B2F1-24AA3B9426CD}" srcOrd="0" destOrd="0" parTransId="{9DAF4F1F-9684-409A-8E51-3A20E526A13C}" sibTransId="{FE196D8F-7D30-42B6-9B1B-A1D0673963F2}"/>
    <dgm:cxn modelId="{3EB8C4A2-E568-4425-8780-71D987C644A1}" type="presOf" srcId="{6B86DDF3-9A8A-418F-B2F1-24AA3B9426CD}" destId="{0FD6B12B-0E46-430B-964A-2C3C08E87878}" srcOrd="0" destOrd="0" presId="urn:microsoft.com/office/officeart/2005/8/layout/arrow4"/>
    <dgm:cxn modelId="{3AB77261-2F26-4378-8554-2AB20F2553DD}" type="presOf" srcId="{005A2D83-E1E9-4CE1-836C-5BD5EDA68195}" destId="{DF134864-E431-4EBE-8B62-2C9E420034FA}" srcOrd="0" destOrd="0" presId="urn:microsoft.com/office/officeart/2005/8/layout/arrow4"/>
    <dgm:cxn modelId="{D6B09E16-7ACE-4364-A9BE-338BD63E8EC6}" type="presParOf" srcId="{A0388D19-81CA-47D0-A3D5-9478D18186DF}" destId="{95352C9D-8856-49A5-BF32-F53EF608C3DF}" srcOrd="0" destOrd="0" presId="urn:microsoft.com/office/officeart/2005/8/layout/arrow4"/>
    <dgm:cxn modelId="{72589018-B6CD-4F34-A9B8-A63DDB9AB084}" type="presParOf" srcId="{A0388D19-81CA-47D0-A3D5-9478D18186DF}" destId="{0FD6B12B-0E46-430B-964A-2C3C08E87878}" srcOrd="1" destOrd="0" presId="urn:microsoft.com/office/officeart/2005/8/layout/arrow4"/>
    <dgm:cxn modelId="{479EA7BE-C2D0-4D72-A1D1-7D0D291E5F10}" type="presParOf" srcId="{A0388D19-81CA-47D0-A3D5-9478D18186DF}" destId="{D3133C07-3111-4E4D-9A8F-D8ACABFC843B}" srcOrd="2" destOrd="0" presId="urn:microsoft.com/office/officeart/2005/8/layout/arrow4"/>
    <dgm:cxn modelId="{18FCFFF3-4A12-4690-A606-A1E1E4A55717}" type="presParOf" srcId="{A0388D19-81CA-47D0-A3D5-9478D18186DF}" destId="{DF134864-E431-4EBE-8B62-2C9E420034F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1C2F7F4-D734-A24A-99EF-8D905A98D9D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55125B-0104-E34F-B08C-C961152FB272}">
      <dgm:prSet custT="1"/>
      <dgm:spPr>
        <a:solidFill>
          <a:srgbClr val="FFFFFF"/>
        </a:solidFill>
        <a:ln w="28575" cmpd="sng">
          <a:solidFill>
            <a:schemeClr val="accent4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Inherent uncertainties in any modeling exercise</a:t>
          </a:r>
          <a:endParaRPr lang="en-US" sz="1800" dirty="0">
            <a:solidFill>
              <a:schemeClr val="tx1"/>
            </a:solidFill>
          </a:endParaRPr>
        </a:p>
      </dgm:t>
    </dgm:pt>
    <dgm:pt modelId="{9607FAFC-BA38-8845-814B-6A61A0B18308}" type="parTrans" cxnId="{CCBDC6C7-45C4-554F-8338-48CF17894436}">
      <dgm:prSet/>
      <dgm:spPr/>
      <dgm:t>
        <a:bodyPr/>
        <a:lstStyle/>
        <a:p>
          <a:endParaRPr lang="en-GB"/>
        </a:p>
      </dgm:t>
    </dgm:pt>
    <dgm:pt modelId="{F0A82CE2-2478-D14F-8BCE-E674EE4AB775}" type="sibTrans" cxnId="{CCBDC6C7-45C4-554F-8338-48CF17894436}">
      <dgm:prSet/>
      <dgm:spPr/>
      <dgm:t>
        <a:bodyPr/>
        <a:lstStyle/>
        <a:p>
          <a:endParaRPr lang="en-GB"/>
        </a:p>
      </dgm:t>
    </dgm:pt>
    <dgm:pt modelId="{F4607EB9-9BAF-B041-845C-1CB76AFC24EF}">
      <dgm:prSet custT="1"/>
      <dgm:spPr>
        <a:solidFill>
          <a:srgbClr val="FFFFFF"/>
        </a:solidFill>
        <a:ln w="28575" cmpd="sng">
          <a:solidFill>
            <a:schemeClr val="accent4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Assumes aggressive coverage levels (typically 90-95% by 2035)—would all countries have the institutional capacity?</a:t>
          </a:r>
          <a:endParaRPr lang="en-US" sz="1800" dirty="0">
            <a:solidFill>
              <a:schemeClr val="tx1"/>
            </a:solidFill>
          </a:endParaRPr>
        </a:p>
      </dgm:t>
    </dgm:pt>
    <dgm:pt modelId="{5A4009D8-557B-5442-B601-4CBBF42128FC}" type="parTrans" cxnId="{8DB06E3C-4956-944E-9E30-7CC4598ED0D2}">
      <dgm:prSet/>
      <dgm:spPr/>
      <dgm:t>
        <a:bodyPr/>
        <a:lstStyle/>
        <a:p>
          <a:endParaRPr lang="en-GB"/>
        </a:p>
      </dgm:t>
    </dgm:pt>
    <dgm:pt modelId="{B8DD91FE-CE74-3849-A508-16FBB99D6C5E}" type="sibTrans" cxnId="{8DB06E3C-4956-944E-9E30-7CC4598ED0D2}">
      <dgm:prSet/>
      <dgm:spPr/>
      <dgm:t>
        <a:bodyPr/>
        <a:lstStyle/>
        <a:p>
          <a:endParaRPr lang="en-GB"/>
        </a:p>
      </dgm:t>
    </dgm:pt>
    <dgm:pt modelId="{C0DA973B-8277-4544-AFB1-21AF9221248F}">
      <dgm:prSet custT="1"/>
      <dgm:spPr>
        <a:solidFill>
          <a:srgbClr val="FFFFFF"/>
        </a:solidFill>
        <a:ln w="28575" cmpd="sng">
          <a:solidFill>
            <a:schemeClr val="accent4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Model does not account for role of other development sectors (e.g. climate, water ) or social determinants of health</a:t>
          </a:r>
          <a:endParaRPr lang="en-US" sz="1800" dirty="0">
            <a:solidFill>
              <a:schemeClr val="tx1"/>
            </a:solidFill>
          </a:endParaRPr>
        </a:p>
      </dgm:t>
    </dgm:pt>
    <dgm:pt modelId="{22B1B7EF-3FF2-734A-8AAC-31089E0B58DF}" type="parTrans" cxnId="{73E4B032-C0FD-0548-BDC9-B43DA8BDC954}">
      <dgm:prSet/>
      <dgm:spPr/>
      <dgm:t>
        <a:bodyPr/>
        <a:lstStyle/>
        <a:p>
          <a:endParaRPr lang="en-GB"/>
        </a:p>
      </dgm:t>
    </dgm:pt>
    <dgm:pt modelId="{7E5F4FC0-2E6F-1848-B7F5-0CD55AA57F11}" type="sibTrans" cxnId="{73E4B032-C0FD-0548-BDC9-B43DA8BDC954}">
      <dgm:prSet/>
      <dgm:spPr/>
      <dgm:t>
        <a:bodyPr/>
        <a:lstStyle/>
        <a:p>
          <a:endParaRPr lang="en-GB"/>
        </a:p>
      </dgm:t>
    </dgm:pt>
    <dgm:pt modelId="{F7B66BC8-0BD0-9A41-83F8-ED49AB45F5EB}">
      <dgm:prSet custT="1"/>
      <dgm:spPr>
        <a:solidFill>
          <a:srgbClr val="FFFFFF"/>
        </a:solidFill>
        <a:ln w="28575" cmpd="sng">
          <a:solidFill>
            <a:schemeClr val="accent4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May over-play or under-play role of R&amp;D</a:t>
          </a:r>
          <a:endParaRPr lang="en-US" sz="1800" dirty="0">
            <a:solidFill>
              <a:schemeClr val="tx1"/>
            </a:solidFill>
          </a:endParaRPr>
        </a:p>
      </dgm:t>
    </dgm:pt>
    <dgm:pt modelId="{ABCDC195-28FD-8C4F-ADC6-CF0388D3C724}" type="parTrans" cxnId="{8566A685-386B-584D-B4C1-D01589B72A81}">
      <dgm:prSet/>
      <dgm:spPr/>
      <dgm:t>
        <a:bodyPr/>
        <a:lstStyle/>
        <a:p>
          <a:endParaRPr lang="en-GB"/>
        </a:p>
      </dgm:t>
    </dgm:pt>
    <dgm:pt modelId="{4B383C16-8679-E24C-A352-A51447A71697}" type="sibTrans" cxnId="{8566A685-386B-584D-B4C1-D01589B72A81}">
      <dgm:prSet/>
      <dgm:spPr/>
      <dgm:t>
        <a:bodyPr/>
        <a:lstStyle/>
        <a:p>
          <a:endParaRPr lang="en-GB"/>
        </a:p>
      </dgm:t>
    </dgm:pt>
    <dgm:pt modelId="{D7531371-9F60-1C48-BA95-6CD949D1C554}" type="pres">
      <dgm:prSet presAssocID="{11C2F7F4-D734-A24A-99EF-8D905A98D9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856714-157F-B544-AD6F-D9B3605CA782}" type="pres">
      <dgm:prSet presAssocID="{7055125B-0104-E34F-B08C-C961152FB272}" presName="node" presStyleLbl="node1" presStyleIdx="0" presStyleCnt="4" custScaleX="33551" custScaleY="36012" custLinFactNeighborY="4171">
        <dgm:presLayoutVars>
          <dgm:bulletEnabled val="1"/>
        </dgm:presLayoutVars>
      </dgm:prSet>
      <dgm:spPr>
        <a:prstGeom prst="bracketPair">
          <a:avLst/>
        </a:prstGeom>
      </dgm:spPr>
      <dgm:t>
        <a:bodyPr/>
        <a:lstStyle/>
        <a:p>
          <a:endParaRPr lang="en-US"/>
        </a:p>
      </dgm:t>
    </dgm:pt>
    <dgm:pt modelId="{85034ECF-5B03-F543-AF86-A8298599A541}" type="pres">
      <dgm:prSet presAssocID="{F0A82CE2-2478-D14F-8BCE-E674EE4AB775}" presName="sibTrans" presStyleCnt="0"/>
      <dgm:spPr/>
    </dgm:pt>
    <dgm:pt modelId="{C58EA50F-9731-FE4F-B13C-167A30F16A04}" type="pres">
      <dgm:prSet presAssocID="{F4607EB9-9BAF-B041-845C-1CB76AFC24EF}" presName="node" presStyleLbl="node1" presStyleIdx="1" presStyleCnt="4" custScaleX="33551" custScaleY="36012" custLinFactNeighborY="4171">
        <dgm:presLayoutVars>
          <dgm:bulletEnabled val="1"/>
        </dgm:presLayoutVars>
      </dgm:prSet>
      <dgm:spPr>
        <a:prstGeom prst="bracketPair">
          <a:avLst/>
        </a:prstGeom>
      </dgm:spPr>
      <dgm:t>
        <a:bodyPr/>
        <a:lstStyle/>
        <a:p>
          <a:endParaRPr lang="en-US"/>
        </a:p>
      </dgm:t>
    </dgm:pt>
    <dgm:pt modelId="{7CAFC39C-0E34-1C44-A6D2-FA3A07BE54B9}" type="pres">
      <dgm:prSet presAssocID="{B8DD91FE-CE74-3849-A508-16FBB99D6C5E}" presName="sibTrans" presStyleCnt="0"/>
      <dgm:spPr/>
    </dgm:pt>
    <dgm:pt modelId="{1060F2DA-3A55-C14D-94FC-0A9447BFA144}" type="pres">
      <dgm:prSet presAssocID="{C0DA973B-8277-4544-AFB1-21AF9221248F}" presName="node" presStyleLbl="node1" presStyleIdx="2" presStyleCnt="4" custScaleX="33551" custScaleY="36012" custLinFactNeighborY="-3700">
        <dgm:presLayoutVars>
          <dgm:bulletEnabled val="1"/>
        </dgm:presLayoutVars>
      </dgm:prSet>
      <dgm:spPr>
        <a:prstGeom prst="bracketPair">
          <a:avLst/>
        </a:prstGeom>
      </dgm:spPr>
      <dgm:t>
        <a:bodyPr/>
        <a:lstStyle/>
        <a:p>
          <a:endParaRPr lang="en-US"/>
        </a:p>
      </dgm:t>
    </dgm:pt>
    <dgm:pt modelId="{B0C8E305-843C-4745-AF8F-31BA91EFA3D1}" type="pres">
      <dgm:prSet presAssocID="{7E5F4FC0-2E6F-1848-B7F5-0CD55AA57F11}" presName="sibTrans" presStyleCnt="0"/>
      <dgm:spPr/>
    </dgm:pt>
    <dgm:pt modelId="{5D76DB88-35F2-8F47-82B3-AA5E6BA55671}" type="pres">
      <dgm:prSet presAssocID="{F7B66BC8-0BD0-9A41-83F8-ED49AB45F5EB}" presName="node" presStyleLbl="node1" presStyleIdx="3" presStyleCnt="4" custScaleX="33551" custScaleY="36012" custLinFactNeighborY="-3700">
        <dgm:presLayoutVars>
          <dgm:bulletEnabled val="1"/>
        </dgm:presLayoutVars>
      </dgm:prSet>
      <dgm:spPr>
        <a:prstGeom prst="bracketPair">
          <a:avLst/>
        </a:prstGeom>
      </dgm:spPr>
      <dgm:t>
        <a:bodyPr/>
        <a:lstStyle/>
        <a:p>
          <a:endParaRPr lang="en-US"/>
        </a:p>
      </dgm:t>
    </dgm:pt>
  </dgm:ptLst>
  <dgm:cxnLst>
    <dgm:cxn modelId="{CCBDC6C7-45C4-554F-8338-48CF17894436}" srcId="{11C2F7F4-D734-A24A-99EF-8D905A98D9D4}" destId="{7055125B-0104-E34F-B08C-C961152FB272}" srcOrd="0" destOrd="0" parTransId="{9607FAFC-BA38-8845-814B-6A61A0B18308}" sibTransId="{F0A82CE2-2478-D14F-8BCE-E674EE4AB775}"/>
    <dgm:cxn modelId="{815E9CF0-C038-4C90-8B38-89910C10753B}" type="presOf" srcId="{C0DA973B-8277-4544-AFB1-21AF9221248F}" destId="{1060F2DA-3A55-C14D-94FC-0A9447BFA144}" srcOrd="0" destOrd="0" presId="urn:microsoft.com/office/officeart/2005/8/layout/default"/>
    <dgm:cxn modelId="{8566A685-386B-584D-B4C1-D01589B72A81}" srcId="{11C2F7F4-D734-A24A-99EF-8D905A98D9D4}" destId="{F7B66BC8-0BD0-9A41-83F8-ED49AB45F5EB}" srcOrd="3" destOrd="0" parTransId="{ABCDC195-28FD-8C4F-ADC6-CF0388D3C724}" sibTransId="{4B383C16-8679-E24C-A352-A51447A71697}"/>
    <dgm:cxn modelId="{1BC17116-657E-4740-BBAE-30FFCD098F15}" type="presOf" srcId="{F4607EB9-9BAF-B041-845C-1CB76AFC24EF}" destId="{C58EA50F-9731-FE4F-B13C-167A30F16A04}" srcOrd="0" destOrd="0" presId="urn:microsoft.com/office/officeart/2005/8/layout/default"/>
    <dgm:cxn modelId="{938A6593-E926-4D27-A275-D5FCC5C85E55}" type="presOf" srcId="{7055125B-0104-E34F-B08C-C961152FB272}" destId="{43856714-157F-B544-AD6F-D9B3605CA782}" srcOrd="0" destOrd="0" presId="urn:microsoft.com/office/officeart/2005/8/layout/default"/>
    <dgm:cxn modelId="{8DB06E3C-4956-944E-9E30-7CC4598ED0D2}" srcId="{11C2F7F4-D734-A24A-99EF-8D905A98D9D4}" destId="{F4607EB9-9BAF-B041-845C-1CB76AFC24EF}" srcOrd="1" destOrd="0" parTransId="{5A4009D8-557B-5442-B601-4CBBF42128FC}" sibTransId="{B8DD91FE-CE74-3849-A508-16FBB99D6C5E}"/>
    <dgm:cxn modelId="{3D5E028C-90A9-4B29-94BF-9E1095C8DB55}" type="presOf" srcId="{F7B66BC8-0BD0-9A41-83F8-ED49AB45F5EB}" destId="{5D76DB88-35F2-8F47-82B3-AA5E6BA55671}" srcOrd="0" destOrd="0" presId="urn:microsoft.com/office/officeart/2005/8/layout/default"/>
    <dgm:cxn modelId="{1A3CDBD9-8E03-48DF-9056-7E32654D89A6}" type="presOf" srcId="{11C2F7F4-D734-A24A-99EF-8D905A98D9D4}" destId="{D7531371-9F60-1C48-BA95-6CD949D1C554}" srcOrd="0" destOrd="0" presId="urn:microsoft.com/office/officeart/2005/8/layout/default"/>
    <dgm:cxn modelId="{73E4B032-C0FD-0548-BDC9-B43DA8BDC954}" srcId="{11C2F7F4-D734-A24A-99EF-8D905A98D9D4}" destId="{C0DA973B-8277-4544-AFB1-21AF9221248F}" srcOrd="2" destOrd="0" parTransId="{22B1B7EF-3FF2-734A-8AAC-31089E0B58DF}" sibTransId="{7E5F4FC0-2E6F-1848-B7F5-0CD55AA57F11}"/>
    <dgm:cxn modelId="{D3470153-7345-46F5-9383-4796207EA62E}" type="presParOf" srcId="{D7531371-9F60-1C48-BA95-6CD949D1C554}" destId="{43856714-157F-B544-AD6F-D9B3605CA782}" srcOrd="0" destOrd="0" presId="urn:microsoft.com/office/officeart/2005/8/layout/default"/>
    <dgm:cxn modelId="{564DAAC7-2FAB-4C65-9EAB-4AFFD146FA1A}" type="presParOf" srcId="{D7531371-9F60-1C48-BA95-6CD949D1C554}" destId="{85034ECF-5B03-F543-AF86-A8298599A541}" srcOrd="1" destOrd="0" presId="urn:microsoft.com/office/officeart/2005/8/layout/default"/>
    <dgm:cxn modelId="{B8D0263B-08E3-4188-8B48-81256ECC553D}" type="presParOf" srcId="{D7531371-9F60-1C48-BA95-6CD949D1C554}" destId="{C58EA50F-9731-FE4F-B13C-167A30F16A04}" srcOrd="2" destOrd="0" presId="urn:microsoft.com/office/officeart/2005/8/layout/default"/>
    <dgm:cxn modelId="{B8148BD8-CC3E-4FB0-8FD6-96B25555201C}" type="presParOf" srcId="{D7531371-9F60-1C48-BA95-6CD949D1C554}" destId="{7CAFC39C-0E34-1C44-A6D2-FA3A07BE54B9}" srcOrd="3" destOrd="0" presId="urn:microsoft.com/office/officeart/2005/8/layout/default"/>
    <dgm:cxn modelId="{36FB6470-B594-42BD-A8E9-8001AC85EB95}" type="presParOf" srcId="{D7531371-9F60-1C48-BA95-6CD949D1C554}" destId="{1060F2DA-3A55-C14D-94FC-0A9447BFA144}" srcOrd="4" destOrd="0" presId="urn:microsoft.com/office/officeart/2005/8/layout/default"/>
    <dgm:cxn modelId="{631E45F6-F7AB-49BA-8195-679F75727E41}" type="presParOf" srcId="{D7531371-9F60-1C48-BA95-6CD949D1C554}" destId="{B0C8E305-843C-4745-AF8F-31BA91EFA3D1}" srcOrd="5" destOrd="0" presId="urn:microsoft.com/office/officeart/2005/8/layout/default"/>
    <dgm:cxn modelId="{F911EB6D-C954-4CE9-85BA-BE3AE34DBFA9}" type="presParOf" srcId="{D7531371-9F60-1C48-BA95-6CD949D1C554}" destId="{5D76DB88-35F2-8F47-82B3-AA5E6BA5567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High rates of avertable infectious, child, and maternal deaths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Unfinished agenda </a:t>
          </a:r>
          <a:endParaRPr lang="en-US" sz="1600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GB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7549BC-A533-AF4C-9AA9-5347183AB256}" type="presOf" srcId="{DC14E97D-694D-4BB9-9A35-28413FA8BC52}" destId="{3DCD9E1B-1070-4A3D-AFC9-982519782B7A}" srcOrd="0" destOrd="0" presId="urn:microsoft.com/office/officeart/2005/8/layout/hierarchy3"/>
    <dgm:cxn modelId="{A1D8C5E3-4D37-A140-8E93-AE670304B7CE}" type="presOf" srcId="{96552775-EBB1-4BE8-9483-0179DF71CFA3}" destId="{0E864D2D-6CBC-47BB-A0CB-B31E6EE3D4E6}" srcOrd="0" destOrd="0" presId="urn:microsoft.com/office/officeart/2005/8/layout/hierarchy3"/>
    <dgm:cxn modelId="{2170166E-73A9-5F4F-BDD4-730296AC126D}" type="presOf" srcId="{E55233A2-019B-4C10-B819-D1E237FAD5E9}" destId="{A63B951C-ADEC-48F3-B0BD-D48A55F7E0F8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F633813C-5BBC-4143-A366-B3C32E1D5F6C}" type="presOf" srcId="{39A76A9C-DC08-447F-B755-00035C9A8EFD}" destId="{EE928492-612A-431D-AA86-FAF7CC7A7CEC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7AB2EFDA-2502-C642-91A8-E0D8B35D48E6}" type="presOf" srcId="{E55233A2-019B-4C10-B819-D1E237FAD5E9}" destId="{FA37D05A-0D39-4158-9BB7-C549283AE862}" srcOrd="1" destOrd="0" presId="urn:microsoft.com/office/officeart/2005/8/layout/hierarchy3"/>
    <dgm:cxn modelId="{5281F9E7-CB79-EE4E-B04C-7A5EAE2F4086}" type="presParOf" srcId="{0E864D2D-6CBC-47BB-A0CB-B31E6EE3D4E6}" destId="{F110761C-2595-4B22-A5E1-76BC6B5D2E2E}" srcOrd="0" destOrd="0" presId="urn:microsoft.com/office/officeart/2005/8/layout/hierarchy3"/>
    <dgm:cxn modelId="{EF5D6276-919C-1941-92E5-11148556D1BE}" type="presParOf" srcId="{F110761C-2595-4B22-A5E1-76BC6B5D2E2E}" destId="{2EC45457-678F-4414-BEF5-C3ABF7672821}" srcOrd="0" destOrd="0" presId="urn:microsoft.com/office/officeart/2005/8/layout/hierarchy3"/>
    <dgm:cxn modelId="{87729AA3-305E-FF48-BC41-56CB71B7498B}" type="presParOf" srcId="{2EC45457-678F-4414-BEF5-C3ABF7672821}" destId="{A63B951C-ADEC-48F3-B0BD-D48A55F7E0F8}" srcOrd="0" destOrd="0" presId="urn:microsoft.com/office/officeart/2005/8/layout/hierarchy3"/>
    <dgm:cxn modelId="{A088ADBD-2631-A244-BC8D-047A115975EC}" type="presParOf" srcId="{2EC45457-678F-4414-BEF5-C3ABF7672821}" destId="{FA37D05A-0D39-4158-9BB7-C549283AE862}" srcOrd="1" destOrd="0" presId="urn:microsoft.com/office/officeart/2005/8/layout/hierarchy3"/>
    <dgm:cxn modelId="{34A217C1-230B-2F48-B2B0-27AA424114E6}" type="presParOf" srcId="{F110761C-2595-4B22-A5E1-76BC6B5D2E2E}" destId="{8CC000E9-CDFF-4102-8100-629E63BB609A}" srcOrd="1" destOrd="0" presId="urn:microsoft.com/office/officeart/2005/8/layout/hierarchy3"/>
    <dgm:cxn modelId="{D0A0549A-EA4D-AA42-A5E5-086166D40879}" type="presParOf" srcId="{8CC000E9-CDFF-4102-8100-629E63BB609A}" destId="{EE928492-612A-431D-AA86-FAF7CC7A7CEC}" srcOrd="0" destOrd="0" presId="urn:microsoft.com/office/officeart/2005/8/layout/hierarchy3"/>
    <dgm:cxn modelId="{9F5BB207-CADD-4947-887F-877D5BEBA60D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Demographic change and shift in GBD towards NCDs and injuries 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Emerging agenda</a:t>
          </a:r>
          <a:endParaRPr lang="en-US" sz="1600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US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78031F-6E14-1943-833A-9AAB21703AE2}" type="presOf" srcId="{E55233A2-019B-4C10-B819-D1E237FAD5E9}" destId="{FA37D05A-0D39-4158-9BB7-C549283AE862}" srcOrd="1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D32B7AC6-7C95-4647-867D-8882235432D8}" type="presOf" srcId="{39A76A9C-DC08-447F-B755-00035C9A8EFD}" destId="{EE928492-612A-431D-AA86-FAF7CC7A7CEC}" srcOrd="0" destOrd="0" presId="urn:microsoft.com/office/officeart/2005/8/layout/hierarchy3"/>
    <dgm:cxn modelId="{622666FE-CE57-DA42-8678-0D751AFE4DB7}" type="presOf" srcId="{96552775-EBB1-4BE8-9483-0179DF71CFA3}" destId="{0E864D2D-6CBC-47BB-A0CB-B31E6EE3D4E6}" srcOrd="0" destOrd="0" presId="urn:microsoft.com/office/officeart/2005/8/layout/hierarchy3"/>
    <dgm:cxn modelId="{442D5379-CA4D-0E40-873A-8A206D1C986B}" type="presOf" srcId="{E55233A2-019B-4C10-B819-D1E237FAD5E9}" destId="{A63B951C-ADEC-48F3-B0BD-D48A55F7E0F8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21CF58A9-4A09-AD4E-A204-D90BC01B727E}" type="presOf" srcId="{DC14E97D-694D-4BB9-9A35-28413FA8BC52}" destId="{3DCD9E1B-1070-4A3D-AFC9-982519782B7A}" srcOrd="0" destOrd="0" presId="urn:microsoft.com/office/officeart/2005/8/layout/hierarchy3"/>
    <dgm:cxn modelId="{F7F9612C-EB4A-1141-A07D-E0C2D2C1FC6F}" type="presParOf" srcId="{0E864D2D-6CBC-47BB-A0CB-B31E6EE3D4E6}" destId="{F110761C-2595-4B22-A5E1-76BC6B5D2E2E}" srcOrd="0" destOrd="0" presId="urn:microsoft.com/office/officeart/2005/8/layout/hierarchy3"/>
    <dgm:cxn modelId="{9AAAA0D0-FE19-F34B-B653-2910108A5DD4}" type="presParOf" srcId="{F110761C-2595-4B22-A5E1-76BC6B5D2E2E}" destId="{2EC45457-678F-4414-BEF5-C3ABF7672821}" srcOrd="0" destOrd="0" presId="urn:microsoft.com/office/officeart/2005/8/layout/hierarchy3"/>
    <dgm:cxn modelId="{EA1DCA2E-0967-0D4D-B162-EDBF6BA12ECD}" type="presParOf" srcId="{2EC45457-678F-4414-BEF5-C3ABF7672821}" destId="{A63B951C-ADEC-48F3-B0BD-D48A55F7E0F8}" srcOrd="0" destOrd="0" presId="urn:microsoft.com/office/officeart/2005/8/layout/hierarchy3"/>
    <dgm:cxn modelId="{F7CDE4AC-89FA-2B43-A688-C43A727111E3}" type="presParOf" srcId="{2EC45457-678F-4414-BEF5-C3ABF7672821}" destId="{FA37D05A-0D39-4158-9BB7-C549283AE862}" srcOrd="1" destOrd="0" presId="urn:microsoft.com/office/officeart/2005/8/layout/hierarchy3"/>
    <dgm:cxn modelId="{84CF4A5A-CF49-1E4A-8D9A-7972AC42CBC4}" type="presParOf" srcId="{F110761C-2595-4B22-A5E1-76BC6B5D2E2E}" destId="{8CC000E9-CDFF-4102-8100-629E63BB609A}" srcOrd="1" destOrd="0" presId="urn:microsoft.com/office/officeart/2005/8/layout/hierarchy3"/>
    <dgm:cxn modelId="{AE41A69F-5A34-F848-8D37-B6360B4082FB}" type="presParOf" srcId="{8CC000E9-CDFF-4102-8100-629E63BB609A}" destId="{EE928492-612A-431D-AA86-FAF7CC7A7CEC}" srcOrd="0" destOrd="0" presId="urn:microsoft.com/office/officeart/2005/8/layout/hierarchy3"/>
    <dgm:cxn modelId="{2A9FE493-FF1E-3F43-A1AA-4AF4D20C9B6B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Impoverishing medical expenses, unproductive cost increases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Cost agenda</a:t>
          </a:r>
          <a:endParaRPr lang="en-US" sz="1600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US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06B1C3-7E3A-D343-B714-83905E7EF7B4}" type="presOf" srcId="{96552775-EBB1-4BE8-9483-0179DF71CFA3}" destId="{0E864D2D-6CBC-47BB-A0CB-B31E6EE3D4E6}" srcOrd="0" destOrd="0" presId="urn:microsoft.com/office/officeart/2005/8/layout/hierarchy3"/>
    <dgm:cxn modelId="{22E465BD-3E25-5C4C-B020-7BED3BB89E23}" type="presOf" srcId="{DC14E97D-694D-4BB9-9A35-28413FA8BC52}" destId="{3DCD9E1B-1070-4A3D-AFC9-982519782B7A}" srcOrd="0" destOrd="0" presId="urn:microsoft.com/office/officeart/2005/8/layout/hierarchy3"/>
    <dgm:cxn modelId="{68B24677-A355-C54B-B37E-6BCA8595D7E4}" type="presOf" srcId="{39A76A9C-DC08-447F-B755-00035C9A8EFD}" destId="{EE928492-612A-431D-AA86-FAF7CC7A7CEC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BC1D88B5-0A5A-8246-A1C1-CCDA65728032}" type="presOf" srcId="{E55233A2-019B-4C10-B819-D1E237FAD5E9}" destId="{FA37D05A-0D39-4158-9BB7-C549283AE862}" srcOrd="1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3D190C7A-E111-DA4C-8424-D984FB993E6D}" type="presOf" srcId="{E55233A2-019B-4C10-B819-D1E237FAD5E9}" destId="{A63B951C-ADEC-48F3-B0BD-D48A55F7E0F8}" srcOrd="0" destOrd="0" presId="urn:microsoft.com/office/officeart/2005/8/layout/hierarchy3"/>
    <dgm:cxn modelId="{CEB3F5C5-1FC8-9941-8EEA-0872A051B7D6}" type="presParOf" srcId="{0E864D2D-6CBC-47BB-A0CB-B31E6EE3D4E6}" destId="{F110761C-2595-4B22-A5E1-76BC6B5D2E2E}" srcOrd="0" destOrd="0" presId="urn:microsoft.com/office/officeart/2005/8/layout/hierarchy3"/>
    <dgm:cxn modelId="{65530FB9-F39C-3C4A-A343-C96D3878F735}" type="presParOf" srcId="{F110761C-2595-4B22-A5E1-76BC6B5D2E2E}" destId="{2EC45457-678F-4414-BEF5-C3ABF7672821}" srcOrd="0" destOrd="0" presId="urn:microsoft.com/office/officeart/2005/8/layout/hierarchy3"/>
    <dgm:cxn modelId="{DDB7541B-30D4-E44A-BAE2-6366F9726761}" type="presParOf" srcId="{2EC45457-678F-4414-BEF5-C3ABF7672821}" destId="{A63B951C-ADEC-48F3-B0BD-D48A55F7E0F8}" srcOrd="0" destOrd="0" presId="urn:microsoft.com/office/officeart/2005/8/layout/hierarchy3"/>
    <dgm:cxn modelId="{9C22F771-1637-4142-BA1C-A69FC2C3E095}" type="presParOf" srcId="{2EC45457-678F-4414-BEF5-C3ABF7672821}" destId="{FA37D05A-0D39-4158-9BB7-C549283AE862}" srcOrd="1" destOrd="0" presId="urn:microsoft.com/office/officeart/2005/8/layout/hierarchy3"/>
    <dgm:cxn modelId="{BB329851-0F69-8341-8A43-148BDE259ADD}" type="presParOf" srcId="{F110761C-2595-4B22-A5E1-76BC6B5D2E2E}" destId="{8CC000E9-CDFF-4102-8100-629E63BB609A}" srcOrd="1" destOrd="0" presId="urn:microsoft.com/office/officeart/2005/8/layout/hierarchy3"/>
    <dgm:cxn modelId="{E030E2D9-2A2A-674B-8D01-D82D7437D8FC}" type="presParOf" srcId="{8CC000E9-CDFF-4102-8100-629E63BB609A}" destId="{EE928492-612A-431D-AA86-FAF7CC7A7CEC}" srcOrd="0" destOrd="0" presId="urn:microsoft.com/office/officeart/2005/8/layout/hierarchy3"/>
    <dgm:cxn modelId="{A07B3CD0-4EF3-FF4F-AE93-2415C4DDF27D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Progressive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6E34BE5-1A00-4DD3-BE9B-A629AE8EDA3D}" type="presOf" srcId="{E445964F-A977-4091-B69D-E716B5D305E0}" destId="{F64CC571-8C1E-481F-8EB1-ABDD56094A4F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9BA7D4E8-2CC4-4025-BD06-CE64AEC5F288}" type="presOf" srcId="{BB335C78-CEBE-4D32-B641-C1EAD2974A38}" destId="{98893A94-5A83-4209-8BCD-9E787EFAA782}" srcOrd="0" destOrd="0" presId="urn:microsoft.com/office/officeart/2005/8/layout/default"/>
    <dgm:cxn modelId="{9B2E21E5-DFF0-4BCA-AC50-27C0ABA60008}" type="presOf" srcId="{5712372B-076D-4931-8C54-1569E1237C79}" destId="{CD2A28B2-7740-4E04-A010-836660C16134}" srcOrd="0" destOrd="0" presId="urn:microsoft.com/office/officeart/2005/8/layout/default"/>
    <dgm:cxn modelId="{59467E39-4C21-4332-91FA-8F56FFADA762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FEA7EFA1-51F3-4761-A82B-0F234E613B81}" type="presOf" srcId="{330AE417-7D16-4631-8F47-4475D4413CB8}" destId="{EBA33CE1-7310-4C34-81CE-39B72A9F0351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8995D2-7773-4C68-B791-AD65B2330E8F}" type="presParOf" srcId="{CD2A28B2-7740-4E04-A010-836660C16134}" destId="{5682F414-7DA1-4114-BECF-A716AAD9D1E3}" srcOrd="0" destOrd="0" presId="urn:microsoft.com/office/officeart/2005/8/layout/default"/>
    <dgm:cxn modelId="{DBF9FF90-D3AD-47F7-B228-4007BF39C69F}" type="presParOf" srcId="{CD2A28B2-7740-4E04-A010-836660C16134}" destId="{5BC808D0-75F3-4830-BA84-80149301DF1F}" srcOrd="1" destOrd="0" presId="urn:microsoft.com/office/officeart/2005/8/layout/default"/>
    <dgm:cxn modelId="{0D9FD558-5F77-49F9-9B97-DFA225C10329}" type="presParOf" srcId="{CD2A28B2-7740-4E04-A010-836660C16134}" destId="{98893A94-5A83-4209-8BCD-9E787EFAA782}" srcOrd="2" destOrd="0" presId="urn:microsoft.com/office/officeart/2005/8/layout/default"/>
    <dgm:cxn modelId="{05DCCE75-D0A9-4294-B5E5-86361DB326B2}" type="presParOf" srcId="{CD2A28B2-7740-4E04-A010-836660C16134}" destId="{86E7DC3D-6CB2-4CE5-B8CF-B3B70679810A}" srcOrd="3" destOrd="0" presId="urn:microsoft.com/office/officeart/2005/8/layout/default"/>
    <dgm:cxn modelId="{98EE71F9-E6C7-46A0-919D-C068D9B567E8}" type="presParOf" srcId="{CD2A28B2-7740-4E04-A010-836660C16134}" destId="{F64CC571-8C1E-481F-8EB1-ABDD56094A4F}" srcOrd="4" destOrd="0" presId="urn:microsoft.com/office/officeart/2005/8/layout/default"/>
    <dgm:cxn modelId="{2C81E12D-1FFF-4770-AFA4-FD92E3A7D127}" type="presParOf" srcId="{CD2A28B2-7740-4E04-A010-836660C16134}" destId="{ADF334E5-B414-4725-9CE2-8E4EBD8867B3}" srcOrd="5" destOrd="0" presId="urn:microsoft.com/office/officeart/2005/8/layout/default"/>
    <dgm:cxn modelId="{BA79EB59-8FAC-4EB7-854B-330AEA306D7F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1270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Progressive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80A74190-6CC3-4EA8-9CA4-1D8425AFC4A1}" type="presOf" srcId="{E445964F-A977-4091-B69D-E716B5D305E0}" destId="{F64CC571-8C1E-481F-8EB1-ABDD56094A4F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2F4ADC73-F5C8-4F70-8EC6-7F8330C2369A}" type="presOf" srcId="{BB335C78-CEBE-4D32-B641-C1EAD2974A38}" destId="{98893A94-5A83-4209-8BCD-9E787EFAA782}" srcOrd="0" destOrd="0" presId="urn:microsoft.com/office/officeart/2005/8/layout/default"/>
    <dgm:cxn modelId="{A7007E35-9ADE-421E-82E5-2DE233F939EB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BCFA885A-A274-413C-9D7F-31849C91E897}" type="presOf" srcId="{5712372B-076D-4931-8C54-1569E1237C79}" destId="{CD2A28B2-7740-4E04-A010-836660C16134}" srcOrd="0" destOrd="0" presId="urn:microsoft.com/office/officeart/2005/8/layout/default"/>
    <dgm:cxn modelId="{E93F0721-77A9-4023-B42C-45C3128C7C95}" type="presOf" srcId="{330AE417-7D16-4631-8F47-4475D4413CB8}" destId="{EBA33CE1-7310-4C34-81CE-39B72A9F0351}" srcOrd="0" destOrd="0" presId="urn:microsoft.com/office/officeart/2005/8/layout/default"/>
    <dgm:cxn modelId="{A3483026-A053-4D6F-9E0F-048191F2BE0A}" type="presParOf" srcId="{CD2A28B2-7740-4E04-A010-836660C16134}" destId="{5682F414-7DA1-4114-BECF-A716AAD9D1E3}" srcOrd="0" destOrd="0" presId="urn:microsoft.com/office/officeart/2005/8/layout/default"/>
    <dgm:cxn modelId="{9D0FEF10-CCC9-45D0-AED2-5002395432BC}" type="presParOf" srcId="{CD2A28B2-7740-4E04-A010-836660C16134}" destId="{5BC808D0-75F3-4830-BA84-80149301DF1F}" srcOrd="1" destOrd="0" presId="urn:microsoft.com/office/officeart/2005/8/layout/default"/>
    <dgm:cxn modelId="{9A0869A8-2AA1-4C77-8274-92224F093BFD}" type="presParOf" srcId="{CD2A28B2-7740-4E04-A010-836660C16134}" destId="{98893A94-5A83-4209-8BCD-9E787EFAA782}" srcOrd="2" destOrd="0" presId="urn:microsoft.com/office/officeart/2005/8/layout/default"/>
    <dgm:cxn modelId="{66E61764-5548-4067-AA34-A7CB985F11CD}" type="presParOf" srcId="{CD2A28B2-7740-4E04-A010-836660C16134}" destId="{86E7DC3D-6CB2-4CE5-B8CF-B3B70679810A}" srcOrd="3" destOrd="0" presId="urn:microsoft.com/office/officeart/2005/8/layout/default"/>
    <dgm:cxn modelId="{4CA3CC16-D7C2-4A8F-A716-84C02D7F64CF}" type="presParOf" srcId="{CD2A28B2-7740-4E04-A010-836660C16134}" destId="{F64CC571-8C1E-481F-8EB1-ABDD56094A4F}" srcOrd="4" destOrd="0" presId="urn:microsoft.com/office/officeart/2005/8/layout/default"/>
    <dgm:cxn modelId="{1FAD7850-3BCC-4176-A405-D95D29608E7D}" type="presParOf" srcId="{CD2A28B2-7740-4E04-A010-836660C16134}" destId="{ADF334E5-B414-4725-9CE2-8E4EBD8867B3}" srcOrd="5" destOrd="0" presId="urn:microsoft.com/office/officeart/2005/8/layout/default"/>
    <dgm:cxn modelId="{965FE755-8848-4346-93D7-3215BC1ABBD5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FCECF1-6709-4E4E-A6E6-B8236A45DDE6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2" csCatId="accent3" phldr="1"/>
      <dgm:spPr/>
    </dgm:pt>
    <dgm:pt modelId="{FCA9B049-668C-43FC-8FD9-EB1D030A5576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income growth</a:t>
          </a:r>
          <a:endParaRPr lang="en-US" sz="2000" dirty="0">
            <a:solidFill>
              <a:schemeClr val="tx1"/>
            </a:solidFill>
          </a:endParaRPr>
        </a:p>
      </dgm:t>
    </dgm:pt>
    <dgm:pt modelId="{6FFD9D15-6EEB-4ABA-9248-1D05414735CC}" type="parTrans" cxnId="{69FC1B55-ACD7-4C49-BE6B-3FC08316F507}">
      <dgm:prSet/>
      <dgm:spPr/>
      <dgm:t>
        <a:bodyPr/>
        <a:lstStyle/>
        <a:p>
          <a:endParaRPr lang="en-US"/>
        </a:p>
      </dgm:t>
    </dgm:pt>
    <dgm:pt modelId="{0F8B5521-911D-4025-862A-6000213510D2}" type="sibTrans" cxnId="{69FC1B55-ACD7-4C49-BE6B-3FC08316F507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44407F99-2100-4E2D-95B3-76E5EAF045E1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value life years gained (VLYs) in that period</a:t>
          </a:r>
          <a:endParaRPr lang="en-US" sz="2000" dirty="0">
            <a:solidFill>
              <a:schemeClr val="tx1"/>
            </a:solidFill>
          </a:endParaRPr>
        </a:p>
      </dgm:t>
    </dgm:pt>
    <dgm:pt modelId="{AF06F58E-3AA8-4D98-B95C-1C029F276B66}" type="parTrans" cxnId="{22403793-9A37-4BD6-A409-2F3E77069C36}">
      <dgm:prSet/>
      <dgm:spPr/>
      <dgm:t>
        <a:bodyPr/>
        <a:lstStyle/>
        <a:p>
          <a:endParaRPr lang="en-US"/>
        </a:p>
      </dgm:t>
    </dgm:pt>
    <dgm:pt modelId="{5468DA87-E24D-469D-9716-A979BA105C93}" type="sibTrans" cxnId="{22403793-9A37-4BD6-A409-2F3E77069C36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1D844B22-C02F-469F-949C-E6E685D57720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change in country's </a:t>
          </a:r>
          <a:r>
            <a:rPr lang="en-US" sz="2000" b="1" dirty="0" smtClean="0">
              <a:solidFill>
                <a:schemeClr val="tx1"/>
              </a:solidFill>
            </a:rPr>
            <a:t>full income </a:t>
          </a:r>
          <a:r>
            <a:rPr lang="en-US" sz="2000" dirty="0" smtClean="0">
              <a:solidFill>
                <a:schemeClr val="tx1"/>
              </a:solidFill>
            </a:rPr>
            <a:t>over a time period</a:t>
          </a:r>
          <a:endParaRPr lang="en-US" sz="2000" dirty="0">
            <a:solidFill>
              <a:schemeClr val="tx1"/>
            </a:solidFill>
          </a:endParaRPr>
        </a:p>
      </dgm:t>
    </dgm:pt>
    <dgm:pt modelId="{4B0BE510-0538-4D5B-8DBF-3E1E50BB7AF5}" type="parTrans" cxnId="{C15B2D27-84EB-41F6-8FA8-43E533062741}">
      <dgm:prSet/>
      <dgm:spPr/>
      <dgm:t>
        <a:bodyPr/>
        <a:lstStyle/>
        <a:p>
          <a:endParaRPr lang="en-US"/>
        </a:p>
      </dgm:t>
    </dgm:pt>
    <dgm:pt modelId="{D6689E73-C481-4D09-A4E4-7541CC7A86A4}" type="sibTrans" cxnId="{C15B2D27-84EB-41F6-8FA8-43E533062741}">
      <dgm:prSet/>
      <dgm:spPr/>
      <dgm:t>
        <a:bodyPr/>
        <a:lstStyle/>
        <a:p>
          <a:endParaRPr lang="en-US"/>
        </a:p>
      </dgm:t>
    </dgm:pt>
    <dgm:pt modelId="{B5CFB1D7-CAE7-49BF-A47F-CCA2A2F34B9E}" type="pres">
      <dgm:prSet presAssocID="{6BFCECF1-6709-4E4E-A6E6-B8236A45DDE6}" presName="linearFlow" presStyleCnt="0">
        <dgm:presLayoutVars>
          <dgm:dir/>
          <dgm:resizeHandles val="exact"/>
        </dgm:presLayoutVars>
      </dgm:prSet>
      <dgm:spPr/>
    </dgm:pt>
    <dgm:pt modelId="{BA979EE4-1112-45C1-A6CB-FA42E2378C3C}" type="pres">
      <dgm:prSet presAssocID="{FCA9B049-668C-43FC-8FD9-EB1D030A55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BE923-4399-4A9B-AC79-2F170E85A6D6}" type="pres">
      <dgm:prSet presAssocID="{0F8B5521-911D-4025-862A-6000213510D2}" presName="spacerL" presStyleCnt="0"/>
      <dgm:spPr/>
    </dgm:pt>
    <dgm:pt modelId="{AE85FFB7-E454-48D7-9BAD-1606B2475238}" type="pres">
      <dgm:prSet presAssocID="{0F8B5521-911D-4025-862A-6000213510D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FCB103B-688F-4ED6-A230-D768ED3AF65D}" type="pres">
      <dgm:prSet presAssocID="{0F8B5521-911D-4025-862A-6000213510D2}" presName="spacerR" presStyleCnt="0"/>
      <dgm:spPr/>
    </dgm:pt>
    <dgm:pt modelId="{7CF1BF9D-C96A-496E-88C4-29117A0885DB}" type="pres">
      <dgm:prSet presAssocID="{44407F99-2100-4E2D-95B3-76E5EAF045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97D7E-3724-429E-884A-4F0F12525654}" type="pres">
      <dgm:prSet presAssocID="{5468DA87-E24D-469D-9716-A979BA105C93}" presName="spacerL" presStyleCnt="0"/>
      <dgm:spPr/>
    </dgm:pt>
    <dgm:pt modelId="{911D194D-E439-4024-9027-ED51B7F59E07}" type="pres">
      <dgm:prSet presAssocID="{5468DA87-E24D-469D-9716-A979BA105C9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0F9B839-649A-48CA-A6CE-E6E8EC32123A}" type="pres">
      <dgm:prSet presAssocID="{5468DA87-E24D-469D-9716-A979BA105C93}" presName="spacerR" presStyleCnt="0"/>
      <dgm:spPr/>
    </dgm:pt>
    <dgm:pt modelId="{4D23D6BA-1AA6-408C-B7E9-023603269259}" type="pres">
      <dgm:prSet presAssocID="{1D844B22-C02F-469F-949C-E6E685D577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B2D27-84EB-41F6-8FA8-43E533062741}" srcId="{6BFCECF1-6709-4E4E-A6E6-B8236A45DDE6}" destId="{1D844B22-C02F-469F-949C-E6E685D57720}" srcOrd="2" destOrd="0" parTransId="{4B0BE510-0538-4D5B-8DBF-3E1E50BB7AF5}" sibTransId="{D6689E73-C481-4D09-A4E4-7541CC7A86A4}"/>
    <dgm:cxn modelId="{22403793-9A37-4BD6-A409-2F3E77069C36}" srcId="{6BFCECF1-6709-4E4E-A6E6-B8236A45DDE6}" destId="{44407F99-2100-4E2D-95B3-76E5EAF045E1}" srcOrd="1" destOrd="0" parTransId="{AF06F58E-3AA8-4D98-B95C-1C029F276B66}" sibTransId="{5468DA87-E24D-469D-9716-A979BA105C93}"/>
    <dgm:cxn modelId="{293FCE61-6756-4D06-B056-4CF60B7494B0}" type="presOf" srcId="{FCA9B049-668C-43FC-8FD9-EB1D030A5576}" destId="{BA979EE4-1112-45C1-A6CB-FA42E2378C3C}" srcOrd="0" destOrd="0" presId="urn:microsoft.com/office/officeart/2005/8/layout/equation1"/>
    <dgm:cxn modelId="{C271019D-99BB-487C-8830-3EB89CF2B38B}" type="presOf" srcId="{5468DA87-E24D-469D-9716-A979BA105C93}" destId="{911D194D-E439-4024-9027-ED51B7F59E07}" srcOrd="0" destOrd="0" presId="urn:microsoft.com/office/officeart/2005/8/layout/equation1"/>
    <dgm:cxn modelId="{75664A69-34FF-455A-BABD-C4D61306C19A}" type="presOf" srcId="{6BFCECF1-6709-4E4E-A6E6-B8236A45DDE6}" destId="{B5CFB1D7-CAE7-49BF-A47F-CCA2A2F34B9E}" srcOrd="0" destOrd="0" presId="urn:microsoft.com/office/officeart/2005/8/layout/equation1"/>
    <dgm:cxn modelId="{1923F562-D2BC-4239-9656-0AEBC085ED2E}" type="presOf" srcId="{44407F99-2100-4E2D-95B3-76E5EAF045E1}" destId="{7CF1BF9D-C96A-496E-88C4-29117A0885DB}" srcOrd="0" destOrd="0" presId="urn:microsoft.com/office/officeart/2005/8/layout/equation1"/>
    <dgm:cxn modelId="{3E28D7D7-235D-468E-93E4-05E73ACE577F}" type="presOf" srcId="{1D844B22-C02F-469F-949C-E6E685D57720}" destId="{4D23D6BA-1AA6-408C-B7E9-023603269259}" srcOrd="0" destOrd="0" presId="urn:microsoft.com/office/officeart/2005/8/layout/equation1"/>
    <dgm:cxn modelId="{13E974AD-63D4-4459-9E1A-D0923A52851E}" type="presOf" srcId="{0F8B5521-911D-4025-862A-6000213510D2}" destId="{AE85FFB7-E454-48D7-9BAD-1606B2475238}" srcOrd="0" destOrd="0" presId="urn:microsoft.com/office/officeart/2005/8/layout/equation1"/>
    <dgm:cxn modelId="{69FC1B55-ACD7-4C49-BE6B-3FC08316F507}" srcId="{6BFCECF1-6709-4E4E-A6E6-B8236A45DDE6}" destId="{FCA9B049-668C-43FC-8FD9-EB1D030A5576}" srcOrd="0" destOrd="0" parTransId="{6FFD9D15-6EEB-4ABA-9248-1D05414735CC}" sibTransId="{0F8B5521-911D-4025-862A-6000213510D2}"/>
    <dgm:cxn modelId="{C92CF45F-A7BA-4DAC-A2F4-17E19646EF8F}" type="presParOf" srcId="{B5CFB1D7-CAE7-49BF-A47F-CCA2A2F34B9E}" destId="{BA979EE4-1112-45C1-A6CB-FA42E2378C3C}" srcOrd="0" destOrd="0" presId="urn:microsoft.com/office/officeart/2005/8/layout/equation1"/>
    <dgm:cxn modelId="{46476C77-51C7-4A24-BEBD-6BC703CA6774}" type="presParOf" srcId="{B5CFB1D7-CAE7-49BF-A47F-CCA2A2F34B9E}" destId="{48CBE923-4399-4A9B-AC79-2F170E85A6D6}" srcOrd="1" destOrd="0" presId="urn:microsoft.com/office/officeart/2005/8/layout/equation1"/>
    <dgm:cxn modelId="{862FCB83-0797-4A12-9AC3-0B3FC670B7C6}" type="presParOf" srcId="{B5CFB1D7-CAE7-49BF-A47F-CCA2A2F34B9E}" destId="{AE85FFB7-E454-48D7-9BAD-1606B2475238}" srcOrd="2" destOrd="0" presId="urn:microsoft.com/office/officeart/2005/8/layout/equation1"/>
    <dgm:cxn modelId="{69A9481E-31C3-4CBE-9F95-DC9633AA4957}" type="presParOf" srcId="{B5CFB1D7-CAE7-49BF-A47F-CCA2A2F34B9E}" destId="{4FCB103B-688F-4ED6-A230-D768ED3AF65D}" srcOrd="3" destOrd="0" presId="urn:microsoft.com/office/officeart/2005/8/layout/equation1"/>
    <dgm:cxn modelId="{C4FFA835-4411-4E15-9B13-065BCF3F4D24}" type="presParOf" srcId="{B5CFB1D7-CAE7-49BF-A47F-CCA2A2F34B9E}" destId="{7CF1BF9D-C96A-496E-88C4-29117A0885DB}" srcOrd="4" destOrd="0" presId="urn:microsoft.com/office/officeart/2005/8/layout/equation1"/>
    <dgm:cxn modelId="{F8D07B57-94E0-47DD-8612-C24A00D1AB0C}" type="presParOf" srcId="{B5CFB1D7-CAE7-49BF-A47F-CCA2A2F34B9E}" destId="{90A97D7E-3724-429E-884A-4F0F12525654}" srcOrd="5" destOrd="0" presId="urn:microsoft.com/office/officeart/2005/8/layout/equation1"/>
    <dgm:cxn modelId="{41846FBF-8035-4279-9E23-FBFB6446C59C}" type="presParOf" srcId="{B5CFB1D7-CAE7-49BF-A47F-CCA2A2F34B9E}" destId="{911D194D-E439-4024-9027-ED51B7F59E07}" srcOrd="6" destOrd="0" presId="urn:microsoft.com/office/officeart/2005/8/layout/equation1"/>
    <dgm:cxn modelId="{CA22D39E-04AE-4588-9A9A-EA10B1FFAEFE}" type="presParOf" srcId="{B5CFB1D7-CAE7-49BF-A47F-CCA2A2F34B9E}" destId="{F0F9B839-649A-48CA-A6CE-E6E8EC32123A}" srcOrd="7" destOrd="0" presId="urn:microsoft.com/office/officeart/2005/8/layout/equation1"/>
    <dgm:cxn modelId="{0B16D644-A9AD-4E14-B245-D54D389D985B}" type="presParOf" srcId="{B5CFB1D7-CAE7-49BF-A47F-CCA2A2F34B9E}" destId="{4D23D6BA-1AA6-408C-B7E9-0236032692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E52A1D-C2AF-0645-9D6C-E646D4A52C9A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F32A78-0AF1-7247-A80B-A7AB6CC3AC9D}">
      <dgm:prSet phldrT="[Text]" custT="1"/>
      <dgm:spPr/>
      <dgm:t>
        <a:bodyPr/>
        <a:lstStyle/>
        <a:p>
          <a:r>
            <a:rPr lang="en-GB" sz="1600" dirty="0" smtClean="0"/>
            <a:t>Economic growth</a:t>
          </a:r>
          <a:endParaRPr lang="en-GB" sz="1600" dirty="0"/>
        </a:p>
      </dgm:t>
    </dgm:pt>
    <dgm:pt modelId="{620BC387-B82D-7C4D-A9BC-6CD9BE17D374}" type="parTrans" cxnId="{E5BDFCFF-8DBB-D447-B85B-8B3BB5700980}">
      <dgm:prSet/>
      <dgm:spPr/>
      <dgm:t>
        <a:bodyPr/>
        <a:lstStyle/>
        <a:p>
          <a:endParaRPr lang="en-GB" sz="1600"/>
        </a:p>
      </dgm:t>
    </dgm:pt>
    <dgm:pt modelId="{6297D413-7C26-D641-9B05-00A5833E47D9}" type="sibTrans" cxnId="{E5BDFCFF-8DBB-D447-B85B-8B3BB5700980}">
      <dgm:prSet/>
      <dgm:spPr/>
      <dgm:t>
        <a:bodyPr/>
        <a:lstStyle/>
        <a:p>
          <a:endParaRPr lang="en-GB" sz="1600"/>
        </a:p>
      </dgm:t>
    </dgm:pt>
    <dgm:pt modelId="{64C4DE24-46DB-F942-AD91-0F9229833041}">
      <dgm:prSet phldrT="[Text]" custT="1"/>
      <dgm:spPr/>
      <dgm:t>
        <a:bodyPr/>
        <a:lstStyle/>
        <a:p>
          <a:pPr rtl="0"/>
          <a:r>
            <a:rPr lang="en-US" sz="1600" dirty="0" smtClean="0"/>
            <a:t>IMF</a:t>
          </a:r>
          <a:r>
            <a:rPr lang="en-US" sz="1600" baseline="0" dirty="0" smtClean="0"/>
            <a:t> estimates </a:t>
          </a:r>
          <a:r>
            <a:rPr lang="en-US" sz="1600" dirty="0" smtClean="0"/>
            <a:t>$9.6 trillion/y from 2015-2035 in low- and lower</a:t>
          </a:r>
          <a:r>
            <a:rPr lang="en-US" sz="1600" baseline="0" dirty="0" smtClean="0"/>
            <a:t> middle-income countries</a:t>
          </a:r>
          <a:endParaRPr lang="en-GB" sz="1600" dirty="0"/>
        </a:p>
      </dgm:t>
    </dgm:pt>
    <dgm:pt modelId="{55117510-D482-1C41-A881-D38759B058B5}" type="parTrans" cxnId="{265B56A4-D877-C54F-8FAD-92786C815AD2}">
      <dgm:prSet/>
      <dgm:spPr/>
      <dgm:t>
        <a:bodyPr/>
        <a:lstStyle/>
        <a:p>
          <a:endParaRPr lang="en-GB" sz="1600"/>
        </a:p>
      </dgm:t>
    </dgm:pt>
    <dgm:pt modelId="{4895955B-8E35-8A4D-A9B8-E0C7D59CE96B}" type="sibTrans" cxnId="{265B56A4-D877-C54F-8FAD-92786C815AD2}">
      <dgm:prSet/>
      <dgm:spPr/>
      <dgm:t>
        <a:bodyPr/>
        <a:lstStyle/>
        <a:p>
          <a:endParaRPr lang="en-GB" sz="1600"/>
        </a:p>
      </dgm:t>
    </dgm:pt>
    <dgm:pt modelId="{8BDEF34A-CB08-9A4A-91DA-5EFE59AC5CC1}">
      <dgm:prSet phldrT="[Text]" custT="1"/>
      <dgm:spPr/>
      <dgm:t>
        <a:bodyPr/>
        <a:lstStyle/>
        <a:p>
          <a:r>
            <a:rPr lang="en-GB" sz="1600" dirty="0" smtClean="0"/>
            <a:t>Mobilization of domestic resources</a:t>
          </a:r>
          <a:endParaRPr lang="en-GB" sz="1600" dirty="0"/>
        </a:p>
      </dgm:t>
    </dgm:pt>
    <dgm:pt modelId="{2F8AC94E-B963-5A4F-88A1-31FCFA84B41E}" type="parTrans" cxnId="{22A81602-90F7-7742-9F83-4E2C2AA5FCEA}">
      <dgm:prSet/>
      <dgm:spPr/>
      <dgm:t>
        <a:bodyPr/>
        <a:lstStyle/>
        <a:p>
          <a:endParaRPr lang="en-GB" sz="1600"/>
        </a:p>
      </dgm:t>
    </dgm:pt>
    <dgm:pt modelId="{5B66B282-B3AD-E54C-A520-F7A188526932}" type="sibTrans" cxnId="{22A81602-90F7-7742-9F83-4E2C2AA5FCEA}">
      <dgm:prSet/>
      <dgm:spPr/>
      <dgm:t>
        <a:bodyPr/>
        <a:lstStyle/>
        <a:p>
          <a:endParaRPr lang="en-GB" sz="1600"/>
        </a:p>
      </dgm:t>
    </dgm:pt>
    <dgm:pt modelId="{C8C24214-B6D8-F641-B623-496280671E48}">
      <dgm:prSet phldrT="[Text]" custT="1"/>
      <dgm:spPr/>
      <dgm:t>
        <a:bodyPr/>
        <a:lstStyle/>
        <a:p>
          <a:pPr rtl="0"/>
          <a:r>
            <a:rPr lang="en-US" sz="1600" dirty="0" smtClean="0"/>
            <a:t>Taxation of tobacco, alcohol, sugar “win-wins”</a:t>
          </a:r>
          <a:endParaRPr lang="en-GB" sz="1600" dirty="0"/>
        </a:p>
      </dgm:t>
    </dgm:pt>
    <dgm:pt modelId="{B05D91F0-B13C-B94F-BEB3-12034AC215D8}" type="parTrans" cxnId="{D18EFBA8-2D6F-EC4F-A9ED-3015ED0A5031}">
      <dgm:prSet/>
      <dgm:spPr/>
      <dgm:t>
        <a:bodyPr/>
        <a:lstStyle/>
        <a:p>
          <a:endParaRPr lang="en-GB" sz="1600"/>
        </a:p>
      </dgm:t>
    </dgm:pt>
    <dgm:pt modelId="{2EB487BF-7901-E644-8B72-F6826261CA84}" type="sibTrans" cxnId="{D18EFBA8-2D6F-EC4F-A9ED-3015ED0A5031}">
      <dgm:prSet/>
      <dgm:spPr/>
      <dgm:t>
        <a:bodyPr/>
        <a:lstStyle/>
        <a:p>
          <a:endParaRPr lang="en-GB" sz="1600"/>
        </a:p>
      </dgm:t>
    </dgm:pt>
    <dgm:pt modelId="{7410A0F2-B85F-0F4D-9BA1-5FEEF78966A5}">
      <dgm:prSet phldrT="[Text]" custT="1"/>
      <dgm:spPr/>
      <dgm:t>
        <a:bodyPr/>
        <a:lstStyle/>
        <a:p>
          <a:r>
            <a:rPr lang="en-GB" sz="1600" dirty="0" smtClean="0"/>
            <a:t>Inter-sectoral reallocations and efficiency gains</a:t>
          </a:r>
          <a:endParaRPr lang="en-GB" sz="1600" dirty="0"/>
        </a:p>
      </dgm:t>
    </dgm:pt>
    <dgm:pt modelId="{2652C5EB-4ADE-E445-8BDE-EEF6E9A496E2}" type="parTrans" cxnId="{1EF11047-D93A-C547-9482-B4DB987FB1D8}">
      <dgm:prSet/>
      <dgm:spPr/>
      <dgm:t>
        <a:bodyPr/>
        <a:lstStyle/>
        <a:p>
          <a:endParaRPr lang="en-GB" sz="1600"/>
        </a:p>
      </dgm:t>
    </dgm:pt>
    <dgm:pt modelId="{4A8A8E9E-CA00-904D-AC9D-3E9D202A116D}" type="sibTrans" cxnId="{1EF11047-D93A-C547-9482-B4DB987FB1D8}">
      <dgm:prSet/>
      <dgm:spPr/>
      <dgm:t>
        <a:bodyPr/>
        <a:lstStyle/>
        <a:p>
          <a:endParaRPr lang="en-GB" sz="1600"/>
        </a:p>
      </dgm:t>
    </dgm:pt>
    <dgm:pt modelId="{7D686C18-38F6-FB43-BCF3-0CF7750DDA97}">
      <dgm:prSet phldrT="[Text]" custT="1"/>
      <dgm:spPr/>
      <dgm:t>
        <a:bodyPr/>
        <a:lstStyle/>
        <a:p>
          <a:r>
            <a:rPr lang="en-GB" sz="1600" dirty="0" smtClean="0"/>
            <a:t>Development assistance for health</a:t>
          </a:r>
          <a:endParaRPr lang="en-GB" sz="1600" dirty="0"/>
        </a:p>
      </dgm:t>
    </dgm:pt>
    <dgm:pt modelId="{375DB7F3-16A3-AB4B-9520-981F1C08320A}" type="parTrans" cxnId="{EDA766F8-F578-BA48-9570-A97A9C3FC7C7}">
      <dgm:prSet/>
      <dgm:spPr/>
      <dgm:t>
        <a:bodyPr/>
        <a:lstStyle/>
        <a:p>
          <a:endParaRPr lang="en-GB" sz="1600"/>
        </a:p>
      </dgm:t>
    </dgm:pt>
    <dgm:pt modelId="{DD8FA71F-584F-244B-9A89-1CA4EFE8BBB7}" type="sibTrans" cxnId="{EDA766F8-F578-BA48-9570-A97A9C3FC7C7}">
      <dgm:prSet/>
      <dgm:spPr/>
      <dgm:t>
        <a:bodyPr/>
        <a:lstStyle/>
        <a:p>
          <a:endParaRPr lang="en-GB" sz="1600"/>
        </a:p>
      </dgm:t>
    </dgm:pt>
    <dgm:pt modelId="{BF8C9813-1623-9646-B71B-51272D251D0B}">
      <dgm:prSet custT="1"/>
      <dgm:spPr/>
      <dgm:t>
        <a:bodyPr/>
        <a:lstStyle/>
        <a:p>
          <a:pPr rtl="0"/>
          <a:r>
            <a:rPr lang="en-US" sz="1700" b="1" baseline="0" dirty="0" smtClean="0"/>
            <a:t>Cost of convergence ($70 billion/y) </a:t>
          </a:r>
          <a:r>
            <a:rPr lang="en-US" sz="1700" b="1" dirty="0" smtClean="0"/>
            <a:t>is less than 1% of anticipated growth</a:t>
          </a:r>
        </a:p>
      </dgm:t>
    </dgm:pt>
    <dgm:pt modelId="{7D1BDC8C-E9E3-A443-AEDE-1B5EA921DED8}" type="parTrans" cxnId="{8AC9579C-E3B2-524A-B5AB-AB0268630CDE}">
      <dgm:prSet/>
      <dgm:spPr/>
      <dgm:t>
        <a:bodyPr/>
        <a:lstStyle/>
        <a:p>
          <a:endParaRPr lang="en-GB" sz="1600"/>
        </a:p>
      </dgm:t>
    </dgm:pt>
    <dgm:pt modelId="{17DC8489-6ADA-E54A-9442-C57119105B6F}" type="sibTrans" cxnId="{8AC9579C-E3B2-524A-B5AB-AB0268630CDE}">
      <dgm:prSet/>
      <dgm:spPr/>
      <dgm:t>
        <a:bodyPr/>
        <a:lstStyle/>
        <a:p>
          <a:endParaRPr lang="en-GB" sz="1600"/>
        </a:p>
      </dgm:t>
    </dgm:pt>
    <dgm:pt modelId="{510C5EDC-D4B4-A943-B0CE-4BEA40DF9D27}">
      <dgm:prSet phldrT="[Text]" custT="1"/>
      <dgm:spPr/>
      <dgm:t>
        <a:bodyPr/>
        <a:lstStyle/>
        <a:p>
          <a:pPr rtl="0"/>
          <a:r>
            <a:rPr lang="en-US" sz="1600" dirty="0" smtClean="0"/>
            <a:t>Removal of fossil fuel subsidies, health sector efficiency</a:t>
          </a:r>
          <a:endParaRPr lang="en-GB" sz="1600" dirty="0"/>
        </a:p>
      </dgm:t>
    </dgm:pt>
    <dgm:pt modelId="{DC97162F-6681-BB4B-9C8A-7271C5784BFC}" type="parTrans" cxnId="{0DA8B8C7-27CD-A74B-B0D8-A147389376B4}">
      <dgm:prSet/>
      <dgm:spPr/>
      <dgm:t>
        <a:bodyPr/>
        <a:lstStyle/>
        <a:p>
          <a:endParaRPr lang="en-GB" sz="1600"/>
        </a:p>
      </dgm:t>
    </dgm:pt>
    <dgm:pt modelId="{0379E48D-364F-5A4A-B1BB-5AA6C355F2EA}" type="sibTrans" cxnId="{0DA8B8C7-27CD-A74B-B0D8-A147389376B4}">
      <dgm:prSet/>
      <dgm:spPr/>
      <dgm:t>
        <a:bodyPr/>
        <a:lstStyle/>
        <a:p>
          <a:endParaRPr lang="en-GB" sz="1600"/>
        </a:p>
      </dgm:t>
    </dgm:pt>
    <dgm:pt modelId="{994954B9-85BB-3B48-905C-FC7B5DB4E04E}">
      <dgm:prSet custT="1"/>
      <dgm:spPr/>
      <dgm:t>
        <a:bodyPr/>
        <a:lstStyle/>
        <a:p>
          <a:pPr rtl="0"/>
          <a:r>
            <a:rPr lang="en-US" sz="1600" dirty="0" smtClean="0"/>
            <a:t>Subsidies account for an 3.5%</a:t>
          </a:r>
          <a:r>
            <a:rPr lang="en-US" sz="1600" baseline="0" dirty="0" smtClean="0"/>
            <a:t> </a:t>
          </a:r>
          <a:r>
            <a:rPr lang="en-US" sz="1600" dirty="0" smtClean="0"/>
            <a:t>of GDP on a post-tax basis</a:t>
          </a:r>
        </a:p>
      </dgm:t>
    </dgm:pt>
    <dgm:pt modelId="{B39DB70A-8F9D-3C49-8180-8B6AA957AA76}" type="parTrans" cxnId="{812CCFA9-87DD-344A-931A-CB17D7A35A68}">
      <dgm:prSet/>
      <dgm:spPr/>
      <dgm:t>
        <a:bodyPr/>
        <a:lstStyle/>
        <a:p>
          <a:endParaRPr lang="en-GB" sz="1600"/>
        </a:p>
      </dgm:t>
    </dgm:pt>
    <dgm:pt modelId="{5B7A6F85-8B0B-CD4D-A9B9-CBD8618591CE}" type="sibTrans" cxnId="{812CCFA9-87DD-344A-931A-CB17D7A35A68}">
      <dgm:prSet/>
      <dgm:spPr/>
      <dgm:t>
        <a:bodyPr/>
        <a:lstStyle/>
        <a:p>
          <a:endParaRPr lang="en-GB" sz="1600"/>
        </a:p>
      </dgm:t>
    </dgm:pt>
    <dgm:pt modelId="{85730854-BE76-754C-B92D-8A48EEF8B97A}">
      <dgm:prSet phldrT="[Text]" custT="1"/>
      <dgm:spPr/>
      <dgm:t>
        <a:bodyPr/>
        <a:lstStyle/>
        <a:p>
          <a:r>
            <a:rPr lang="en-GB" sz="1600" dirty="0" smtClean="0"/>
            <a:t>Will still be crucial for achieving convergence</a:t>
          </a:r>
          <a:endParaRPr lang="en-GB" sz="1600" dirty="0"/>
        </a:p>
      </dgm:t>
    </dgm:pt>
    <dgm:pt modelId="{B03164DE-E215-304E-BAD1-A187CDF76D53}" type="parTrans" cxnId="{667E41AA-14BB-FE45-8CD3-DBE5CE4AD0E3}">
      <dgm:prSet/>
      <dgm:spPr/>
      <dgm:t>
        <a:bodyPr/>
        <a:lstStyle/>
        <a:p>
          <a:endParaRPr lang="en-GB" sz="1600"/>
        </a:p>
      </dgm:t>
    </dgm:pt>
    <dgm:pt modelId="{335861C5-0862-EE43-880E-B1D0733AC1B0}" type="sibTrans" cxnId="{667E41AA-14BB-FE45-8CD3-DBE5CE4AD0E3}">
      <dgm:prSet/>
      <dgm:spPr/>
      <dgm:t>
        <a:bodyPr/>
        <a:lstStyle/>
        <a:p>
          <a:endParaRPr lang="en-GB" sz="1600"/>
        </a:p>
      </dgm:t>
    </dgm:pt>
    <dgm:pt modelId="{BA04A1EB-3EAA-4DB8-8608-614FC722BFE2}">
      <dgm:prSet phldrT="[Text]" custT="1"/>
      <dgm:spPr/>
      <dgm:t>
        <a:bodyPr/>
        <a:lstStyle/>
        <a:p>
          <a:pPr rtl="0"/>
          <a:r>
            <a:rPr lang="en-GB" sz="1600" dirty="0" smtClean="0"/>
            <a:t>Broadening and strengthening tax base</a:t>
          </a:r>
          <a:endParaRPr lang="en-GB" sz="1600" dirty="0"/>
        </a:p>
      </dgm:t>
    </dgm:pt>
    <dgm:pt modelId="{F28FC73C-7EB9-485E-8B43-4B758B47F44F}" type="parTrans" cxnId="{5D742BF4-811C-44AC-B8EE-865D7D027D86}">
      <dgm:prSet/>
      <dgm:spPr/>
    </dgm:pt>
    <dgm:pt modelId="{DD1FFB90-043B-4EAE-B2BD-26BC14377EA7}" type="sibTrans" cxnId="{5D742BF4-811C-44AC-B8EE-865D7D027D86}">
      <dgm:prSet/>
      <dgm:spPr/>
    </dgm:pt>
    <dgm:pt modelId="{82047CFD-CF8B-7143-858D-4144797D41DA}" type="pres">
      <dgm:prSet presAssocID="{EBE52A1D-C2AF-0645-9D6C-E646D4A52C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DF5F1E-8B8C-9E42-AC75-A6A77A315B91}" type="pres">
      <dgm:prSet presAssocID="{8AF32A78-0AF1-7247-A80B-A7AB6CC3AC9D}" presName="composite" presStyleCnt="0"/>
      <dgm:spPr/>
    </dgm:pt>
    <dgm:pt modelId="{917C0F66-68C2-E74C-9C7A-BDDEEFA1B3D1}" type="pres">
      <dgm:prSet presAssocID="{8AF32A78-0AF1-7247-A80B-A7AB6CC3AC9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969BD-C70D-ED4B-A57F-EF0F3CD8A0BC}" type="pres">
      <dgm:prSet presAssocID="{8AF32A78-0AF1-7247-A80B-A7AB6CC3AC9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6024F-FD45-9C45-8856-B062A5B7DCDB}" type="pres">
      <dgm:prSet presAssocID="{6297D413-7C26-D641-9B05-00A5833E47D9}" presName="space" presStyleCnt="0"/>
      <dgm:spPr/>
    </dgm:pt>
    <dgm:pt modelId="{12A41C22-46CA-244C-B3D0-A8151D49C3D5}" type="pres">
      <dgm:prSet presAssocID="{8BDEF34A-CB08-9A4A-91DA-5EFE59AC5CC1}" presName="composite" presStyleCnt="0"/>
      <dgm:spPr/>
    </dgm:pt>
    <dgm:pt modelId="{FEC93A00-91E1-7643-BB94-E5B64A5D2385}" type="pres">
      <dgm:prSet presAssocID="{8BDEF34A-CB08-9A4A-91DA-5EFE59AC5CC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132B-632B-FF42-86F2-DE9BBD1066EF}" type="pres">
      <dgm:prSet presAssocID="{8BDEF34A-CB08-9A4A-91DA-5EFE59AC5CC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45105-C9EE-3E40-9604-51F7121D2768}" type="pres">
      <dgm:prSet presAssocID="{5B66B282-B3AD-E54C-A520-F7A188526932}" presName="space" presStyleCnt="0"/>
      <dgm:spPr/>
    </dgm:pt>
    <dgm:pt modelId="{80E30AA4-3CB8-8C4A-88F9-170657665F65}" type="pres">
      <dgm:prSet presAssocID="{7410A0F2-B85F-0F4D-9BA1-5FEEF78966A5}" presName="composite" presStyleCnt="0"/>
      <dgm:spPr/>
    </dgm:pt>
    <dgm:pt modelId="{6D987C10-58DA-2148-8D46-2B6366B4B224}" type="pres">
      <dgm:prSet presAssocID="{7410A0F2-B85F-0F4D-9BA1-5FEEF78966A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CAE1A-6E18-5A45-AFE0-4417F0382B84}" type="pres">
      <dgm:prSet presAssocID="{7410A0F2-B85F-0F4D-9BA1-5FEEF78966A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81276-4218-A240-9B0A-E112A690B30E}" type="pres">
      <dgm:prSet presAssocID="{4A8A8E9E-CA00-904D-AC9D-3E9D202A116D}" presName="space" presStyleCnt="0"/>
      <dgm:spPr/>
    </dgm:pt>
    <dgm:pt modelId="{1A63D794-F243-F549-872D-A11214986295}" type="pres">
      <dgm:prSet presAssocID="{7D686C18-38F6-FB43-BCF3-0CF7750DDA97}" presName="composite" presStyleCnt="0"/>
      <dgm:spPr/>
    </dgm:pt>
    <dgm:pt modelId="{3D826F80-8729-214F-A0A9-63BDF65231B4}" type="pres">
      <dgm:prSet presAssocID="{7D686C18-38F6-FB43-BCF3-0CF7750DDA9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1E887-2CB8-3C4D-812E-04A86FB7E6FF}" type="pres">
      <dgm:prSet presAssocID="{7D686C18-38F6-FB43-BCF3-0CF7750DDA9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42EDC-A02E-3D45-9641-036C1DB39647}" type="presOf" srcId="{7410A0F2-B85F-0F4D-9BA1-5FEEF78966A5}" destId="{6D987C10-58DA-2148-8D46-2B6366B4B224}" srcOrd="0" destOrd="0" presId="urn:microsoft.com/office/officeart/2005/8/layout/hList1"/>
    <dgm:cxn modelId="{C5857AB0-C6BA-FD42-883B-C5EAE007EF3E}" type="presOf" srcId="{510C5EDC-D4B4-A943-B0CE-4BEA40DF9D27}" destId="{92DCAE1A-6E18-5A45-AFE0-4417F0382B84}" srcOrd="0" destOrd="0" presId="urn:microsoft.com/office/officeart/2005/8/layout/hList1"/>
    <dgm:cxn modelId="{5D742BF4-811C-44AC-B8EE-865D7D027D86}" srcId="{8BDEF34A-CB08-9A4A-91DA-5EFE59AC5CC1}" destId="{BA04A1EB-3EAA-4DB8-8608-614FC722BFE2}" srcOrd="1" destOrd="0" parTransId="{F28FC73C-7EB9-485E-8B43-4B758B47F44F}" sibTransId="{DD1FFB90-043B-4EAE-B2BD-26BC14377EA7}"/>
    <dgm:cxn modelId="{12339F32-357A-9746-8E18-AE9B38F680B1}" type="presOf" srcId="{8BDEF34A-CB08-9A4A-91DA-5EFE59AC5CC1}" destId="{FEC93A00-91E1-7643-BB94-E5B64A5D2385}" srcOrd="0" destOrd="0" presId="urn:microsoft.com/office/officeart/2005/8/layout/hList1"/>
    <dgm:cxn modelId="{E5BDFCFF-8DBB-D447-B85B-8B3BB5700980}" srcId="{EBE52A1D-C2AF-0645-9D6C-E646D4A52C9A}" destId="{8AF32A78-0AF1-7247-A80B-A7AB6CC3AC9D}" srcOrd="0" destOrd="0" parTransId="{620BC387-B82D-7C4D-A9BC-6CD9BE17D374}" sibTransId="{6297D413-7C26-D641-9B05-00A5833E47D9}"/>
    <dgm:cxn modelId="{265B56A4-D877-C54F-8FAD-92786C815AD2}" srcId="{8AF32A78-0AF1-7247-A80B-A7AB6CC3AC9D}" destId="{64C4DE24-46DB-F942-AD91-0F9229833041}" srcOrd="0" destOrd="0" parTransId="{55117510-D482-1C41-A881-D38759B058B5}" sibTransId="{4895955B-8E35-8A4D-A9B8-E0C7D59CE96B}"/>
    <dgm:cxn modelId="{A9677542-1CB4-554A-AB2E-77B8ED229F20}" type="presOf" srcId="{994954B9-85BB-3B48-905C-FC7B5DB4E04E}" destId="{92DCAE1A-6E18-5A45-AFE0-4417F0382B84}" srcOrd="0" destOrd="1" presId="urn:microsoft.com/office/officeart/2005/8/layout/hList1"/>
    <dgm:cxn modelId="{57681D31-C655-EC4B-AEAA-ABF4429DEAD1}" type="presOf" srcId="{EBE52A1D-C2AF-0645-9D6C-E646D4A52C9A}" destId="{82047CFD-CF8B-7143-858D-4144797D41DA}" srcOrd="0" destOrd="0" presId="urn:microsoft.com/office/officeart/2005/8/layout/hList1"/>
    <dgm:cxn modelId="{0DA8B8C7-27CD-A74B-B0D8-A147389376B4}" srcId="{7410A0F2-B85F-0F4D-9BA1-5FEEF78966A5}" destId="{510C5EDC-D4B4-A943-B0CE-4BEA40DF9D27}" srcOrd="0" destOrd="0" parTransId="{DC97162F-6681-BB4B-9C8A-7271C5784BFC}" sibTransId="{0379E48D-364F-5A4A-B1BB-5AA6C355F2EA}"/>
    <dgm:cxn modelId="{22A81602-90F7-7742-9F83-4E2C2AA5FCEA}" srcId="{EBE52A1D-C2AF-0645-9D6C-E646D4A52C9A}" destId="{8BDEF34A-CB08-9A4A-91DA-5EFE59AC5CC1}" srcOrd="1" destOrd="0" parTransId="{2F8AC94E-B963-5A4F-88A1-31FCFA84B41E}" sibTransId="{5B66B282-B3AD-E54C-A520-F7A188526932}"/>
    <dgm:cxn modelId="{812CCFA9-87DD-344A-931A-CB17D7A35A68}" srcId="{7410A0F2-B85F-0F4D-9BA1-5FEEF78966A5}" destId="{994954B9-85BB-3B48-905C-FC7B5DB4E04E}" srcOrd="1" destOrd="0" parTransId="{B39DB70A-8F9D-3C49-8180-8B6AA957AA76}" sibTransId="{5B7A6F85-8B0B-CD4D-A9B9-CBD8618591CE}"/>
    <dgm:cxn modelId="{EDA766F8-F578-BA48-9570-A97A9C3FC7C7}" srcId="{EBE52A1D-C2AF-0645-9D6C-E646D4A52C9A}" destId="{7D686C18-38F6-FB43-BCF3-0CF7750DDA97}" srcOrd="3" destOrd="0" parTransId="{375DB7F3-16A3-AB4B-9520-981F1C08320A}" sibTransId="{DD8FA71F-584F-244B-9A89-1CA4EFE8BBB7}"/>
    <dgm:cxn modelId="{D18EFBA8-2D6F-EC4F-A9ED-3015ED0A5031}" srcId="{8BDEF34A-CB08-9A4A-91DA-5EFE59AC5CC1}" destId="{C8C24214-B6D8-F641-B623-496280671E48}" srcOrd="0" destOrd="0" parTransId="{B05D91F0-B13C-B94F-BEB3-12034AC215D8}" sibTransId="{2EB487BF-7901-E644-8B72-F6826261CA84}"/>
    <dgm:cxn modelId="{8AC9579C-E3B2-524A-B5AB-AB0268630CDE}" srcId="{8AF32A78-0AF1-7247-A80B-A7AB6CC3AC9D}" destId="{BF8C9813-1623-9646-B71B-51272D251D0B}" srcOrd="1" destOrd="0" parTransId="{7D1BDC8C-E9E3-A443-AEDE-1B5EA921DED8}" sibTransId="{17DC8489-6ADA-E54A-9442-C57119105B6F}"/>
    <dgm:cxn modelId="{0E77522C-3D8B-2648-B334-A155CE168DE6}" type="presOf" srcId="{7D686C18-38F6-FB43-BCF3-0CF7750DDA97}" destId="{3D826F80-8729-214F-A0A9-63BDF65231B4}" srcOrd="0" destOrd="0" presId="urn:microsoft.com/office/officeart/2005/8/layout/hList1"/>
    <dgm:cxn modelId="{667E41AA-14BB-FE45-8CD3-DBE5CE4AD0E3}" srcId="{7D686C18-38F6-FB43-BCF3-0CF7750DDA97}" destId="{85730854-BE76-754C-B92D-8A48EEF8B97A}" srcOrd="0" destOrd="0" parTransId="{B03164DE-E215-304E-BAD1-A187CDF76D53}" sibTransId="{335861C5-0862-EE43-880E-B1D0733AC1B0}"/>
    <dgm:cxn modelId="{AF117607-00C9-F04F-BE2B-2EBB8A392667}" type="presOf" srcId="{C8C24214-B6D8-F641-B623-496280671E48}" destId="{0EA2132B-632B-FF42-86F2-DE9BBD1066EF}" srcOrd="0" destOrd="0" presId="urn:microsoft.com/office/officeart/2005/8/layout/hList1"/>
    <dgm:cxn modelId="{1EF11047-D93A-C547-9482-B4DB987FB1D8}" srcId="{EBE52A1D-C2AF-0645-9D6C-E646D4A52C9A}" destId="{7410A0F2-B85F-0F4D-9BA1-5FEEF78966A5}" srcOrd="2" destOrd="0" parTransId="{2652C5EB-4ADE-E445-8BDE-EEF6E9A496E2}" sibTransId="{4A8A8E9E-CA00-904D-AC9D-3E9D202A116D}"/>
    <dgm:cxn modelId="{7E123830-EE51-4944-BA2A-294B9E68CB01}" type="presOf" srcId="{BA04A1EB-3EAA-4DB8-8608-614FC722BFE2}" destId="{0EA2132B-632B-FF42-86F2-DE9BBD1066EF}" srcOrd="0" destOrd="1" presId="urn:microsoft.com/office/officeart/2005/8/layout/hList1"/>
    <dgm:cxn modelId="{3DBD0D09-7003-C14F-914F-EB87CE2873DC}" type="presOf" srcId="{64C4DE24-46DB-F942-AD91-0F9229833041}" destId="{E2D969BD-C70D-ED4B-A57F-EF0F3CD8A0BC}" srcOrd="0" destOrd="0" presId="urn:microsoft.com/office/officeart/2005/8/layout/hList1"/>
    <dgm:cxn modelId="{457DE927-B520-E044-8611-6C72B53BE517}" type="presOf" srcId="{8AF32A78-0AF1-7247-A80B-A7AB6CC3AC9D}" destId="{917C0F66-68C2-E74C-9C7A-BDDEEFA1B3D1}" srcOrd="0" destOrd="0" presId="urn:microsoft.com/office/officeart/2005/8/layout/hList1"/>
    <dgm:cxn modelId="{67587187-79B5-BC46-B95D-E7E09C54D369}" type="presOf" srcId="{85730854-BE76-754C-B92D-8A48EEF8B97A}" destId="{9CC1E887-2CB8-3C4D-812E-04A86FB7E6FF}" srcOrd="0" destOrd="0" presId="urn:microsoft.com/office/officeart/2005/8/layout/hList1"/>
    <dgm:cxn modelId="{AF62CBA6-9497-5F40-9321-E1DE3AFF4A52}" type="presOf" srcId="{BF8C9813-1623-9646-B71B-51272D251D0B}" destId="{E2D969BD-C70D-ED4B-A57F-EF0F3CD8A0BC}" srcOrd="0" destOrd="1" presId="urn:microsoft.com/office/officeart/2005/8/layout/hList1"/>
    <dgm:cxn modelId="{FA120C62-BE85-2D42-86ED-EDE0DBA78174}" type="presParOf" srcId="{82047CFD-CF8B-7143-858D-4144797D41DA}" destId="{DADF5F1E-8B8C-9E42-AC75-A6A77A315B91}" srcOrd="0" destOrd="0" presId="urn:microsoft.com/office/officeart/2005/8/layout/hList1"/>
    <dgm:cxn modelId="{04DBDA94-B33E-FE43-953B-3AA129C1F89D}" type="presParOf" srcId="{DADF5F1E-8B8C-9E42-AC75-A6A77A315B91}" destId="{917C0F66-68C2-E74C-9C7A-BDDEEFA1B3D1}" srcOrd="0" destOrd="0" presId="urn:microsoft.com/office/officeart/2005/8/layout/hList1"/>
    <dgm:cxn modelId="{C73CCF0B-0FF3-E549-975B-9C6946266EC8}" type="presParOf" srcId="{DADF5F1E-8B8C-9E42-AC75-A6A77A315B91}" destId="{E2D969BD-C70D-ED4B-A57F-EF0F3CD8A0BC}" srcOrd="1" destOrd="0" presId="urn:microsoft.com/office/officeart/2005/8/layout/hList1"/>
    <dgm:cxn modelId="{A0C11F1C-DD8E-7A42-91B9-FD8ADD5E4E50}" type="presParOf" srcId="{82047CFD-CF8B-7143-858D-4144797D41DA}" destId="{FA76024F-FD45-9C45-8856-B062A5B7DCDB}" srcOrd="1" destOrd="0" presId="urn:microsoft.com/office/officeart/2005/8/layout/hList1"/>
    <dgm:cxn modelId="{1CE77867-062D-AF4E-B7BF-BD9943603DC2}" type="presParOf" srcId="{82047CFD-CF8B-7143-858D-4144797D41DA}" destId="{12A41C22-46CA-244C-B3D0-A8151D49C3D5}" srcOrd="2" destOrd="0" presId="urn:microsoft.com/office/officeart/2005/8/layout/hList1"/>
    <dgm:cxn modelId="{45F1114B-9D13-0846-9FC7-5F467203B7A0}" type="presParOf" srcId="{12A41C22-46CA-244C-B3D0-A8151D49C3D5}" destId="{FEC93A00-91E1-7643-BB94-E5B64A5D2385}" srcOrd="0" destOrd="0" presId="urn:microsoft.com/office/officeart/2005/8/layout/hList1"/>
    <dgm:cxn modelId="{E40DECCE-02BE-454F-BC5B-630761B70F55}" type="presParOf" srcId="{12A41C22-46CA-244C-B3D0-A8151D49C3D5}" destId="{0EA2132B-632B-FF42-86F2-DE9BBD1066EF}" srcOrd="1" destOrd="0" presId="urn:microsoft.com/office/officeart/2005/8/layout/hList1"/>
    <dgm:cxn modelId="{58830208-C9B5-D443-872E-CF50C6C01C1A}" type="presParOf" srcId="{82047CFD-CF8B-7143-858D-4144797D41DA}" destId="{63E45105-C9EE-3E40-9604-51F7121D2768}" srcOrd="3" destOrd="0" presId="urn:microsoft.com/office/officeart/2005/8/layout/hList1"/>
    <dgm:cxn modelId="{A04CC771-F8C7-554A-AEDA-AE809678CCE4}" type="presParOf" srcId="{82047CFD-CF8B-7143-858D-4144797D41DA}" destId="{80E30AA4-3CB8-8C4A-88F9-170657665F65}" srcOrd="4" destOrd="0" presId="urn:microsoft.com/office/officeart/2005/8/layout/hList1"/>
    <dgm:cxn modelId="{24911060-1BA0-4F42-AB5E-50381E572029}" type="presParOf" srcId="{80E30AA4-3CB8-8C4A-88F9-170657665F65}" destId="{6D987C10-58DA-2148-8D46-2B6366B4B224}" srcOrd="0" destOrd="0" presId="urn:microsoft.com/office/officeart/2005/8/layout/hList1"/>
    <dgm:cxn modelId="{CB0BAEAE-E166-7346-A977-4C348954AD6B}" type="presParOf" srcId="{80E30AA4-3CB8-8C4A-88F9-170657665F65}" destId="{92DCAE1A-6E18-5A45-AFE0-4417F0382B84}" srcOrd="1" destOrd="0" presId="urn:microsoft.com/office/officeart/2005/8/layout/hList1"/>
    <dgm:cxn modelId="{D7760BCE-6603-A547-A5E6-2C1E1F681B6E}" type="presParOf" srcId="{82047CFD-CF8B-7143-858D-4144797D41DA}" destId="{7F981276-4218-A240-9B0A-E112A690B30E}" srcOrd="5" destOrd="0" presId="urn:microsoft.com/office/officeart/2005/8/layout/hList1"/>
    <dgm:cxn modelId="{2A60CFF3-5A4C-1E4A-85DF-4AC1EEF0A36C}" type="presParOf" srcId="{82047CFD-CF8B-7143-858D-4144797D41DA}" destId="{1A63D794-F243-F549-872D-A11214986295}" srcOrd="6" destOrd="0" presId="urn:microsoft.com/office/officeart/2005/8/layout/hList1"/>
    <dgm:cxn modelId="{C266EF4B-D676-214A-A7A0-C87939A146F7}" type="presParOf" srcId="{1A63D794-F243-F549-872D-A11214986295}" destId="{3D826F80-8729-214F-A0A9-63BDF65231B4}" srcOrd="0" destOrd="0" presId="urn:microsoft.com/office/officeart/2005/8/layout/hList1"/>
    <dgm:cxn modelId="{8BD94131-29F7-F74F-AA95-EED5D4B0B4DA}" type="presParOf" srcId="{1A63D794-F243-F549-872D-A11214986295}" destId="{9CC1E887-2CB8-3C4D-812E-04A86FB7E6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1270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Progressive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C9D6CE14-8503-4E05-81C7-243395C80B75}" type="presOf" srcId="{BB335C78-CEBE-4D32-B641-C1EAD2974A38}" destId="{98893A94-5A83-4209-8BCD-9E787EFAA782}" srcOrd="0" destOrd="0" presId="urn:microsoft.com/office/officeart/2005/8/layout/default"/>
    <dgm:cxn modelId="{8D11D1F7-F664-45CA-8551-93B23ADF6EB3}" type="presOf" srcId="{330AE417-7D16-4631-8F47-4475D4413CB8}" destId="{EBA33CE1-7310-4C34-81CE-39B72A9F0351}" srcOrd="0" destOrd="0" presId="urn:microsoft.com/office/officeart/2005/8/layout/default"/>
    <dgm:cxn modelId="{3B5F42B3-2C12-44E6-9D1D-6FF098DBB7FD}" type="presOf" srcId="{5712372B-076D-4931-8C54-1569E1237C79}" destId="{CD2A28B2-7740-4E04-A010-836660C16134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BCB62CBF-EF26-4E65-932C-BCF2B25056C2}" type="presOf" srcId="{E445964F-A977-4091-B69D-E716B5D305E0}" destId="{F64CC571-8C1E-481F-8EB1-ABDD56094A4F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DE2FB8C8-7876-41D4-A595-66AD8AC1AE8E}" type="presOf" srcId="{D732FC02-D7F9-4CC5-AC39-3A4F660EE725}" destId="{5682F414-7DA1-4114-BECF-A716AAD9D1E3}" srcOrd="0" destOrd="0" presId="urn:microsoft.com/office/officeart/2005/8/layout/default"/>
    <dgm:cxn modelId="{C048254D-8E8B-4BAD-A976-9445FED92E84}" type="presParOf" srcId="{CD2A28B2-7740-4E04-A010-836660C16134}" destId="{5682F414-7DA1-4114-BECF-A716AAD9D1E3}" srcOrd="0" destOrd="0" presId="urn:microsoft.com/office/officeart/2005/8/layout/default"/>
    <dgm:cxn modelId="{9706E2D2-FE4C-4435-9362-F6A48F4B3984}" type="presParOf" srcId="{CD2A28B2-7740-4E04-A010-836660C16134}" destId="{5BC808D0-75F3-4830-BA84-80149301DF1F}" srcOrd="1" destOrd="0" presId="urn:microsoft.com/office/officeart/2005/8/layout/default"/>
    <dgm:cxn modelId="{46DF8433-04D9-42C8-A232-F313E0239A12}" type="presParOf" srcId="{CD2A28B2-7740-4E04-A010-836660C16134}" destId="{98893A94-5A83-4209-8BCD-9E787EFAA782}" srcOrd="2" destOrd="0" presId="urn:microsoft.com/office/officeart/2005/8/layout/default"/>
    <dgm:cxn modelId="{BB31B831-02FD-4D10-B596-5E83D4AC8D98}" type="presParOf" srcId="{CD2A28B2-7740-4E04-A010-836660C16134}" destId="{86E7DC3D-6CB2-4CE5-B8CF-B3B70679810A}" srcOrd="3" destOrd="0" presId="urn:microsoft.com/office/officeart/2005/8/layout/default"/>
    <dgm:cxn modelId="{82300497-4283-4ED4-9DFC-DDDAF5BC44C2}" type="presParOf" srcId="{CD2A28B2-7740-4E04-A010-836660C16134}" destId="{F64CC571-8C1E-481F-8EB1-ABDD56094A4F}" srcOrd="4" destOrd="0" presId="urn:microsoft.com/office/officeart/2005/8/layout/default"/>
    <dgm:cxn modelId="{3870FCF0-DC54-473E-BFCD-AB949B8DBFE3}" type="presParOf" srcId="{CD2A28B2-7740-4E04-A010-836660C16134}" destId="{ADF334E5-B414-4725-9CE2-8E4EBD8867B3}" srcOrd="5" destOrd="0" presId="urn:microsoft.com/office/officeart/2005/8/layout/default"/>
    <dgm:cxn modelId="{B783B6C1-09A6-4834-8360-DB924E7BB376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BD01B-AEAB-4F62-94AE-3CD66788D8F2}">
      <dsp:nvSpPr>
        <dsp:cNvPr id="0" name=""/>
        <dsp:cNvSpPr/>
      </dsp:nvSpPr>
      <dsp:spPr>
        <a:xfrm>
          <a:off x="343434" y="119572"/>
          <a:ext cx="7542731" cy="161830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4"/>
              </a:solidFill>
            </a:rPr>
            <a:t>The World Bank’s World Development Report 1993 </a:t>
          </a:r>
          <a:endParaRPr lang="en-US" sz="2000" b="1" kern="1200" dirty="0">
            <a:solidFill>
              <a:schemeClr val="accent4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Evidence-based health expenditures are an investment not only in health, but in economic prosperity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Additional resources should be spent on cost-effective interventions to address high-burden diseases</a:t>
          </a:r>
        </a:p>
      </dsp:txBody>
      <dsp:txXfrm>
        <a:off x="390833" y="166971"/>
        <a:ext cx="7447933" cy="1523508"/>
      </dsp:txXfrm>
    </dsp:sp>
    <dsp:sp modelId="{F66B07A5-73FD-4CEF-8EBB-CF61A92E4297}">
      <dsp:nvSpPr>
        <dsp:cNvPr id="0" name=""/>
        <dsp:cNvSpPr/>
      </dsp:nvSpPr>
      <dsp:spPr>
        <a:xfrm rot="5400000">
          <a:off x="3896084" y="1789330"/>
          <a:ext cx="437431" cy="419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3989089" y="1780132"/>
        <a:ext cx="251421" cy="311721"/>
      </dsp:txXfrm>
    </dsp:sp>
    <dsp:sp modelId="{A2CE2CA4-45C5-4948-84A6-82A86C309B8E}">
      <dsp:nvSpPr>
        <dsp:cNvPr id="0" name=""/>
        <dsp:cNvSpPr/>
      </dsp:nvSpPr>
      <dsp:spPr>
        <a:xfrm>
          <a:off x="343434" y="2276376"/>
          <a:ext cx="7542731" cy="209352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accent4"/>
              </a:solidFill>
            </a:rPr>
            <a:t>The Lancet </a:t>
          </a:r>
          <a:r>
            <a:rPr lang="en-US" sz="2000" b="1" kern="1200" dirty="0" smtClean="0">
              <a:solidFill>
                <a:schemeClr val="accent4"/>
              </a:solidFill>
            </a:rPr>
            <a:t>Commission on Investing in Health</a:t>
          </a:r>
          <a:endParaRPr lang="en-US" sz="2000" b="1" kern="1200" dirty="0">
            <a:solidFill>
              <a:schemeClr val="accent4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Re-examines the case for investing in health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Proposes a health investment framework for low- and middle-income countries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Provides a roadmap to achieving gains in global health through a ‘grand convergence’</a:t>
          </a:r>
        </a:p>
      </dsp:txBody>
      <dsp:txXfrm>
        <a:off x="404751" y="2337693"/>
        <a:ext cx="7420097" cy="19708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High rates of avertable infectious, child, and maternal deaths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Unfinished agenda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Demographic change and shift in GBD towards NCDs and injuries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Emerging agenda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Impoverishing medical expenses, unproductive cost increases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Cost agenda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Progressive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1270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Progressive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79EE4-1112-45C1-A6CB-FA42E2378C3C}">
      <dsp:nvSpPr>
        <dsp:cNvPr id="0" name=""/>
        <dsp:cNvSpPr/>
      </dsp:nvSpPr>
      <dsp:spPr>
        <a:xfrm>
          <a:off x="1415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income growth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76272" y="517535"/>
        <a:ext cx="1327129" cy="1327129"/>
      </dsp:txXfrm>
    </dsp:sp>
    <dsp:sp modelId="{AE85FFB7-E454-48D7-9BAD-1606B2475238}">
      <dsp:nvSpPr>
        <dsp:cNvPr id="0" name=""/>
        <dsp:cNvSpPr/>
      </dsp:nvSpPr>
      <dsp:spPr>
        <a:xfrm>
          <a:off x="2030659" y="636815"/>
          <a:ext cx="1088569" cy="1088569"/>
        </a:xfrm>
        <a:prstGeom prst="mathPlus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174949" y="1053084"/>
        <a:ext cx="799989" cy="256031"/>
      </dsp:txXfrm>
    </dsp:sp>
    <dsp:sp modelId="{7CF1BF9D-C96A-496E-88C4-29117A0885DB}">
      <dsp:nvSpPr>
        <dsp:cNvPr id="0" name=""/>
        <dsp:cNvSpPr/>
      </dsp:nvSpPr>
      <dsp:spPr>
        <a:xfrm>
          <a:off x="3271628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value life years gained (VLYs) in that period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46485" y="517535"/>
        <a:ext cx="1327129" cy="1327129"/>
      </dsp:txXfrm>
    </dsp:sp>
    <dsp:sp modelId="{911D194D-E439-4024-9027-ED51B7F59E07}">
      <dsp:nvSpPr>
        <dsp:cNvPr id="0" name=""/>
        <dsp:cNvSpPr/>
      </dsp:nvSpPr>
      <dsp:spPr>
        <a:xfrm>
          <a:off x="5300871" y="636815"/>
          <a:ext cx="1088569" cy="1088569"/>
        </a:xfrm>
        <a:prstGeom prst="mathEqual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5445161" y="861060"/>
        <a:ext cx="799989" cy="640079"/>
      </dsp:txXfrm>
    </dsp:sp>
    <dsp:sp modelId="{4D23D6BA-1AA6-408C-B7E9-023603269259}">
      <dsp:nvSpPr>
        <dsp:cNvPr id="0" name=""/>
        <dsp:cNvSpPr/>
      </dsp:nvSpPr>
      <dsp:spPr>
        <a:xfrm>
          <a:off x="6541840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change in country's </a:t>
          </a:r>
          <a:r>
            <a:rPr lang="en-US" sz="2000" b="1" kern="1200" dirty="0" smtClean="0">
              <a:solidFill>
                <a:schemeClr val="tx1"/>
              </a:solidFill>
            </a:rPr>
            <a:t>full income </a:t>
          </a:r>
          <a:r>
            <a:rPr lang="en-US" sz="2000" kern="1200" dirty="0" smtClean="0">
              <a:solidFill>
                <a:schemeClr val="tx1"/>
              </a:solidFill>
            </a:rPr>
            <a:t>over a time period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816697" y="517535"/>
        <a:ext cx="1327129" cy="13271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C0F66-68C2-E74C-9C7A-BDDEEFA1B3D1}">
      <dsp:nvSpPr>
        <dsp:cNvPr id="0" name=""/>
        <dsp:cNvSpPr/>
      </dsp:nvSpPr>
      <dsp:spPr>
        <a:xfrm>
          <a:off x="3119" y="390570"/>
          <a:ext cx="1875813" cy="750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Economic growth</a:t>
          </a:r>
          <a:endParaRPr lang="en-GB" sz="1600" kern="1200" dirty="0"/>
        </a:p>
      </dsp:txBody>
      <dsp:txXfrm>
        <a:off x="3119" y="390570"/>
        <a:ext cx="1875813" cy="750325"/>
      </dsp:txXfrm>
    </dsp:sp>
    <dsp:sp modelId="{E2D969BD-C70D-ED4B-A57F-EF0F3CD8A0BC}">
      <dsp:nvSpPr>
        <dsp:cNvPr id="0" name=""/>
        <dsp:cNvSpPr/>
      </dsp:nvSpPr>
      <dsp:spPr>
        <a:xfrm>
          <a:off x="3119" y="1140896"/>
          <a:ext cx="1875813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IMF</a:t>
          </a:r>
          <a:r>
            <a:rPr lang="en-US" sz="1600" kern="1200" baseline="0" dirty="0" smtClean="0"/>
            <a:t> estimates </a:t>
          </a:r>
          <a:r>
            <a:rPr lang="en-US" sz="1600" kern="1200" dirty="0" smtClean="0"/>
            <a:t>$9.6 trillion/y from 2015-2035 in low- and lower</a:t>
          </a:r>
          <a:r>
            <a:rPr lang="en-US" sz="1600" kern="1200" baseline="0" dirty="0" smtClean="0"/>
            <a:t> middle-income countries</a:t>
          </a:r>
          <a:endParaRPr lang="en-GB" sz="16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baseline="0" dirty="0" smtClean="0"/>
            <a:t>Cost of convergence ($70 billion/y) </a:t>
          </a:r>
          <a:r>
            <a:rPr lang="en-US" sz="1700" b="1" kern="1200" dirty="0" smtClean="0"/>
            <a:t>is less than 1% of anticipated growth</a:t>
          </a:r>
        </a:p>
      </dsp:txBody>
      <dsp:txXfrm>
        <a:off x="3119" y="1140896"/>
        <a:ext cx="1875813" cy="3074400"/>
      </dsp:txXfrm>
    </dsp:sp>
    <dsp:sp modelId="{FEC93A00-91E1-7643-BB94-E5B64A5D2385}">
      <dsp:nvSpPr>
        <dsp:cNvPr id="0" name=""/>
        <dsp:cNvSpPr/>
      </dsp:nvSpPr>
      <dsp:spPr>
        <a:xfrm>
          <a:off x="2141546" y="390570"/>
          <a:ext cx="1875813" cy="750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Mobilization of domestic resources</a:t>
          </a:r>
          <a:endParaRPr lang="en-GB" sz="1600" kern="1200" dirty="0"/>
        </a:p>
      </dsp:txBody>
      <dsp:txXfrm>
        <a:off x="2141546" y="390570"/>
        <a:ext cx="1875813" cy="750325"/>
      </dsp:txXfrm>
    </dsp:sp>
    <dsp:sp modelId="{0EA2132B-632B-FF42-86F2-DE9BBD1066EF}">
      <dsp:nvSpPr>
        <dsp:cNvPr id="0" name=""/>
        <dsp:cNvSpPr/>
      </dsp:nvSpPr>
      <dsp:spPr>
        <a:xfrm>
          <a:off x="2141546" y="1140896"/>
          <a:ext cx="1875813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Taxation of tobacco, alcohol, sugar “win-wins”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Broadening and strengthening tax base</a:t>
          </a:r>
          <a:endParaRPr lang="en-GB" sz="1600" kern="1200" dirty="0"/>
        </a:p>
      </dsp:txBody>
      <dsp:txXfrm>
        <a:off x="2141546" y="1140896"/>
        <a:ext cx="1875813" cy="3074400"/>
      </dsp:txXfrm>
    </dsp:sp>
    <dsp:sp modelId="{6D987C10-58DA-2148-8D46-2B6366B4B224}">
      <dsp:nvSpPr>
        <dsp:cNvPr id="0" name=""/>
        <dsp:cNvSpPr/>
      </dsp:nvSpPr>
      <dsp:spPr>
        <a:xfrm>
          <a:off x="4279973" y="390570"/>
          <a:ext cx="1875813" cy="750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Inter-sectoral reallocations and efficiency gains</a:t>
          </a:r>
          <a:endParaRPr lang="en-GB" sz="1600" kern="1200" dirty="0"/>
        </a:p>
      </dsp:txBody>
      <dsp:txXfrm>
        <a:off x="4279973" y="390570"/>
        <a:ext cx="1875813" cy="750325"/>
      </dsp:txXfrm>
    </dsp:sp>
    <dsp:sp modelId="{92DCAE1A-6E18-5A45-AFE0-4417F0382B84}">
      <dsp:nvSpPr>
        <dsp:cNvPr id="0" name=""/>
        <dsp:cNvSpPr/>
      </dsp:nvSpPr>
      <dsp:spPr>
        <a:xfrm>
          <a:off x="4279973" y="1140896"/>
          <a:ext cx="1875813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Removal of fossil fuel subsidies, health sector efficiency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Subsidies account for an 3.5%</a:t>
          </a:r>
          <a:r>
            <a:rPr lang="en-US" sz="1600" kern="1200" baseline="0" dirty="0" smtClean="0"/>
            <a:t> </a:t>
          </a:r>
          <a:r>
            <a:rPr lang="en-US" sz="1600" kern="1200" dirty="0" smtClean="0"/>
            <a:t>of GDP on a post-tax basis</a:t>
          </a:r>
        </a:p>
      </dsp:txBody>
      <dsp:txXfrm>
        <a:off x="4279973" y="1140896"/>
        <a:ext cx="1875813" cy="3074400"/>
      </dsp:txXfrm>
    </dsp:sp>
    <dsp:sp modelId="{3D826F80-8729-214F-A0A9-63BDF65231B4}">
      <dsp:nvSpPr>
        <dsp:cNvPr id="0" name=""/>
        <dsp:cNvSpPr/>
      </dsp:nvSpPr>
      <dsp:spPr>
        <a:xfrm>
          <a:off x="6418400" y="390570"/>
          <a:ext cx="1875813" cy="750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Development assistance for health</a:t>
          </a:r>
          <a:endParaRPr lang="en-GB" sz="1600" kern="1200" dirty="0"/>
        </a:p>
      </dsp:txBody>
      <dsp:txXfrm>
        <a:off x="6418400" y="390570"/>
        <a:ext cx="1875813" cy="750325"/>
      </dsp:txXfrm>
    </dsp:sp>
    <dsp:sp modelId="{9CC1E887-2CB8-3C4D-812E-04A86FB7E6FF}">
      <dsp:nvSpPr>
        <dsp:cNvPr id="0" name=""/>
        <dsp:cNvSpPr/>
      </dsp:nvSpPr>
      <dsp:spPr>
        <a:xfrm>
          <a:off x="6418400" y="1140896"/>
          <a:ext cx="1875813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Will still be crucial for achieving convergence</a:t>
          </a:r>
          <a:endParaRPr lang="en-GB" sz="1600" kern="1200" dirty="0"/>
        </a:p>
      </dsp:txBody>
      <dsp:txXfrm>
        <a:off x="6418400" y="1140896"/>
        <a:ext cx="1875813" cy="3074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1270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Progressive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4EA6A-8EB7-EC4B-8FF4-92CEC8D9C03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91E7C-ED99-BC40-8B61-8E205612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9C6BA-7449-4716-B5BF-8E7146F23D96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E0F24-FC91-417C-AB2E-A66D3164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31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1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20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4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01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30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6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73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3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27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5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2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35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16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43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44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01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07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28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6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28886"/>
            <a:ext cx="7772400" cy="314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11C2DD-F5E9-4943-965A-9C9CF775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938FB76-EC37-4676-96EF-A27161A30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 Full Income Approach, Convergence Has Impressive Benefit: Cost Ratio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a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09699"/>
            <a:ext cx="6324600" cy="49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ources of Financing for Convergence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5691871"/>
              </p:ext>
            </p:extLst>
          </p:nvPr>
        </p:nvGraphicFramePr>
        <p:xfrm>
          <a:off x="533400" y="1066800"/>
          <a:ext cx="8297333" cy="460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62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3102690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73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ingle </a:t>
            </a:r>
            <a:r>
              <a:rPr lang="en-US" dirty="0"/>
              <a:t>G</a:t>
            </a:r>
            <a:r>
              <a:rPr lang="en-US" dirty="0" smtClean="0"/>
              <a:t>reatest </a:t>
            </a:r>
            <a:r>
              <a:rPr lang="en-US" dirty="0"/>
              <a:t>O</a:t>
            </a:r>
            <a:r>
              <a:rPr lang="en-US" dirty="0" smtClean="0"/>
              <a:t>pportunity To Curb NCDs is Tobacco Taxation</a:t>
            </a:r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1328101" y="805499"/>
            <a:ext cx="2164232" cy="3601234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90600" y="1908486"/>
            <a:ext cx="3810000" cy="3429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53565A"/>
                </a:solidFill>
              </a:rPr>
              <a:t>50% rise in tobacco price from tax increases in China</a:t>
            </a:r>
            <a:endParaRPr lang="en-US" sz="2000" b="1" dirty="0">
              <a:solidFill>
                <a:srgbClr val="53565A"/>
              </a:solidFill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prevents 20 million deaths + generates extra $20 billion/y in next 50 y</a:t>
            </a:r>
            <a:endParaRPr lang="en-US" sz="1900" dirty="0">
              <a:solidFill>
                <a:srgbClr val="53565A"/>
              </a:solidFill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additional tax revenue would fall over time </a:t>
            </a:r>
            <a:r>
              <a:rPr lang="en-US" sz="1900" b="1" dirty="0" smtClean="0">
                <a:solidFill>
                  <a:srgbClr val="53565A"/>
                </a:solidFill>
              </a:rPr>
              <a:t>but</a:t>
            </a:r>
            <a:r>
              <a:rPr lang="en-US" sz="1900" dirty="0" smtClean="0">
                <a:solidFill>
                  <a:srgbClr val="53565A"/>
                </a:solidFill>
              </a:rPr>
              <a:t> would be higher than current levels even after 50 </a:t>
            </a:r>
            <a:r>
              <a:rPr lang="en-US" sz="1900" dirty="0">
                <a:solidFill>
                  <a:srgbClr val="53565A"/>
                </a:solidFill>
              </a:rPr>
              <a:t>y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largest share of life-years gained is in bottom income quintile</a:t>
            </a:r>
            <a:endParaRPr lang="en-US" sz="1900" dirty="0">
              <a:solidFill>
                <a:srgbClr val="53565A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807"/>
          <a:stretch/>
        </p:blipFill>
        <p:spPr>
          <a:xfrm>
            <a:off x="5010151" y="2133600"/>
            <a:ext cx="3905249" cy="29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Also Argue for Taxes on Sugar e.g. product taxes on Sugar-Sweetened Sodas</a:t>
            </a:r>
            <a:endParaRPr lang="en-US" dirty="0"/>
          </a:p>
        </p:txBody>
      </p:sp>
      <p:pic>
        <p:nvPicPr>
          <p:cNvPr id="1026" name="Picture 2" descr="Removing sugar from the food industry could reverse the obesity epide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32" y="1833208"/>
            <a:ext cx="238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-Shape 4"/>
          <p:cNvSpPr/>
          <p:nvPr/>
        </p:nvSpPr>
        <p:spPr>
          <a:xfrm rot="5400000">
            <a:off x="1328101" y="805499"/>
            <a:ext cx="2164232" cy="3601234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914400" y="1828800"/>
            <a:ext cx="3810000" cy="3429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Taxing empty calories, e.g. sugary sodas, can reduce prevalence of obesity and raise public revenue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These taxes do not hurt the poor: main dietary problem in low-income groups is </a:t>
            </a:r>
            <a:r>
              <a:rPr lang="en-US" sz="1900" i="1" dirty="0" smtClean="0">
                <a:solidFill>
                  <a:srgbClr val="53565A"/>
                </a:solidFill>
              </a:rPr>
              <a:t>poor dietary quality</a:t>
            </a:r>
            <a:r>
              <a:rPr lang="en-US" sz="1900" dirty="0" smtClean="0">
                <a:solidFill>
                  <a:srgbClr val="53565A"/>
                </a:solidFill>
              </a:rPr>
              <a:t> and not energy insufficiency</a:t>
            </a:r>
            <a:endParaRPr lang="en-US" sz="190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Taxing </a:t>
            </a:r>
            <a:r>
              <a:rPr lang="en-US" dirty="0"/>
              <a:t>T</a:t>
            </a:r>
            <a:r>
              <a:rPr lang="en-US" dirty="0" smtClean="0"/>
              <a:t>obacco and Alcohol</a:t>
            </a:r>
            <a:endParaRPr lang="en-US" dirty="0"/>
          </a:p>
        </p:txBody>
      </p:sp>
      <p:pic>
        <p:nvPicPr>
          <p:cNvPr id="2050" name="Picture 2" descr="http://hibbertmcgee.com/wp-content/uploads/2013/04/0324-cigarette-ta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1562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2209800"/>
            <a:ext cx="5334000" cy="267765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r>
              <a:rPr lang="en-US" sz="2100" dirty="0" smtClean="0">
                <a:solidFill>
                  <a:srgbClr val="53565A"/>
                </a:solidFill>
              </a:rPr>
              <a:t>Taxes must be </a:t>
            </a:r>
            <a:r>
              <a:rPr lang="en-US" sz="2100" b="1" dirty="0" smtClean="0">
                <a:solidFill>
                  <a:srgbClr val="53565A"/>
                </a:solidFill>
              </a:rPr>
              <a:t>large</a:t>
            </a:r>
            <a:r>
              <a:rPr lang="en-US" sz="21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2100" dirty="0" smtClean="0">
                <a:solidFill>
                  <a:srgbClr val="53565A"/>
                </a:solidFill>
              </a:rPr>
              <a:t>to change consumption</a:t>
            </a: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endParaRPr lang="en-US" sz="2100" dirty="0">
              <a:solidFill>
                <a:srgbClr val="53565A"/>
              </a:solidFill>
            </a:endParaRP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r>
              <a:rPr lang="en-US" sz="2100" dirty="0" smtClean="0">
                <a:solidFill>
                  <a:srgbClr val="53565A"/>
                </a:solidFill>
              </a:rPr>
              <a:t>Must prevent </a:t>
            </a:r>
            <a:r>
              <a:rPr lang="en-US" sz="2100" b="1" dirty="0" smtClean="0">
                <a:solidFill>
                  <a:srgbClr val="53565A"/>
                </a:solidFill>
              </a:rPr>
              <a:t>tax avoidance </a:t>
            </a:r>
            <a:r>
              <a:rPr lang="en-US" sz="2100" dirty="0" smtClean="0">
                <a:solidFill>
                  <a:srgbClr val="53565A"/>
                </a:solidFill>
              </a:rPr>
              <a:t>(loopholes) and </a:t>
            </a:r>
            <a:r>
              <a:rPr lang="en-US" sz="2100" b="1" dirty="0" smtClean="0">
                <a:solidFill>
                  <a:srgbClr val="53565A"/>
                </a:solidFill>
              </a:rPr>
              <a:t>tax evasion </a:t>
            </a:r>
            <a:r>
              <a:rPr lang="en-US" sz="2100" dirty="0" smtClean="0">
                <a:solidFill>
                  <a:srgbClr val="53565A"/>
                </a:solidFill>
              </a:rPr>
              <a:t>(smuggling, bootlegging)</a:t>
            </a: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endParaRPr lang="en-US" sz="2100" dirty="0">
              <a:solidFill>
                <a:srgbClr val="53565A"/>
              </a:solidFill>
            </a:endParaRP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r>
              <a:rPr lang="en-US" sz="2100" dirty="0" smtClean="0">
                <a:solidFill>
                  <a:srgbClr val="53565A"/>
                </a:solidFill>
              </a:rPr>
              <a:t>Design taxes to </a:t>
            </a:r>
            <a:r>
              <a:rPr lang="en-US" sz="2100" b="1" dirty="0" smtClean="0">
                <a:solidFill>
                  <a:srgbClr val="53565A"/>
                </a:solidFill>
              </a:rPr>
              <a:t>avoid substitution</a:t>
            </a: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endParaRPr lang="en-US" sz="2100" b="1" dirty="0">
              <a:solidFill>
                <a:srgbClr val="53565A"/>
              </a:solidFill>
            </a:endParaRP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r>
              <a:rPr lang="en-US" sz="2100" b="1" dirty="0" smtClean="0">
                <a:solidFill>
                  <a:srgbClr val="53565A"/>
                </a:solidFill>
              </a:rPr>
              <a:t>Young/low-income groups </a:t>
            </a:r>
            <a:r>
              <a:rPr lang="en-US" sz="2100" dirty="0" smtClean="0">
                <a:solidFill>
                  <a:srgbClr val="53565A"/>
                </a:solidFill>
              </a:rPr>
              <a:t>respond most</a:t>
            </a:r>
            <a:endParaRPr lang="en-US" sz="210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2964313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93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969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Our Recommendation on UHC:</a:t>
            </a:r>
            <a:br>
              <a:rPr lang="en-US" sz="3000" dirty="0" smtClean="0"/>
            </a:br>
            <a:r>
              <a:rPr lang="en-US" sz="3000" dirty="0" smtClean="0"/>
              <a:t>Progressive Universalism  (Blue Shading)</a:t>
            </a:r>
            <a:endParaRPr lang="en-US" sz="3000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5814" b="7632"/>
          <a:stretch/>
        </p:blipFill>
        <p:spPr bwMode="auto">
          <a:xfrm>
            <a:off x="1388060" y="1905000"/>
            <a:ext cx="6367880" cy="3536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47675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+ essential package for NCDIs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4143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Progressive Universalism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690994"/>
              </p:ext>
            </p:extLst>
          </p:nvPr>
        </p:nvGraphicFramePr>
        <p:xfrm>
          <a:off x="457200" y="1143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80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Advantages of Progressive Universalism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76843" y="2014776"/>
            <a:ext cx="6095557" cy="3166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Government </a:t>
            </a:r>
            <a:r>
              <a:rPr lang="en-US" sz="2000" dirty="0"/>
              <a:t>does not have to incur costly administrative expenses identifying who is poor (</a:t>
            </a:r>
            <a:r>
              <a:rPr lang="en-US" sz="2000" i="1" dirty="0"/>
              <a:t>everyone is covered</a:t>
            </a:r>
            <a:r>
              <a:rPr lang="en-US" sz="2000" dirty="0" smtClean="0"/>
              <a:t>)</a:t>
            </a:r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Universal package promotes broader support among population and health providers than schemes targeting poor </a:t>
            </a:r>
            <a:r>
              <a:rPr lang="en-US" sz="2000" dirty="0" smtClean="0"/>
              <a:t>alone—such support </a:t>
            </a:r>
            <a:r>
              <a:rPr lang="en-US" sz="2000" dirty="0"/>
              <a:t>helps to sustain financing over time</a:t>
            </a:r>
          </a:p>
        </p:txBody>
      </p:sp>
      <p:sp>
        <p:nvSpPr>
          <p:cNvPr id="8" name="Plus 7"/>
          <p:cNvSpPr/>
          <p:nvPr/>
        </p:nvSpPr>
        <p:spPr>
          <a:xfrm>
            <a:off x="990600" y="1328533"/>
            <a:ext cx="1372486" cy="1372486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Global Health 2035: WDR 1993 @20 Years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13099"/>
              </p:ext>
            </p:extLst>
          </p:nvPr>
        </p:nvGraphicFramePr>
        <p:xfrm>
          <a:off x="457200" y="1066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97550"/>
            <a:ext cx="715803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4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Variant of Progressive Universalism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20574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i="1" dirty="0" smtClean="0"/>
              <a:t>Larger package </a:t>
            </a:r>
            <a:r>
              <a:rPr lang="en-US" sz="2000" dirty="0" smtClean="0"/>
              <a:t>to whole population </a:t>
            </a:r>
            <a:r>
              <a:rPr lang="en-US" sz="2000" i="1" dirty="0" smtClean="0"/>
              <a:t>with patient copayment</a:t>
            </a:r>
            <a:r>
              <a:rPr lang="en-US" sz="2000" dirty="0" smtClean="0"/>
              <a:t> but </a:t>
            </a:r>
            <a:r>
              <a:rPr lang="en-US" sz="2000" i="1" dirty="0" smtClean="0"/>
              <a:t>poor are exempted from copay </a:t>
            </a:r>
            <a:r>
              <a:rPr lang="en-US" sz="2000" dirty="0" smtClean="0"/>
              <a:t>(e.g. Rwanda)</a:t>
            </a:r>
            <a:endParaRPr lang="en-US" sz="2000" i="1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Uses a wider variety of financing mechanisms (general taxation, payroll tax, mandatory insurance premiums, copayments)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38960834"/>
              </p:ext>
            </p:extLst>
          </p:nvPr>
        </p:nvGraphicFramePr>
        <p:xfrm>
          <a:off x="685800" y="3276600"/>
          <a:ext cx="7620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87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600200"/>
            <a:ext cx="7772400" cy="314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3836" y="2971800"/>
            <a:ext cx="6477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GlobalHealth2035.org</a:t>
            </a:r>
          </a:p>
          <a:p>
            <a:endParaRPr lang="en-US" sz="5400" b="1" dirty="0">
              <a:solidFill>
                <a:schemeClr val="accent1"/>
              </a:solidFill>
            </a:endParaRPr>
          </a:p>
          <a:p>
            <a:pPr algn="ctr"/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Caveats</a:t>
            </a:r>
            <a:r>
              <a:rPr lang="en-US" dirty="0"/>
              <a:t> </a:t>
            </a:r>
            <a:r>
              <a:rPr lang="en-US" dirty="0" smtClean="0"/>
              <a:t>&amp; Challenges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83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2015-2035: Three Domains of Health Challenges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1903999"/>
              </p:ext>
            </p:extLst>
          </p:nvPr>
        </p:nvGraphicFramePr>
        <p:xfrm>
          <a:off x="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66983739"/>
              </p:ext>
            </p:extLst>
          </p:nvPr>
        </p:nvGraphicFramePr>
        <p:xfrm>
          <a:off x="289560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33128932"/>
              </p:ext>
            </p:extLst>
          </p:nvPr>
        </p:nvGraphicFramePr>
        <p:xfrm>
          <a:off x="579120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99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8794935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6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Now on Cusp of a Historical Achievement:</a:t>
            </a:r>
            <a:br>
              <a:rPr lang="en-US" sz="3200" dirty="0" smtClean="0"/>
            </a:br>
            <a:r>
              <a:rPr lang="en-US" sz="3200" i="1" dirty="0" smtClean="0"/>
              <a:t>Nearly</a:t>
            </a:r>
            <a:r>
              <a:rPr lang="en-US" sz="3200" dirty="0" smtClean="0"/>
              <a:t> </a:t>
            </a:r>
            <a:r>
              <a:rPr lang="en-US" sz="3200" i="1" dirty="0" smtClean="0"/>
              <a:t>All Countries </a:t>
            </a:r>
            <a:r>
              <a:rPr lang="en-US" sz="3200" dirty="0" smtClean="0"/>
              <a:t>Could Converge by 2035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51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Gates Graph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7024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15313408"/>
              </p:ext>
            </p:extLst>
          </p:nvPr>
        </p:nvGraphicFramePr>
        <p:xfrm>
          <a:off x="533400" y="1601688"/>
          <a:ext cx="8001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0" y="1828800"/>
            <a:ext cx="3352800" cy="190500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Rwanda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r>
              <a:rPr lang="en-US" sz="2000" dirty="0" smtClean="0">
                <a:solidFill>
                  <a:schemeClr val="accent1"/>
                </a:solidFill>
              </a:rPr>
              <a:t> Steepest Fall in Child Mortality Ever Recorded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59406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Farmer P, et al. </a:t>
            </a:r>
            <a:r>
              <a:rPr lang="pt-BR" sz="1400" i="1" dirty="0"/>
              <a:t>BMJ 2013; </a:t>
            </a:r>
            <a:r>
              <a:rPr lang="pt-BR" sz="1400" i="1" dirty="0" smtClean="0"/>
              <a:t>346: </a:t>
            </a:r>
            <a:r>
              <a:rPr lang="pt-BR" sz="1400" dirty="0" smtClean="0"/>
              <a:t>f65</a:t>
            </a:r>
            <a:endParaRPr lang="en-US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Investment ($70B/year) is Not a High Risk Venture: Rapid Mortality Decline Is Possible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56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Convergence Investment Case</a:t>
            </a:r>
            <a:r>
              <a:rPr lang="en-US" baseline="30000" dirty="0" smtClean="0"/>
              <a:t>1</a:t>
            </a:r>
            <a:br>
              <a:rPr lang="en-US" baseline="30000" dirty="0" smtClean="0"/>
            </a:br>
            <a:r>
              <a:rPr lang="en-US" sz="2700" dirty="0"/>
              <a:t>Compares scale-up versus constant coverage</a:t>
            </a:r>
            <a:endParaRPr lang="en-US" sz="2700" baseline="30000" dirty="0" smtClean="0"/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3581400" y="2133600"/>
            <a:ext cx="19812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UN One Health </a:t>
            </a:r>
            <a:r>
              <a:rPr lang="en-US" sz="2400" b="1" dirty="0">
                <a:latin typeface="Calibri" pitchFamily="34" charset="0"/>
              </a:rPr>
              <a:t>tool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Country-level cost and impact model to 2035</a:t>
            </a:r>
          </a:p>
        </p:txBody>
      </p:sp>
      <p:sp>
        <p:nvSpPr>
          <p:cNvPr id="25603" name="TextBox 17"/>
          <p:cNvSpPr txBox="1">
            <a:spLocks noChangeArrowheads="1"/>
          </p:cNvSpPr>
          <p:nvPr/>
        </p:nvSpPr>
        <p:spPr bwMode="auto">
          <a:xfrm>
            <a:off x="762000" y="1828800"/>
            <a:ext cx="1600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HIV</a:t>
            </a:r>
          </a:p>
        </p:txBody>
      </p:sp>
      <p:sp>
        <p:nvSpPr>
          <p:cNvPr id="25604" name="TextBox 18"/>
          <p:cNvSpPr txBox="1">
            <a:spLocks noChangeArrowheads="1"/>
          </p:cNvSpPr>
          <p:nvPr/>
        </p:nvSpPr>
        <p:spPr bwMode="auto">
          <a:xfrm>
            <a:off x="762000" y="2528888"/>
            <a:ext cx="1600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Malaria</a:t>
            </a:r>
          </a:p>
        </p:txBody>
      </p:sp>
      <p:sp>
        <p:nvSpPr>
          <p:cNvPr id="25605" name="TextBox 19"/>
          <p:cNvSpPr txBox="1">
            <a:spLocks noChangeArrowheads="1"/>
          </p:cNvSpPr>
          <p:nvPr/>
        </p:nvSpPr>
        <p:spPr bwMode="auto">
          <a:xfrm>
            <a:off x="762000" y="3228976"/>
            <a:ext cx="16002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RMNCH</a:t>
            </a:r>
          </a:p>
        </p:txBody>
      </p:sp>
      <p:cxnSp>
        <p:nvCxnSpPr>
          <p:cNvPr id="23" name="Straight Arrow Connector 22"/>
          <p:cNvCxnSpPr>
            <a:stCxn id="25603" idx="3"/>
            <a:endCxn id="25602" idx="1"/>
          </p:cNvCxnSpPr>
          <p:nvPr/>
        </p:nvCxnSpPr>
        <p:spPr>
          <a:xfrm>
            <a:off x="2362200" y="2019300"/>
            <a:ext cx="1219200" cy="12954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5604" idx="3"/>
            <a:endCxn id="25602" idx="1"/>
          </p:cNvCxnSpPr>
          <p:nvPr/>
        </p:nvCxnSpPr>
        <p:spPr>
          <a:xfrm>
            <a:off x="2362200" y="2719388"/>
            <a:ext cx="1219200" cy="595312"/>
          </a:xfrm>
          <a:prstGeom prst="straightConnector1">
            <a:avLst/>
          </a:prstGeom>
          <a:ln>
            <a:solidFill>
              <a:srgbClr val="00AEE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605" idx="3"/>
            <a:endCxn id="25602" idx="1"/>
          </p:cNvCxnSpPr>
          <p:nvPr/>
        </p:nvCxnSpPr>
        <p:spPr>
          <a:xfrm flipV="1">
            <a:off x="2362200" y="3314700"/>
            <a:ext cx="1219200" cy="9842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 rot="5400000">
            <a:off x="1219200" y="3352800"/>
            <a:ext cx="609600" cy="1524000"/>
          </a:xfrm>
          <a:prstGeom prst="rightBrace">
            <a:avLst>
              <a:gd name="adj1" fmla="val 16666"/>
              <a:gd name="adj2" fmla="val 50000"/>
            </a:avLst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12" name="TextBox 8"/>
          <p:cNvSpPr txBox="1">
            <a:spLocks noChangeArrowheads="1"/>
          </p:cNvSpPr>
          <p:nvPr/>
        </p:nvSpPr>
        <p:spPr bwMode="auto">
          <a:xfrm>
            <a:off x="381000" y="4724400"/>
            <a:ext cx="2438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Burden, interventions, coverage, efficacy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715000" y="2877344"/>
            <a:ext cx="914400" cy="7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14" name="TextBox 10"/>
          <p:cNvSpPr txBox="1">
            <a:spLocks noChangeArrowheads="1"/>
          </p:cNvSpPr>
          <p:nvPr/>
        </p:nvSpPr>
        <p:spPr bwMode="auto">
          <a:xfrm>
            <a:off x="6705600" y="2437537"/>
            <a:ext cx="2286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charset="2"/>
              <a:buChar char="ü"/>
            </a:pPr>
            <a:r>
              <a:rPr lang="en-US" dirty="0">
                <a:latin typeface="Calibri" pitchFamily="34" charset="0"/>
              </a:rPr>
              <a:t>Burden reduction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ü"/>
            </a:pPr>
            <a:endParaRPr lang="en-US" dirty="0">
              <a:latin typeface="Calibri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ü"/>
            </a:pPr>
            <a:r>
              <a:rPr lang="en-US" dirty="0">
                <a:latin typeface="Calibri" pitchFamily="34" charset="0"/>
              </a:rPr>
              <a:t>Intervention costs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ü"/>
            </a:pPr>
            <a:endParaRPr lang="en-US" dirty="0">
              <a:latin typeface="Calibri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ü"/>
            </a:pPr>
            <a:r>
              <a:rPr lang="en-US" dirty="0" smtClean="0">
                <a:latin typeface="Calibri" pitchFamily="34" charset="0"/>
              </a:rPr>
              <a:t>“Service delivery” costs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8970288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53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Income: A Better Way to Measure the Returns from Investing in Health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8249950"/>
              </p:ext>
            </p:extLst>
          </p:nvPr>
        </p:nvGraphicFramePr>
        <p:xfrm>
          <a:off x="228600" y="2057400"/>
          <a:ext cx="84201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571500" y="454991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Between 2000 and 2011, </a:t>
            </a:r>
            <a:r>
              <a:rPr lang="en-US" sz="2000" dirty="0" smtClean="0"/>
              <a:t>about a quarter of the growth </a:t>
            </a:r>
            <a:r>
              <a:rPr lang="en-US" sz="2000" dirty="0"/>
              <a:t>in full income in low-income </a:t>
            </a:r>
            <a:r>
              <a:rPr lang="en-US" sz="2000" dirty="0" smtClean="0"/>
              <a:t>and middle-income </a:t>
            </a:r>
            <a:r>
              <a:rPr lang="en-US" sz="2000" dirty="0"/>
              <a:t>countries resulted from VLYs </a:t>
            </a:r>
            <a:r>
              <a:rPr lang="en-US" sz="2000" dirty="0" smtClean="0"/>
              <a:t>gained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00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9526</TotalTime>
  <Words>1030</Words>
  <Application>Microsoft Office PowerPoint</Application>
  <PresentationFormat>On-screen Show (4:3)</PresentationFormat>
  <Paragraphs>134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Global Health 2035: WDR 1993 @20 Years</vt:lpstr>
      <vt:lpstr>2015-2035: Three Domains of Health Challenges</vt:lpstr>
      <vt:lpstr>Global Health 2035: 4 Key Messages</vt:lpstr>
      <vt:lpstr>Now on Cusp of a Historical Achievement: Nearly All Countries Could Converge by 2035</vt:lpstr>
      <vt:lpstr>Rwanda: Steepest Fall in Child Mortality Ever Recorded</vt:lpstr>
      <vt:lpstr>Modeling Convergence Investment Case1 Compares scale-up versus constant coverage</vt:lpstr>
      <vt:lpstr>Global Health 2035: 4 Key Messages</vt:lpstr>
      <vt:lpstr>Full Income: A Better Way to Measure the Returns from Investing in Health</vt:lpstr>
      <vt:lpstr>With Full Income Approach, Convergence Has Impressive Benefit: Cost Ratio </vt:lpstr>
      <vt:lpstr>Sources of Financing for Convergence</vt:lpstr>
      <vt:lpstr>Global Health 2035: 4 Key Messages</vt:lpstr>
      <vt:lpstr>Single Greatest Opportunity To Curb NCDs is Tobacco Taxation</vt:lpstr>
      <vt:lpstr>We Also Argue for Taxes on Sugar e.g. product taxes on Sugar-Sweetened Sodas</vt:lpstr>
      <vt:lpstr>Lessons from Taxing Tobacco and Alcohol</vt:lpstr>
      <vt:lpstr>Global Health 2035: 4 Key Messages</vt:lpstr>
      <vt:lpstr>Our Recommendation on UHC: Progressive Universalism  (Blue Shading)</vt:lpstr>
      <vt:lpstr>Progressive Universalism</vt:lpstr>
      <vt:lpstr>Advantages of Progressive Universalism</vt:lpstr>
      <vt:lpstr>A Variant of Progressive Universalism</vt:lpstr>
      <vt:lpstr>Thank you </vt:lpstr>
      <vt:lpstr>Caveats &amp; Challenges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Manning, Sam J</cp:lastModifiedBy>
  <cp:revision>260</cp:revision>
  <cp:lastPrinted>2016-09-25T17:09:35Z</cp:lastPrinted>
  <dcterms:created xsi:type="dcterms:W3CDTF">2013-11-22T21:55:45Z</dcterms:created>
  <dcterms:modified xsi:type="dcterms:W3CDTF">2016-10-06T22:25:32Z</dcterms:modified>
</cp:coreProperties>
</file>