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59E52-6AE1-47DA-8739-6AADE8D00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8088D-527A-4B1E-A684-692F9D70FBA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2"/>
              </a:solidFill>
            </a:rPr>
            <a:t>RMNCH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Pregnancy related interventions; Abortion &amp; complications; Family planning; Diarrhoea management; Pneumonia treatment; Immunisation; Nutrition</a:t>
          </a:r>
          <a:endParaRPr lang="en-US" sz="1400" b="1" dirty="0">
            <a:solidFill>
              <a:schemeClr val="accent4"/>
            </a:solidFill>
          </a:endParaRPr>
        </a:p>
      </dgm:t>
    </dgm:pt>
    <dgm:pt modelId="{C1B94574-E9A7-468E-AA03-6E1F1FFA5268}" type="parTrans" cxnId="{19CD6F2D-52E6-423A-B4EC-2D12DF24FA3A}">
      <dgm:prSet/>
      <dgm:spPr/>
      <dgm:t>
        <a:bodyPr/>
        <a:lstStyle/>
        <a:p>
          <a:endParaRPr lang="en-US"/>
        </a:p>
      </dgm:t>
    </dgm:pt>
    <dgm:pt modelId="{B76F2DF2-C3C9-4315-BE60-8834812E1EC1}" type="sibTrans" cxnId="{19CD6F2D-52E6-423A-B4EC-2D12DF24FA3A}">
      <dgm:prSet/>
      <dgm:spPr/>
      <dgm:t>
        <a:bodyPr/>
        <a:lstStyle/>
        <a:p>
          <a:endParaRPr lang="en-US"/>
        </a:p>
      </dgm:t>
    </dgm:pt>
    <dgm:pt modelId="{277D5CD7-1829-4E28-A66F-929117EA7C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2"/>
              </a:solidFill>
            </a:rPr>
            <a:t>HIV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Prevention activities; Management of opportunistic infections; Care and treatment; Collaborative tuberculosis-HIV treatment</a:t>
          </a:r>
          <a:endParaRPr lang="en-US" sz="1400" b="1" dirty="0">
            <a:solidFill>
              <a:schemeClr val="accent4"/>
            </a:solidFill>
          </a:endParaRPr>
        </a:p>
      </dgm:t>
    </dgm:pt>
    <dgm:pt modelId="{7D5A0DD8-AF67-4562-B2D5-6C56894B7CD2}" type="parTrans" cxnId="{5A188FB6-3082-408A-8250-B7C0244B8055}">
      <dgm:prSet/>
      <dgm:spPr/>
      <dgm:t>
        <a:bodyPr/>
        <a:lstStyle/>
        <a:p>
          <a:endParaRPr lang="en-US"/>
        </a:p>
      </dgm:t>
    </dgm:pt>
    <dgm:pt modelId="{5547EDED-3DA6-4BF8-9146-CB3A46AE8DE4}" type="sibTrans" cxnId="{5A188FB6-3082-408A-8250-B7C0244B8055}">
      <dgm:prSet/>
      <dgm:spPr/>
      <dgm:t>
        <a:bodyPr/>
        <a:lstStyle/>
        <a:p>
          <a:endParaRPr lang="en-US"/>
        </a:p>
      </dgm:t>
    </dgm:pt>
    <dgm:pt modelId="{3D9BBF6A-92E1-460F-89BA-9709E2E2428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2"/>
              </a:solidFill>
            </a:rPr>
            <a:t>Tuberculosis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Diagnosis, care and treatment of drug-sensitive TB; Diagnosis, care and treatment of multidrug-resistant TB</a:t>
          </a:r>
        </a:p>
        <a:p>
          <a:pPr algn="ctr"/>
          <a:endParaRPr lang="en-US" sz="500" dirty="0" smtClean="0">
            <a:solidFill>
              <a:schemeClr val="tx1"/>
            </a:solidFill>
          </a:endParaRPr>
        </a:p>
      </dgm:t>
    </dgm:pt>
    <dgm:pt modelId="{651EE8B3-0057-43B7-AD71-2577F2B13BCF}" type="parTrans" cxnId="{D73EF3D9-B2D9-4376-8DDF-34A734EB0C8B}">
      <dgm:prSet/>
      <dgm:spPr/>
      <dgm:t>
        <a:bodyPr/>
        <a:lstStyle/>
        <a:p>
          <a:endParaRPr lang="en-US"/>
        </a:p>
      </dgm:t>
    </dgm:pt>
    <dgm:pt modelId="{E2FD3F45-8E48-45C8-8C3B-1AE1D948F97B}" type="sibTrans" cxnId="{D73EF3D9-B2D9-4376-8DDF-34A734EB0C8B}">
      <dgm:prSet/>
      <dgm:spPr/>
      <dgm:t>
        <a:bodyPr/>
        <a:lstStyle/>
        <a:p>
          <a:endParaRPr lang="en-US"/>
        </a:p>
      </dgm:t>
    </dgm:pt>
    <dgm:pt modelId="{390DE269-E04E-40D0-BC89-CE1FB00A068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2"/>
              </a:solidFill>
            </a:rPr>
            <a:t>Malaria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Treatment with appropriate drugs; Long-lasting insecticidal bed nets; Intermittent presumptive treatment in pregnancy</a:t>
          </a:r>
          <a:endParaRPr lang="en-US" sz="1400" b="1" dirty="0">
            <a:solidFill>
              <a:schemeClr val="accent4"/>
            </a:solidFill>
          </a:endParaRPr>
        </a:p>
      </dgm:t>
    </dgm:pt>
    <dgm:pt modelId="{068F53AF-3EC1-494C-9CC5-7AEFA40BD55F}" type="parTrans" cxnId="{75796DF1-CA61-4CAB-A2E5-15828BA80165}">
      <dgm:prSet/>
      <dgm:spPr/>
      <dgm:t>
        <a:bodyPr/>
        <a:lstStyle/>
        <a:p>
          <a:endParaRPr lang="en-US"/>
        </a:p>
      </dgm:t>
    </dgm:pt>
    <dgm:pt modelId="{0E8EFF5A-55EC-44C1-9FFC-2C79A2D82900}" type="sibTrans" cxnId="{75796DF1-CA61-4CAB-A2E5-15828BA80165}">
      <dgm:prSet/>
      <dgm:spPr/>
      <dgm:t>
        <a:bodyPr/>
        <a:lstStyle/>
        <a:p>
          <a:endParaRPr lang="en-US"/>
        </a:p>
      </dgm:t>
    </dgm:pt>
    <dgm:pt modelId="{5227AB07-7965-4CC8-88C5-1F4899CA181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2"/>
              </a:solidFill>
            </a:rPr>
            <a:t>Neglected tropical diseases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Interventions to control: lymphatic filariasis, onchocerciasis, schistosomiasis, trachoma, soil-transmitted helminths</a:t>
          </a:r>
          <a:endParaRPr lang="en-US" sz="1600" b="1" dirty="0">
            <a:solidFill>
              <a:schemeClr val="accent4"/>
            </a:solidFill>
          </a:endParaRPr>
        </a:p>
      </dgm:t>
    </dgm:pt>
    <dgm:pt modelId="{4A010EA8-3339-4347-9BDB-9D033FF36C30}" type="parTrans" cxnId="{077BA3C4-7A66-4545-9D99-067148153FED}">
      <dgm:prSet/>
      <dgm:spPr/>
      <dgm:t>
        <a:bodyPr/>
        <a:lstStyle/>
        <a:p>
          <a:endParaRPr lang="en-US"/>
        </a:p>
      </dgm:t>
    </dgm:pt>
    <dgm:pt modelId="{9DFC71CA-ADC4-4ABA-B5A9-1816895DBBF7}" type="sibTrans" cxnId="{077BA3C4-7A66-4545-9D99-067148153FED}">
      <dgm:prSet/>
      <dgm:spPr/>
      <dgm:t>
        <a:bodyPr/>
        <a:lstStyle/>
        <a:p>
          <a:endParaRPr lang="en-US"/>
        </a:p>
      </dgm:t>
    </dgm:pt>
    <dgm:pt modelId="{ABD962E0-E16A-4DE8-A6C5-BEDEA8E34477}" type="pres">
      <dgm:prSet presAssocID="{CDC59E52-6AE1-47DA-8739-6AADE8D009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FAC79-521C-431B-9600-7D85DCB8333C}" type="pres">
      <dgm:prSet presAssocID="{92A8088D-527A-4B1E-A684-692F9D70FBAA}" presName="node" presStyleLbl="node1" presStyleIdx="0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AAA9282-4AAA-465C-A59E-BED2B098FF2D}" type="pres">
      <dgm:prSet presAssocID="{B76F2DF2-C3C9-4315-BE60-8834812E1EC1}" presName="sibTrans" presStyleCnt="0"/>
      <dgm:spPr/>
    </dgm:pt>
    <dgm:pt modelId="{12533B74-3B28-4BF9-967C-5B567E18522F}" type="pres">
      <dgm:prSet presAssocID="{277D5CD7-1829-4E28-A66F-929117EA7CED}" presName="node" presStyleLbl="node1" presStyleIdx="1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D9AA691-1666-4064-A998-C00A06ED3F81}" type="pres">
      <dgm:prSet presAssocID="{5547EDED-3DA6-4BF8-9146-CB3A46AE8DE4}" presName="sibTrans" presStyleCnt="0"/>
      <dgm:spPr/>
    </dgm:pt>
    <dgm:pt modelId="{E1E4E3DB-A5BD-4731-93AA-2CA605CD60EF}" type="pres">
      <dgm:prSet presAssocID="{390DE269-E04E-40D0-BC89-CE1FB00A0681}" presName="node" presStyleLbl="node1" presStyleIdx="2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8171ECA-F021-42C8-95C4-ED8928EB7561}" type="pres">
      <dgm:prSet presAssocID="{0E8EFF5A-55EC-44C1-9FFC-2C79A2D82900}" presName="sibTrans" presStyleCnt="0"/>
      <dgm:spPr/>
    </dgm:pt>
    <dgm:pt modelId="{3D31C2EB-1B13-41C5-88FA-5F6C3171038D}" type="pres">
      <dgm:prSet presAssocID="{3D9BBF6A-92E1-460F-89BA-9709E2E24280}" presName="node" presStyleLbl="node1" presStyleIdx="3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0C36C5-1750-4BE5-B488-1175EF64A263}" type="pres">
      <dgm:prSet presAssocID="{E2FD3F45-8E48-45C8-8C3B-1AE1D948F97B}" presName="sibTrans" presStyleCnt="0"/>
      <dgm:spPr/>
    </dgm:pt>
    <dgm:pt modelId="{1CE2B061-F5B5-4B80-81C1-E69273DA1CEB}" type="pres">
      <dgm:prSet presAssocID="{5227AB07-7965-4CC8-88C5-1F4899CA1813}" presName="node" presStyleLbl="node1" presStyleIdx="4" presStyleCnt="5" custScaleX="103038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5796DF1-CA61-4CAB-A2E5-15828BA80165}" srcId="{CDC59E52-6AE1-47DA-8739-6AADE8D0094A}" destId="{390DE269-E04E-40D0-BC89-CE1FB00A0681}" srcOrd="2" destOrd="0" parTransId="{068F53AF-3EC1-494C-9CC5-7AEFA40BD55F}" sibTransId="{0E8EFF5A-55EC-44C1-9FFC-2C79A2D82900}"/>
    <dgm:cxn modelId="{5A188FB6-3082-408A-8250-B7C0244B8055}" srcId="{CDC59E52-6AE1-47DA-8739-6AADE8D0094A}" destId="{277D5CD7-1829-4E28-A66F-929117EA7CED}" srcOrd="1" destOrd="0" parTransId="{7D5A0DD8-AF67-4562-B2D5-6C56894B7CD2}" sibTransId="{5547EDED-3DA6-4BF8-9146-CB3A46AE8DE4}"/>
    <dgm:cxn modelId="{077BA3C4-7A66-4545-9D99-067148153FED}" srcId="{CDC59E52-6AE1-47DA-8739-6AADE8D0094A}" destId="{5227AB07-7965-4CC8-88C5-1F4899CA1813}" srcOrd="4" destOrd="0" parTransId="{4A010EA8-3339-4347-9BDB-9D033FF36C30}" sibTransId="{9DFC71CA-ADC4-4ABA-B5A9-1816895DBBF7}"/>
    <dgm:cxn modelId="{421316F9-CD66-3548-835C-6C0C24F7FB59}" type="presOf" srcId="{390DE269-E04E-40D0-BC89-CE1FB00A0681}" destId="{E1E4E3DB-A5BD-4731-93AA-2CA605CD60EF}" srcOrd="0" destOrd="0" presId="urn:microsoft.com/office/officeart/2005/8/layout/default"/>
    <dgm:cxn modelId="{19CD6F2D-52E6-423A-B4EC-2D12DF24FA3A}" srcId="{CDC59E52-6AE1-47DA-8739-6AADE8D0094A}" destId="{92A8088D-527A-4B1E-A684-692F9D70FBAA}" srcOrd="0" destOrd="0" parTransId="{C1B94574-E9A7-468E-AA03-6E1F1FFA5268}" sibTransId="{B76F2DF2-C3C9-4315-BE60-8834812E1EC1}"/>
    <dgm:cxn modelId="{75534A4F-D0AE-0245-A54C-BBC0585D233A}" type="presOf" srcId="{92A8088D-527A-4B1E-A684-692F9D70FBAA}" destId="{E14FAC79-521C-431B-9600-7D85DCB8333C}" srcOrd="0" destOrd="0" presId="urn:microsoft.com/office/officeart/2005/8/layout/default"/>
    <dgm:cxn modelId="{F8C7708A-1589-E149-92BB-E7309B548B1C}" type="presOf" srcId="{5227AB07-7965-4CC8-88C5-1F4899CA1813}" destId="{1CE2B061-F5B5-4B80-81C1-E69273DA1CEB}" srcOrd="0" destOrd="0" presId="urn:microsoft.com/office/officeart/2005/8/layout/default"/>
    <dgm:cxn modelId="{D73EF3D9-B2D9-4376-8DDF-34A734EB0C8B}" srcId="{CDC59E52-6AE1-47DA-8739-6AADE8D0094A}" destId="{3D9BBF6A-92E1-460F-89BA-9709E2E24280}" srcOrd="3" destOrd="0" parTransId="{651EE8B3-0057-43B7-AD71-2577F2B13BCF}" sibTransId="{E2FD3F45-8E48-45C8-8C3B-1AE1D948F97B}"/>
    <dgm:cxn modelId="{BCF5B4E2-8AD0-AA4B-BE51-459FB10C2003}" type="presOf" srcId="{CDC59E52-6AE1-47DA-8739-6AADE8D0094A}" destId="{ABD962E0-E16A-4DE8-A6C5-BEDEA8E34477}" srcOrd="0" destOrd="0" presId="urn:microsoft.com/office/officeart/2005/8/layout/default"/>
    <dgm:cxn modelId="{7EE69F0C-0AB7-1643-AE1F-2E85224F4ED0}" type="presOf" srcId="{3D9BBF6A-92E1-460F-89BA-9709E2E24280}" destId="{3D31C2EB-1B13-41C5-88FA-5F6C3171038D}" srcOrd="0" destOrd="0" presId="urn:microsoft.com/office/officeart/2005/8/layout/default"/>
    <dgm:cxn modelId="{189D302D-4B41-0A49-A9E8-EE4537989237}" type="presOf" srcId="{277D5CD7-1829-4E28-A66F-929117EA7CED}" destId="{12533B74-3B28-4BF9-967C-5B567E18522F}" srcOrd="0" destOrd="0" presId="urn:microsoft.com/office/officeart/2005/8/layout/default"/>
    <dgm:cxn modelId="{AA8D5E1E-FF1C-6142-9024-EBEE67461247}" type="presParOf" srcId="{ABD962E0-E16A-4DE8-A6C5-BEDEA8E34477}" destId="{E14FAC79-521C-431B-9600-7D85DCB8333C}" srcOrd="0" destOrd="0" presId="urn:microsoft.com/office/officeart/2005/8/layout/default"/>
    <dgm:cxn modelId="{35862559-8F88-664A-9EC7-5D5DA5CC9DB8}" type="presParOf" srcId="{ABD962E0-E16A-4DE8-A6C5-BEDEA8E34477}" destId="{4AAA9282-4AAA-465C-A59E-BED2B098FF2D}" srcOrd="1" destOrd="0" presId="urn:microsoft.com/office/officeart/2005/8/layout/default"/>
    <dgm:cxn modelId="{CB571831-AB30-044C-B7BC-DD9CD5F082A0}" type="presParOf" srcId="{ABD962E0-E16A-4DE8-A6C5-BEDEA8E34477}" destId="{12533B74-3B28-4BF9-967C-5B567E18522F}" srcOrd="2" destOrd="0" presId="urn:microsoft.com/office/officeart/2005/8/layout/default"/>
    <dgm:cxn modelId="{CF807CC2-0E27-DC43-8BCC-93B8E886D3DC}" type="presParOf" srcId="{ABD962E0-E16A-4DE8-A6C5-BEDEA8E34477}" destId="{ED9AA691-1666-4064-A998-C00A06ED3F81}" srcOrd="3" destOrd="0" presId="urn:microsoft.com/office/officeart/2005/8/layout/default"/>
    <dgm:cxn modelId="{8CE09472-D2F0-5F4C-97F5-5B6988CCC5A0}" type="presParOf" srcId="{ABD962E0-E16A-4DE8-A6C5-BEDEA8E34477}" destId="{E1E4E3DB-A5BD-4731-93AA-2CA605CD60EF}" srcOrd="4" destOrd="0" presId="urn:microsoft.com/office/officeart/2005/8/layout/default"/>
    <dgm:cxn modelId="{D6C831C4-4316-304D-8EC1-E02089CD59A9}" type="presParOf" srcId="{ABD962E0-E16A-4DE8-A6C5-BEDEA8E34477}" destId="{78171ECA-F021-42C8-95C4-ED8928EB7561}" srcOrd="5" destOrd="0" presId="urn:microsoft.com/office/officeart/2005/8/layout/default"/>
    <dgm:cxn modelId="{57E1C1E6-BB5D-274B-863C-2AC08AD46F2D}" type="presParOf" srcId="{ABD962E0-E16A-4DE8-A6C5-BEDEA8E34477}" destId="{3D31C2EB-1B13-41C5-88FA-5F6C3171038D}" srcOrd="6" destOrd="0" presId="urn:microsoft.com/office/officeart/2005/8/layout/default"/>
    <dgm:cxn modelId="{E1586D54-A375-0542-87EB-3141E78CB902}" type="presParOf" srcId="{ABD962E0-E16A-4DE8-A6C5-BEDEA8E34477}" destId="{EC0C36C5-1750-4BE5-B488-1175EF64A263}" srcOrd="7" destOrd="0" presId="urn:microsoft.com/office/officeart/2005/8/layout/default"/>
    <dgm:cxn modelId="{67266CA2-6F41-934C-81CB-D3E726F64AAF}" type="presParOf" srcId="{ABD962E0-E16A-4DE8-A6C5-BEDEA8E34477}" destId="{1CE2B061-F5B5-4B80-81C1-E69273DA1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AC79-521C-431B-9600-7D85DCB8333C}">
      <dsp:nvSpPr>
        <dsp:cNvPr id="0" name=""/>
        <dsp:cNvSpPr/>
      </dsp:nvSpPr>
      <dsp:spPr>
        <a:xfrm>
          <a:off x="0" y="397336"/>
          <a:ext cx="2571749" cy="17370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RMNCH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Pregnancy related interventions; Abortion &amp; complications; Family planning; Diarrhoea management; Pneumonia treatment; Immunisation; Nutrition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84796" y="482132"/>
        <a:ext cx="2402157" cy="1567465"/>
      </dsp:txXfrm>
    </dsp:sp>
    <dsp:sp modelId="{12533B74-3B28-4BF9-967C-5B567E18522F}">
      <dsp:nvSpPr>
        <dsp:cNvPr id="0" name=""/>
        <dsp:cNvSpPr/>
      </dsp:nvSpPr>
      <dsp:spPr>
        <a:xfrm>
          <a:off x="2828925" y="397336"/>
          <a:ext cx="2571749" cy="17370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HIV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Prevention activities; Management of opportunistic infections; Care and treatment; Collaborative tuberculosis-HIV treatment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2913721" y="482132"/>
        <a:ext cx="2402157" cy="1567465"/>
      </dsp:txXfrm>
    </dsp:sp>
    <dsp:sp modelId="{E1E4E3DB-A5BD-4731-93AA-2CA605CD60EF}">
      <dsp:nvSpPr>
        <dsp:cNvPr id="0" name=""/>
        <dsp:cNvSpPr/>
      </dsp:nvSpPr>
      <dsp:spPr>
        <a:xfrm>
          <a:off x="5657849" y="397336"/>
          <a:ext cx="2571749" cy="17370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Malaria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Treatment with appropriate drugs; Long-lasting insecticidal bed nets; Intermittent presumptive treatment in pregnancy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5742645" y="482132"/>
        <a:ext cx="2402157" cy="1567465"/>
      </dsp:txXfrm>
    </dsp:sp>
    <dsp:sp modelId="{3D31C2EB-1B13-41C5-88FA-5F6C3171038D}">
      <dsp:nvSpPr>
        <dsp:cNvPr id="0" name=""/>
        <dsp:cNvSpPr/>
      </dsp:nvSpPr>
      <dsp:spPr>
        <a:xfrm>
          <a:off x="1375397" y="2391569"/>
          <a:ext cx="2571749" cy="17370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Tuberculosis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Diagnosis, care and treatment of drug-sensitive TB; Diagnosis, care and treatment of multidrug-resistant TB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>
            <a:solidFill>
              <a:schemeClr val="tx1"/>
            </a:solidFill>
          </a:endParaRPr>
        </a:p>
      </dsp:txBody>
      <dsp:txXfrm>
        <a:off x="1460193" y="2476365"/>
        <a:ext cx="2402157" cy="1567465"/>
      </dsp:txXfrm>
    </dsp:sp>
    <dsp:sp modelId="{1CE2B061-F5B5-4B80-81C1-E69273DA1CEB}">
      <dsp:nvSpPr>
        <dsp:cNvPr id="0" name=""/>
        <dsp:cNvSpPr/>
      </dsp:nvSpPr>
      <dsp:spPr>
        <a:xfrm>
          <a:off x="4204322" y="2391568"/>
          <a:ext cx="2649879" cy="17370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Neglected tropical diseases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Interventions to control: lymphatic filariasis, onchocerciasis, schistosomiasis, trachoma, soil-transmitted helminths</a:t>
          </a:r>
          <a:endParaRPr lang="en-US" sz="1600" b="1" kern="1200" dirty="0">
            <a:solidFill>
              <a:schemeClr val="accent4"/>
            </a:solidFill>
          </a:endParaRPr>
        </a:p>
      </dsp:txBody>
      <dsp:txXfrm>
        <a:off x="4289118" y="2476364"/>
        <a:ext cx="2480287" cy="156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460A-1FF4-BF41-8D5E-3F5AB12CD2C3}" type="datetimeFigureOut">
              <a:rPr lang="en-US" smtClean="0"/>
              <a:t>12/10/13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50F53-5196-5948-9AEC-EFFE46BE9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7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383E-FDE3-C944-BF1F-9FE7E1995709}" type="datetimeFigureOut">
              <a:rPr lang="en-US" smtClean="0"/>
              <a:t>12/10/13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005A-8F21-FA4F-BE91-AB08B7D722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2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22B6-49A6-416C-B9B3-CE31E470E9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5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A367-6B99-49B8-9C5E-ED1193507B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6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6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63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3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3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8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400" b="1" dirty="0">
              <a:solidFill>
                <a:srgbClr val="00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3400" b="1" dirty="0">
              <a:solidFill>
                <a:srgbClr val="00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14943" y="6189910"/>
            <a:ext cx="5738078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96CCEE"/>
                </a:solidFill>
                <a:latin typeface="Arial Narrow" charset="0"/>
                <a:ea typeface="ＭＳ Ｐゴシック" charset="0"/>
                <a:cs typeface="Arial" charset="0"/>
              </a:rPr>
              <a:t>Commission on Investing in Health, London, December 2013</a:t>
            </a:r>
            <a:endParaRPr lang="en-US" sz="1200" b="1" dirty="0">
              <a:solidFill>
                <a:srgbClr val="96CCEE"/>
              </a:solidFill>
              <a:latin typeface="Arial Narrow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179" fontAlgn="base">
              <a:spcBef>
                <a:spcPct val="0"/>
              </a:spcBef>
              <a:spcAft>
                <a:spcPct val="0"/>
              </a:spcAft>
              <a:defRPr/>
            </a:pPr>
            <a:fld id="{37E0D520-779B-AE4C-BC1D-3258E213657B}" type="slidenum">
              <a:rPr lang="x-none" sz="1500" b="1">
                <a:solidFill>
                  <a:srgbClr val="72BBE8"/>
                </a:solidFill>
                <a:latin typeface="Arial Narrow" charset="0"/>
                <a:ea typeface="ＭＳ Ｐゴシック" charset="0"/>
                <a:cs typeface="Arial" charset="0"/>
              </a:rPr>
              <a:pPr algn="r" defTabSz="9141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500" b="1" dirty="0">
                <a:solidFill>
                  <a:srgbClr val="72BBE8"/>
                </a:solidFill>
                <a:latin typeface="Arial Narrow" charset="0"/>
                <a:ea typeface="ＭＳ Ｐゴシック" charset="0"/>
                <a:cs typeface="Arial" charset="0"/>
              </a:rPr>
              <a:t> </a:t>
            </a:r>
            <a:r>
              <a:rPr lang="en-US" sz="2100" b="1" baseline="14000" dirty="0">
                <a:solidFill>
                  <a:srgbClr val="FFFFFF"/>
                </a:solidFill>
                <a:latin typeface="Arial Narrow" charset="0"/>
                <a:ea typeface="ＭＳ Ｐゴシック" charset="0"/>
                <a:cs typeface="Arial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166"/>
            <a:ext cx="2207266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ＭＳ Ｐゴシック" charset="0"/>
          <a:cs typeface="+mj-cs"/>
        </a:defRPr>
      </a:lvl1pPr>
      <a:lvl2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2pPr>
      <a:lvl3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3pPr>
      <a:lvl4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4pPr>
      <a:lvl5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ＭＳ Ｐゴシック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charset="0"/>
        <a:buChar char="l"/>
        <a:defRPr sz="2500">
          <a:solidFill>
            <a:srgbClr val="000066"/>
          </a:solidFill>
          <a:latin typeface="+mn-lt"/>
          <a:ea typeface="ＭＳ Ｐゴシック" charset="0"/>
          <a:cs typeface="+mn-cs"/>
        </a:defRPr>
      </a:lvl1pPr>
      <a:lvl2pPr marL="805646" indent="-282464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Arial" charset="0"/>
          <a:cs typeface="+mn-cs"/>
        </a:defRPr>
      </a:lvl2pPr>
      <a:lvl3pPr marL="1256474" indent="-269940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3pPr>
      <a:lvl4pPr marL="1664167" indent="-226806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4pPr>
      <a:lvl5pPr marL="1988374" indent="-144710" algn="r" defTabSz="91417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Arial" charset="0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500" dirty="0" smtClean="0"/>
              <a:t> </a:t>
            </a:r>
            <a:r>
              <a:rPr lang="en-GB" sz="3500" b="1" dirty="0" smtClean="0">
                <a:solidFill>
                  <a:schemeClr val="accent1"/>
                </a:solidFill>
              </a:rPr>
              <a:t>Achieving a ‘Grand Convergence’ in Global Health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/>
              <a:t>Chair</a:t>
            </a:r>
            <a:r>
              <a:rPr lang="en-US" sz="2200" dirty="0" smtClean="0"/>
              <a:t>: Richard </a:t>
            </a:r>
            <a:r>
              <a:rPr lang="en-US" sz="2200" dirty="0"/>
              <a:t>Feachem, University of California, San </a:t>
            </a:r>
            <a:r>
              <a:rPr lang="en-US" sz="2200" dirty="0" smtClean="0"/>
              <a:t>Francisco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Presenter</a:t>
            </a:r>
            <a:r>
              <a:rPr lang="en-US" sz="2200" dirty="0"/>
              <a:t>: Dean Jamison, University of </a:t>
            </a:r>
            <a:r>
              <a:rPr lang="en-US" sz="2200" dirty="0" smtClean="0"/>
              <a:t>Washington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Discussants</a:t>
            </a:r>
            <a:r>
              <a:rPr lang="en-US" sz="2200" dirty="0"/>
              <a:t>: Marie-Louise Newell, University of </a:t>
            </a:r>
            <a:r>
              <a:rPr lang="en-US" sz="2200" dirty="0" smtClean="0"/>
              <a:t>Southampton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 smtClean="0"/>
              <a:t>Anthony </a:t>
            </a:r>
            <a:r>
              <a:rPr lang="en-US" sz="2200" dirty="0"/>
              <a:t>Costello, University College </a:t>
            </a:r>
            <a:r>
              <a:rPr lang="en-US" sz="2200" dirty="0" smtClean="0"/>
              <a:t>London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Lesong</a:t>
            </a:r>
            <a:r>
              <a:rPr lang="en-US" sz="2200" dirty="0" smtClean="0"/>
              <a:t> </a:t>
            </a:r>
            <a:r>
              <a:rPr lang="en-US" sz="2200" dirty="0" err="1"/>
              <a:t>Conteh</a:t>
            </a:r>
            <a:r>
              <a:rPr lang="en-US" sz="2200" dirty="0"/>
              <a:t>, Imperial College </a:t>
            </a:r>
            <a:r>
              <a:rPr lang="en-US" sz="2200" dirty="0" smtClean="0"/>
              <a:t>London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 smtClean="0"/>
              <a:t>Ariel </a:t>
            </a:r>
            <a:r>
              <a:rPr lang="en-US" sz="2200" dirty="0"/>
              <a:t>Pablos-Méndez, </a:t>
            </a:r>
            <a:r>
              <a:rPr lang="en-US" sz="2200" dirty="0" smtClean="0"/>
              <a:t>USAID</a:t>
            </a: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200" dirty="0"/>
          </a:p>
          <a:p>
            <a:pPr marL="0" indent="0" algn="ctr"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200" dirty="0" smtClean="0"/>
          </a:p>
          <a:p>
            <a:pPr marL="0" indent="0" algn="ctr">
              <a:buNone/>
            </a:pPr>
            <a:r>
              <a:rPr lang="en-GB" sz="1700" i="1" dirty="0" smtClean="0"/>
              <a:t>Global Health 2035 London Symposium</a:t>
            </a:r>
          </a:p>
          <a:p>
            <a:pPr marL="0" indent="0" algn="ctr">
              <a:buNone/>
            </a:pPr>
            <a:r>
              <a:rPr lang="en-GB" sz="1700" i="1" dirty="0" smtClean="0"/>
              <a:t>Royal College of Physicians</a:t>
            </a:r>
          </a:p>
          <a:p>
            <a:pPr marL="0" indent="0" algn="ctr">
              <a:buNone/>
            </a:pPr>
            <a:r>
              <a:rPr lang="en-GB" sz="1700" i="1" dirty="0" smtClean="0"/>
              <a:t>3 December 2013 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136708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Global Health 2035: A Call to 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256733"/>
            <a:ext cx="3657600" cy="2980944"/>
          </a:xfrm>
          <a:prstGeom prst="round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Opportunities for National Governments</a:t>
            </a:r>
            <a:endParaRPr lang="en-US" dirty="0"/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Aggressively scale up </a:t>
            </a:r>
            <a:r>
              <a:rPr lang="en-US" b="1" dirty="0"/>
              <a:t>disease control tools</a:t>
            </a:r>
            <a:endParaRPr lang="en-US" dirty="0"/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Focus on </a:t>
            </a:r>
            <a:r>
              <a:rPr lang="en-US" b="1" dirty="0"/>
              <a:t>high-burden settings</a:t>
            </a:r>
            <a:endParaRPr lang="en-US" dirty="0"/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Increase </a:t>
            </a:r>
            <a:r>
              <a:rPr lang="en-US" b="1" dirty="0"/>
              <a:t>domestic spending</a:t>
            </a:r>
            <a:r>
              <a:rPr lang="en-US" dirty="0"/>
              <a:t> on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256734"/>
            <a:ext cx="3657600" cy="2971800"/>
          </a:xfrm>
          <a:prstGeom prst="round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Opportunities for the International Community</a:t>
            </a:r>
            <a:endParaRPr lang="en-US" dirty="0"/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Finance </a:t>
            </a:r>
            <a:r>
              <a:rPr lang="en-US" b="1" dirty="0" smtClean="0"/>
              <a:t>global </a:t>
            </a:r>
            <a:r>
              <a:rPr lang="en-US" b="1" dirty="0"/>
              <a:t>public goods</a:t>
            </a:r>
            <a:r>
              <a:rPr lang="en-US" dirty="0"/>
              <a:t>, including R&amp;D and control of externalities</a:t>
            </a:r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b="1" dirty="0"/>
              <a:t>Transitional financing </a:t>
            </a:r>
            <a:r>
              <a:rPr lang="en-US" dirty="0"/>
              <a:t>to select countries</a:t>
            </a:r>
          </a:p>
          <a:p>
            <a:pPr marL="742950" lvl="1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b="1" dirty="0"/>
              <a:t>Capacity support </a:t>
            </a:r>
            <a:r>
              <a:rPr lang="en-US" dirty="0"/>
              <a:t>for international institutions </a:t>
            </a:r>
          </a:p>
        </p:txBody>
      </p:sp>
      <p:sp>
        <p:nvSpPr>
          <p:cNvPr id="13" name="Curved Down Arrow 12"/>
          <p:cNvSpPr/>
          <p:nvPr/>
        </p:nvSpPr>
        <p:spPr>
          <a:xfrm>
            <a:off x="3429000" y="1505093"/>
            <a:ext cx="2133600" cy="733353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0800000">
            <a:off x="3352800" y="5257800"/>
            <a:ext cx="2133600" cy="733353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2667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2800" dirty="0" smtClean="0"/>
              <a:t>Global Health 2035’s work on convergence was undertaken with valuable inputs from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World Health Organization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chemeClr val="accent1"/>
                </a:solidFill>
              </a:rPr>
              <a:t>Partnership for Maternal, Newborn &amp; Child Health </a:t>
            </a:r>
            <a:r>
              <a:rPr lang="en-GB" sz="2800" dirty="0" smtClean="0"/>
              <a:t>and </a:t>
            </a:r>
            <a:r>
              <a:rPr lang="en-GB" sz="2800" b="1" dirty="0" smtClean="0">
                <a:solidFill>
                  <a:srgbClr val="00AEEF"/>
                </a:solidFill>
              </a:rPr>
              <a:t>UNAIDS</a:t>
            </a:r>
          </a:p>
        </p:txBody>
      </p:sp>
    </p:spTree>
    <p:extLst>
      <p:ext uri="{BB962C8B-B14F-4D97-AF65-F5344CB8AC3E}">
        <p14:creationId xmlns:p14="http://schemas.microsoft.com/office/powerpoint/2010/main" val="294263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1993-2013: </a:t>
            </a:r>
            <a:br>
              <a:rPr lang="en-US" dirty="0" smtClean="0"/>
            </a:br>
            <a:r>
              <a:rPr lang="en-US" dirty="0" smtClean="0"/>
              <a:t>Extraordinary economic progress...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942" r="3318"/>
          <a:stretch/>
        </p:blipFill>
        <p:spPr bwMode="auto">
          <a:xfrm>
            <a:off x="1524000" y="1752600"/>
            <a:ext cx="6330484" cy="33751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2644" y="5181600"/>
            <a:ext cx="509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 smtClean="0"/>
              <a:t>Movement of populations from low income to higher income between 1990 and 2011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77531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… but persistent health disparities</a:t>
            </a:r>
            <a:endParaRPr lang="en-US" dirty="0"/>
          </a:p>
        </p:txBody>
      </p:sp>
      <p:pic>
        <p:nvPicPr>
          <p:cNvPr id="4" name="Picture 3" descr="Dean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/>
          <a:stretch/>
        </p:blipFill>
        <p:spPr>
          <a:xfrm>
            <a:off x="441610" y="1676400"/>
            <a:ext cx="82607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M</a:t>
            </a:r>
            <a:r>
              <a:rPr lang="en-US" dirty="0" smtClean="0"/>
              <a:t>ortality </a:t>
            </a:r>
            <a:r>
              <a:rPr lang="en-US" dirty="0"/>
              <a:t>G</a:t>
            </a:r>
            <a:r>
              <a:rPr lang="en-US" dirty="0" smtClean="0"/>
              <a:t>ap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65849"/>
              </p:ext>
            </p:extLst>
          </p:nvPr>
        </p:nvGraphicFramePr>
        <p:xfrm>
          <a:off x="380998" y="1413858"/>
          <a:ext cx="8382002" cy="38901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7002"/>
                <a:gridCol w="1143000"/>
                <a:gridCol w="1143000"/>
                <a:gridCol w="1143000"/>
                <a:gridCol w="1143000"/>
                <a:gridCol w="1143000"/>
              </a:tblGrid>
              <a:tr h="4572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Years of life expectancy lost relative to the 4C countries in 2008, by region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2531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Under-5 mortality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Tuberculosis </a:t>
                      </a:r>
                      <a:r>
                        <a:rPr lang="en-US" sz="1200" b="1" dirty="0" smtClean="0"/>
                        <a:t>(age &gt; 5 years)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HIV/AIDS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(age &gt; 5 years)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Maternal mortality*</a:t>
                      </a:r>
                      <a:endParaRPr lang="en-US" sz="1400" b="1" dirty="0"/>
                    </a:p>
                  </a:txBody>
                  <a:tcPr/>
                </a:tc>
              </a:tr>
              <a:tr h="77662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Low-income</a:t>
                      </a:r>
                      <a:r>
                        <a:rPr lang="en-US" sz="1400" b="1" baseline="0" dirty="0" smtClean="0"/>
                        <a:t> countries</a:t>
                      </a:r>
                    </a:p>
                    <a:p>
                      <a:pPr algn="l"/>
                      <a:r>
                        <a:rPr lang="en-US" sz="1400" b="1" baseline="0" dirty="0" smtClean="0"/>
                        <a:t>     Ethiopia</a:t>
                      </a:r>
                    </a:p>
                    <a:p>
                      <a:pPr algn="l"/>
                      <a:r>
                        <a:rPr lang="en-US" sz="1400" b="1" baseline="0" dirty="0" smtClean="0"/>
                        <a:t>     Rwanda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19.5</a:t>
                      </a:r>
                    </a:p>
                    <a:p>
                      <a:pPr algn="ctr"/>
                      <a:r>
                        <a:rPr lang="en-US" sz="1400" dirty="0" smtClean="0"/>
                        <a:t>16.5</a:t>
                      </a:r>
                    </a:p>
                    <a:p>
                      <a:pPr algn="ctr"/>
                      <a:r>
                        <a:rPr lang="en-US" sz="1400" dirty="0" smtClean="0"/>
                        <a:t>17.3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6.7</a:t>
                      </a:r>
                    </a:p>
                    <a:p>
                      <a:pPr algn="ctr"/>
                      <a:r>
                        <a:rPr lang="en-US" sz="1400" dirty="0" smtClean="0"/>
                        <a:t>4.2</a:t>
                      </a:r>
                    </a:p>
                    <a:p>
                      <a:pPr algn="ctr"/>
                      <a:r>
                        <a:rPr lang="en-US" sz="1400" dirty="0" smtClean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</a:t>
                      </a:r>
                    </a:p>
                    <a:p>
                      <a:pPr algn="ctr"/>
                      <a:r>
                        <a:rPr lang="en-US" sz="1400" dirty="0" smtClean="0"/>
                        <a:t>0.4</a:t>
                      </a:r>
                    </a:p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</a:p>
                    <a:p>
                      <a:pPr algn="ctr"/>
                      <a:r>
                        <a:rPr lang="en-US" sz="1400" dirty="0" smtClean="0"/>
                        <a:t>2.1</a:t>
                      </a:r>
                    </a:p>
                    <a:p>
                      <a:pPr algn="ctr"/>
                      <a:r>
                        <a:rPr lang="en-US" sz="1400" dirty="0" smtClean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</a:p>
                    <a:p>
                      <a:pPr algn="ctr"/>
                      <a:r>
                        <a:rPr lang="en-US" sz="1400" dirty="0" smtClean="0"/>
                        <a:t>0.6</a:t>
                      </a:r>
                    </a:p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/>
                </a:tc>
              </a:tr>
              <a:tr h="47652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Lower-middle-income-countries^</a:t>
                      </a:r>
                    </a:p>
                    <a:p>
                      <a:pPr algn="l"/>
                      <a:r>
                        <a:rPr lang="en-US" sz="1400" b="1" dirty="0" smtClean="0"/>
                        <a:t>     India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9.9</a:t>
                      </a:r>
                    </a:p>
                    <a:p>
                      <a:pPr algn="ctr"/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3.6</a:t>
                      </a:r>
                    </a:p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</a:p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</a:p>
                    <a:p>
                      <a:pPr algn="ctr"/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</a:p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47652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Upper-middle-income</a:t>
                      </a:r>
                      <a:r>
                        <a:rPr lang="en-US" sz="1400" b="1" baseline="0" dirty="0" smtClean="0"/>
                        <a:t> countries^</a:t>
                      </a:r>
                    </a:p>
                    <a:p>
                      <a:pPr algn="l"/>
                      <a:r>
                        <a:rPr lang="en-US" sz="1400" b="1" baseline="0" dirty="0" smtClean="0"/>
                        <a:t>     South Africa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5.8</a:t>
                      </a:r>
                    </a:p>
                    <a:p>
                      <a:pPr algn="ctr"/>
                      <a:r>
                        <a:rPr lang="en-US" sz="1400" dirty="0" smtClean="0"/>
                        <a:t>18.6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</a:p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</a:t>
                      </a:r>
                    </a:p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</a:t>
                      </a:r>
                    </a:p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</a:t>
                      </a:r>
                    </a:p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</a:tr>
              <a:tr h="47652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Worldwide^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47652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*Life expectancy changes for</a:t>
                      </a:r>
                      <a:r>
                        <a:rPr lang="en-US" sz="1400" baseline="0" dirty="0" smtClean="0"/>
                        <a:t> women only. ^Based on 2008 life tables. Data from Professor Ole Norheim.</a:t>
                      </a:r>
                    </a:p>
                    <a:p>
                      <a:pPr algn="ctr"/>
                      <a:endParaRPr lang="en-US" sz="14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8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Interventions included in </a:t>
            </a:r>
            <a:br>
              <a:rPr lang="en-US" dirty="0" smtClean="0"/>
            </a:br>
            <a:r>
              <a:rPr lang="en-US" dirty="0" smtClean="0"/>
              <a:t>the convergence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63056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76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Achieving Convergence: </a:t>
            </a:r>
            <a:r>
              <a:rPr lang="en-US" dirty="0" smtClean="0"/>
              <a:t>16—8—4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14206"/>
            <a:ext cx="5334000" cy="389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228600" y="2286000"/>
            <a:ext cx="3200400" cy="2553891"/>
          </a:xfrm>
          <a:prstGeom prst="bracketPair">
            <a:avLst/>
          </a:prstGeom>
          <a:noFill/>
          <a:ln w="28575" cmpd="sng">
            <a:solidFill>
              <a:srgbClr val="00AEE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With </a:t>
            </a:r>
            <a:r>
              <a:rPr lang="en-US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enhanced investment,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we could achieve 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grand</a:t>
            </a:r>
            <a:r>
              <a:rPr lang="en-US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onvergence</a:t>
            </a:r>
            <a:r>
              <a:rPr lang="en-US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in global health by 2035 –  bringing </a:t>
            </a:r>
            <a:r>
              <a:rPr lang="en-US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deaths from infections and RMNCH conditions in LICs and </a:t>
            </a:r>
            <a:r>
              <a:rPr lang="en-US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LMICs </a:t>
            </a:r>
            <a:r>
              <a:rPr lang="en-US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down to rates in the best-performing </a:t>
            </a:r>
            <a:r>
              <a:rPr lang="en-US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MICs.</a:t>
            </a:r>
            <a:endParaRPr lang="en-US" dirty="0">
              <a:solidFill>
                <a:srgbClr val="53565A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3760" y="5410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Impact of enhanced investments on </a:t>
            </a:r>
            <a:r>
              <a:rPr lang="en-US" sz="1400" b="1" i="1" dirty="0" smtClean="0"/>
              <a:t>under-five mortality rates </a:t>
            </a:r>
            <a:r>
              <a:rPr lang="en-US" sz="1400" i="1" dirty="0" smtClean="0"/>
              <a:t> in low- and lower-middle income countries</a:t>
            </a:r>
            <a:endParaRPr lang="en-US" sz="1400" i="1" dirty="0"/>
          </a:p>
        </p:txBody>
      </p:sp>
      <p:sp>
        <p:nvSpPr>
          <p:cNvPr id="11" name="Oval 10"/>
          <p:cNvSpPr/>
          <p:nvPr/>
        </p:nvSpPr>
        <p:spPr>
          <a:xfrm>
            <a:off x="5867400" y="533400"/>
            <a:ext cx="685800" cy="6858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Achieving Convergence: 16—8—4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334000" cy="3891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5334000"/>
            <a:ext cx="408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Impact of enhanced investments on </a:t>
            </a:r>
            <a:r>
              <a:rPr lang="en-US" sz="1400" b="1" i="1" dirty="0"/>
              <a:t>AIDS death rates </a:t>
            </a:r>
            <a:r>
              <a:rPr lang="en-US" sz="1400" i="1" dirty="0"/>
              <a:t>in low- and lower-middle income countries</a:t>
            </a:r>
          </a:p>
        </p:txBody>
      </p:sp>
      <p:sp>
        <p:nvSpPr>
          <p:cNvPr id="8" name="Oval 7"/>
          <p:cNvSpPr/>
          <p:nvPr/>
        </p:nvSpPr>
        <p:spPr>
          <a:xfrm>
            <a:off x="6629400" y="533400"/>
            <a:ext cx="685800" cy="6858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5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Convergence: </a:t>
            </a:r>
            <a:r>
              <a:rPr lang="en-US" dirty="0" smtClean="0"/>
              <a:t>16—8—4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061387" cy="3692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2679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/>
              <a:t>Impact of enhanced investments on </a:t>
            </a:r>
            <a:r>
              <a:rPr lang="en-US" sz="1400" b="1" i="1" dirty="0" smtClean="0"/>
              <a:t>TB death rates</a:t>
            </a:r>
            <a:r>
              <a:rPr lang="en-US" sz="1400" i="1" dirty="0" smtClean="0"/>
              <a:t> </a:t>
            </a:r>
            <a:r>
              <a:rPr lang="en-US" sz="1400" i="1" dirty="0"/>
              <a:t>in low- and lower-middle income </a:t>
            </a:r>
            <a:r>
              <a:rPr lang="en-US" sz="1400" i="1" dirty="0" smtClean="0"/>
              <a:t>countries</a:t>
            </a:r>
            <a:endParaRPr lang="en-US" sz="1400" i="1" dirty="0"/>
          </a:p>
        </p:txBody>
      </p:sp>
      <p:sp>
        <p:nvSpPr>
          <p:cNvPr id="7" name="Oval 6"/>
          <p:cNvSpPr/>
          <p:nvPr/>
        </p:nvSpPr>
        <p:spPr>
          <a:xfrm>
            <a:off x="7239000" y="533400"/>
            <a:ext cx="685800" cy="6858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7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531</Words>
  <Application>Microsoft Macintosh PowerPoint</Application>
  <PresentationFormat>On-screen Show (4:3)</PresentationFormat>
  <Paragraphs>112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</vt:lpstr>
      <vt:lpstr>PowerPoint Presentation</vt:lpstr>
      <vt:lpstr>PowerPoint Presentation</vt:lpstr>
      <vt:lpstr>1993-2013:  Extraordinary economic progress...</vt:lpstr>
      <vt:lpstr>… but persistent health disparities</vt:lpstr>
      <vt:lpstr>The Global Mortality Gap</vt:lpstr>
      <vt:lpstr>Interventions included in  the convergence model</vt:lpstr>
      <vt:lpstr>Achieving Convergence: 16—8—4 </vt:lpstr>
      <vt:lpstr>Achieving Convergence: 16—8—4 </vt:lpstr>
      <vt:lpstr>Achieving Convergence: 16—8—4 </vt:lpstr>
      <vt:lpstr>Global Health 2035: A Call to Action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Keely Bisch</cp:lastModifiedBy>
  <cp:revision>22</cp:revision>
  <dcterms:created xsi:type="dcterms:W3CDTF">2013-11-22T21:55:45Z</dcterms:created>
  <dcterms:modified xsi:type="dcterms:W3CDTF">2013-12-10T21:32:27Z</dcterms:modified>
</cp:coreProperties>
</file>