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drawings/drawing1.xml" ContentType="application/vnd.openxmlformats-officedocument.drawingml.chartshapes+xml"/>
  <Override PartName="/ppt/notesSlides/notesSlide10.xml" ContentType="application/vnd.openxmlformats-officedocument.presentationml.notesSl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drawings/drawing2.xml" ContentType="application/vnd.openxmlformats-officedocument.drawingml.chartshape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  <p:sldMasterId id="2147483670" r:id="rId2"/>
  </p:sldMasterIdLst>
  <p:notesMasterIdLst>
    <p:notesMasterId r:id="rId23"/>
  </p:notesMasterIdLst>
  <p:handoutMasterIdLst>
    <p:handoutMasterId r:id="rId24"/>
  </p:handoutMasterIdLst>
  <p:sldIdLst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40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file:///Q:\DATA\AI\HWang\Global%20Health_London_DEC%202013\London_Dec2013\Chart%20for%20Sanjeev%20presentation%20on%20Global%20Health%20203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file:///\\Data1\fad\DATA\AI\HWang\Global%20Health_London_DEC%202013\London_Dec2013\Revenue%20Chart_London%20PPT_1127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3.xml"/><Relationship Id="rId2" Type="http://schemas.openxmlformats.org/officeDocument/2006/relationships/oleObject" Target="file:///\\Data1\fad\DATA\AI\HWang\Global%20Health_London_DEC%202013\London_Dec2013\Revenue%20Chart_London%20PPT_1127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4.xml"/><Relationship Id="rId2" Type="http://schemas.openxmlformats.org/officeDocument/2006/relationships/oleObject" Target="file:///\\Data1\fad\DATA\AI\HWang\Global%20Health_London_DEC%202013\London_Dec2013\Revenue%20Chart_London%20PPT_1127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5.xml"/><Relationship Id="rId2" Type="http://schemas.openxmlformats.org/officeDocument/2006/relationships/oleObject" Target="file:///\\Data1\fad\DATA\AI\HWang\Global%20Health_London_DEC%202013\London_Dec2013\Revenue%20Chart_London%20PPT_1127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6.xml"/><Relationship Id="rId2" Type="http://schemas.openxmlformats.org/officeDocument/2006/relationships/oleObject" Target="file:///\\DATA1\FAD\DATA\AI\HWang\Global%20Health_London_DEC%202013\London_Dec2013\Copy%20of%20Copy%20of%20Figure%201%20variable%20weight%2011%2026%2013%20update%20-%20Balanced%20v2.xlsx" TargetMode="External"/><Relationship Id="rId3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7.xml"/><Relationship Id="rId2" Type="http://schemas.openxmlformats.org/officeDocument/2006/relationships/oleObject" Target="file:///\\DATA1\FAD\DATA\AI\HWang\Global%20Health_London_DEC%202013\London_Dec2013\Copy%20of%20Copy%20of%20Figure%201%20variable%20weight%2011%2026%2013%20update%20-%20Balanced%20v2.xlsx" TargetMode="External"/><Relationship Id="rId3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0860717410323709"/>
          <c:y val="0.0787371177711918"/>
          <c:w val="0.883372703412074"/>
          <c:h val="0.8090156182073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Sheet1!$C$5</c:f>
              <c:strCache>
                <c:ptCount val="1"/>
                <c:pt idx="0">
                  <c:v>GDP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Sheet1!$D$4:$F$4</c:f>
              <c:strCache>
                <c:ptCount val="3"/>
                <c:pt idx="0">
                  <c:v>t = 0</c:v>
                </c:pt>
                <c:pt idx="1">
                  <c:v>t = 10</c:v>
                </c:pt>
                <c:pt idx="2">
                  <c:v>t = 20</c:v>
                </c:pt>
              </c:strCache>
            </c:strRef>
          </c:cat>
          <c:val>
            <c:numRef>
              <c:f>Sheet1!$D$5:$F$5</c:f>
              <c:numCache>
                <c:formatCode>General</c:formatCode>
                <c:ptCount val="3"/>
                <c:pt idx="0">
                  <c:v>100.0</c:v>
                </c:pt>
                <c:pt idx="1">
                  <c:v>155.2969421732896</c:v>
                </c:pt>
                <c:pt idx="2">
                  <c:v>229.8774111173066</c:v>
                </c:pt>
              </c:numCache>
            </c:numRef>
          </c:val>
        </c:ser>
        <c:ser>
          <c:idx val="1"/>
          <c:order val="1"/>
          <c:tx>
            <c:strRef>
              <c:f>Sheet1!$C$6</c:f>
              <c:strCache>
                <c:ptCount val="1"/>
                <c:pt idx="0">
                  <c:v>Revenue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.0"/>
                  <c:y val="0.01302931596091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1850675264161E-16"/>
                  <c:y val="-0.03908794788273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Sheet1!$D$4:$F$4</c:f>
              <c:strCache>
                <c:ptCount val="3"/>
                <c:pt idx="0">
                  <c:v>t = 0</c:v>
                </c:pt>
                <c:pt idx="1">
                  <c:v>t = 10</c:v>
                </c:pt>
                <c:pt idx="2">
                  <c:v>t = 20</c:v>
                </c:pt>
              </c:strCache>
            </c:strRef>
          </c:cat>
          <c:val>
            <c:numRef>
              <c:f>Sheet1!$D$6:$F$6</c:f>
              <c:numCache>
                <c:formatCode>General</c:formatCode>
                <c:ptCount val="3"/>
                <c:pt idx="0">
                  <c:v>14.0</c:v>
                </c:pt>
                <c:pt idx="1">
                  <c:v>21.74157190426053</c:v>
                </c:pt>
                <c:pt idx="2">
                  <c:v>32.1828375564229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56393960"/>
        <c:axId val="-2056390984"/>
      </c:barChart>
      <c:catAx>
        <c:axId val="-2056393960"/>
        <c:scaling>
          <c:orientation val="minMax"/>
        </c:scaling>
        <c:delete val="0"/>
        <c:axPos val="b"/>
        <c:majorTickMark val="out"/>
        <c:minorTickMark val="none"/>
        <c:tickLblPos val="nextTo"/>
        <c:crossAx val="-2056390984"/>
        <c:crosses val="autoZero"/>
        <c:auto val="1"/>
        <c:lblAlgn val="ctr"/>
        <c:lblOffset val="100"/>
        <c:noMultiLvlLbl val="0"/>
      </c:catAx>
      <c:valAx>
        <c:axId val="-2056390984"/>
        <c:scaling>
          <c:orientation val="minMax"/>
          <c:max val="250.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b="1">
                <a:solidFill>
                  <a:schemeClr val="accent6">
                    <a:lumMod val="75000"/>
                  </a:schemeClr>
                </a:solidFill>
              </a:defRPr>
            </a:pPr>
            <a:endParaRPr lang="en-US"/>
          </a:p>
        </c:txPr>
        <c:crossAx val="-2056393960"/>
        <c:crosses val="autoZero"/>
        <c:crossBetween val="between"/>
        <c:majorUnit val="50.0"/>
      </c:valAx>
    </c:plotArea>
    <c:legend>
      <c:legendPos val="b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0449842187448088"/>
          <c:y val="0.0284453996144437"/>
          <c:w val="0.924460214625072"/>
          <c:h val="0.883042882538774"/>
        </c:manualLayout>
      </c:layout>
      <c:lineChart>
        <c:grouping val="standard"/>
        <c:varyColors val="0"/>
        <c:ser>
          <c:idx val="0"/>
          <c:order val="0"/>
          <c:tx>
            <c:strRef>
              <c:f>'Summary Sheet'!$A$2</c:f>
              <c:strCache>
                <c:ptCount val="1"/>
                <c:pt idx="0">
                  <c:v>Low income 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marker>
            <c:symbol val="none"/>
          </c:marke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Sheet'!$B$18:$F$18</c:f>
              <c:numCache>
                <c:formatCode>0.00</c:formatCode>
                <c:ptCount val="5"/>
                <c:pt idx="0">
                  <c:v>10.18303050815698</c:v>
                </c:pt>
                <c:pt idx="1">
                  <c:v>12.19755211858086</c:v>
                </c:pt>
                <c:pt idx="2">
                  <c:v>10.68389894956237</c:v>
                </c:pt>
                <c:pt idx="3">
                  <c:v>12.70989947109293</c:v>
                </c:pt>
                <c:pt idx="4">
                  <c:v>14.01984914155227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'Summary Sheet'!$A$31</c:f>
              <c:strCache>
                <c:ptCount val="1"/>
                <c:pt idx="0">
                  <c:v>Lower Middle</c:v>
                </c:pt>
              </c:strCache>
            </c:strRef>
          </c:tx>
          <c:spPr>
            <a:ln w="38100">
              <a:solidFill>
                <a:srgbClr val="0070C0"/>
              </a:solidFill>
            </a:ln>
          </c:spPr>
          <c:marker>
            <c:symbol val="none"/>
          </c:marke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Sheet'!$B$47:$F$47</c:f>
              <c:numCache>
                <c:formatCode>0.00</c:formatCode>
                <c:ptCount val="5"/>
                <c:pt idx="0">
                  <c:v>15.97308889362746</c:v>
                </c:pt>
                <c:pt idx="1">
                  <c:v>18.41015080564939</c:v>
                </c:pt>
                <c:pt idx="2">
                  <c:v>18.42188550479493</c:v>
                </c:pt>
                <c:pt idx="3">
                  <c:v>20.63285430621116</c:v>
                </c:pt>
                <c:pt idx="4">
                  <c:v>20.00938756682262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'Summary Sheet'!$A$60</c:f>
              <c:strCache>
                <c:ptCount val="1"/>
                <c:pt idx="0">
                  <c:v>Upper Middle</c:v>
                </c:pt>
              </c:strCache>
            </c:strRef>
          </c:tx>
          <c:spPr>
            <a:ln w="38100">
              <a:solidFill>
                <a:srgbClr val="007E39"/>
              </a:solidFill>
            </a:ln>
          </c:spPr>
          <c:marker>
            <c:symbol val="none"/>
          </c:marke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Sheet'!$B$76:$F$76</c:f>
              <c:numCache>
                <c:formatCode>0.00</c:formatCode>
                <c:ptCount val="5"/>
                <c:pt idx="0">
                  <c:v>19.6573977354159</c:v>
                </c:pt>
                <c:pt idx="1">
                  <c:v>17.50863985985101</c:v>
                </c:pt>
                <c:pt idx="2">
                  <c:v>21.57467527476835</c:v>
                </c:pt>
                <c:pt idx="3">
                  <c:v>25.01988556553473</c:v>
                </c:pt>
                <c:pt idx="4">
                  <c:v>27.31302224235309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56728392"/>
        <c:axId val="-2056607800"/>
      </c:lineChart>
      <c:catAx>
        <c:axId val="-2056728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56607800"/>
        <c:crosses val="autoZero"/>
        <c:auto val="1"/>
        <c:lblAlgn val="ctr"/>
        <c:lblOffset val="100"/>
        <c:noMultiLvlLbl val="0"/>
      </c:catAx>
      <c:valAx>
        <c:axId val="-2056607800"/>
        <c:scaling>
          <c:orientation val="minMax"/>
        </c:scaling>
        <c:delete val="0"/>
        <c:axPos val="l"/>
        <c:numFmt formatCode="0" sourceLinked="0"/>
        <c:majorTickMark val="out"/>
        <c:minorTickMark val="none"/>
        <c:tickLblPos val="nextTo"/>
        <c:spPr>
          <a:ln>
            <a:noFill/>
          </a:ln>
        </c:spPr>
        <c:crossAx val="-2056728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areaChart>
        <c:grouping val="stacked"/>
        <c:varyColors val="0"/>
        <c:ser>
          <c:idx val="2"/>
          <c:order val="1"/>
          <c:tx>
            <c:strRef>
              <c:f>'Summary Sheet'!$G$20</c:f>
              <c:strCache>
                <c:ptCount val="1"/>
                <c:pt idx="0">
                  <c:v>Social Security Contributions</c:v>
                </c:pt>
              </c:strCache>
            </c:strRef>
          </c:tx>
          <c:spPr>
            <a:solidFill>
              <a:srgbClr val="F97C2F"/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Sheet'!$B$20:$F$20</c:f>
              <c:numCache>
                <c:formatCode>0.00</c:formatCode>
                <c:ptCount val="5"/>
                <c:pt idx="0">
                  <c:v>0.4</c:v>
                </c:pt>
                <c:pt idx="1">
                  <c:v>0.342034947349814</c:v>
                </c:pt>
                <c:pt idx="2">
                  <c:v>0.440766399278977</c:v>
                </c:pt>
                <c:pt idx="3">
                  <c:v>0.363127138497615</c:v>
                </c:pt>
                <c:pt idx="4">
                  <c:v>1.089385894473384</c:v>
                </c:pt>
              </c:numCache>
            </c:numRef>
          </c:val>
        </c:ser>
        <c:ser>
          <c:idx val="3"/>
          <c:order val="2"/>
          <c:tx>
            <c:strRef>
              <c:f>'Summary Sheet'!$G$21</c:f>
              <c:strCache>
                <c:ptCount val="1"/>
                <c:pt idx="0">
                  <c:v>Corporate Income Tax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Sheet'!$B$21:$F$21</c:f>
              <c:numCache>
                <c:formatCode>0.00</c:formatCode>
                <c:ptCount val="5"/>
                <c:pt idx="0">
                  <c:v>1.574961482326927</c:v>
                </c:pt>
                <c:pt idx="1">
                  <c:v>1.466195057871295</c:v>
                </c:pt>
                <c:pt idx="2">
                  <c:v>1.121952116411353</c:v>
                </c:pt>
                <c:pt idx="3">
                  <c:v>1.187312663839268</c:v>
                </c:pt>
                <c:pt idx="4">
                  <c:v>1.86273607896191</c:v>
                </c:pt>
              </c:numCache>
            </c:numRef>
          </c:val>
        </c:ser>
        <c:ser>
          <c:idx val="4"/>
          <c:order val="3"/>
          <c:tx>
            <c:strRef>
              <c:f>'Summary Sheet'!$G$22</c:f>
              <c:strCache>
                <c:ptCount val="1"/>
                <c:pt idx="0">
                  <c:v>Individual Income Tax</c:v>
                </c:pt>
              </c:strCache>
            </c:strRef>
          </c:tx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Sheet'!$B$22:$F$22</c:f>
              <c:numCache>
                <c:formatCode>0.00</c:formatCode>
                <c:ptCount val="5"/>
                <c:pt idx="0">
                  <c:v>0.964141034031686</c:v>
                </c:pt>
                <c:pt idx="1">
                  <c:v>0.803026014665719</c:v>
                </c:pt>
                <c:pt idx="2">
                  <c:v>1.209810593629868</c:v>
                </c:pt>
                <c:pt idx="3">
                  <c:v>1.317256306345961</c:v>
                </c:pt>
                <c:pt idx="4">
                  <c:v>1.861828807897002</c:v>
                </c:pt>
              </c:numCache>
            </c:numRef>
          </c:val>
        </c:ser>
        <c:ser>
          <c:idx val="5"/>
          <c:order val="4"/>
          <c:tx>
            <c:strRef>
              <c:f>'Summary Sheet'!$G$23</c:f>
              <c:strCache>
                <c:ptCount val="1"/>
                <c:pt idx="0">
                  <c:v>General Revenue from Goods and Services Taxes</c:v>
                </c:pt>
              </c:strCache>
            </c:strRef>
          </c:tx>
          <c:spPr>
            <a:solidFill>
              <a:srgbClr val="007E39"/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Sheet'!$B$23:$F$23</c:f>
              <c:numCache>
                <c:formatCode>0.00</c:formatCode>
                <c:ptCount val="5"/>
                <c:pt idx="0">
                  <c:v>1.263703397936352</c:v>
                </c:pt>
                <c:pt idx="1">
                  <c:v>3.7736243106431</c:v>
                </c:pt>
                <c:pt idx="2">
                  <c:v>3.002087495232197</c:v>
                </c:pt>
                <c:pt idx="3">
                  <c:v>3.13710702628542</c:v>
                </c:pt>
                <c:pt idx="4">
                  <c:v>4.126796148220682</c:v>
                </c:pt>
              </c:numCache>
            </c:numRef>
          </c:val>
        </c:ser>
        <c:ser>
          <c:idx val="6"/>
          <c:order val="5"/>
          <c:tx>
            <c:strRef>
              <c:f>'Summary Sheet'!$G$24</c:f>
              <c:strCache>
                <c:ptCount val="1"/>
                <c:pt idx="0">
                  <c:v> Excise Tax</c:v>
                </c:pt>
              </c:strCache>
            </c:strRef>
          </c:tx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Sheet'!$B$24:$F$24</c:f>
              <c:numCache>
                <c:formatCode>0.00</c:formatCode>
                <c:ptCount val="5"/>
                <c:pt idx="0">
                  <c:v>2.180579761351651</c:v>
                </c:pt>
                <c:pt idx="1">
                  <c:v>1.815078206687397</c:v>
                </c:pt>
                <c:pt idx="2">
                  <c:v>1.694570495439066</c:v>
                </c:pt>
                <c:pt idx="3">
                  <c:v>0.934161454307223</c:v>
                </c:pt>
                <c:pt idx="4">
                  <c:v>1.862027248039631</c:v>
                </c:pt>
              </c:numCache>
            </c:numRef>
          </c:val>
        </c:ser>
        <c:ser>
          <c:idx val="7"/>
          <c:order val="6"/>
          <c:tx>
            <c:strRef>
              <c:f>'Summary Sheet'!$G$25</c:f>
              <c:strCache>
                <c:ptCount val="1"/>
                <c:pt idx="0">
                  <c:v>Tax Revenue from International Trade and Transactions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Sheet'!$B$25:$F$25</c:f>
              <c:numCache>
                <c:formatCode>0.00</c:formatCode>
                <c:ptCount val="5"/>
                <c:pt idx="0">
                  <c:v>2.732010791089404</c:v>
                </c:pt>
                <c:pt idx="1">
                  <c:v>3.22342564115814</c:v>
                </c:pt>
                <c:pt idx="2">
                  <c:v>2.434307435223359</c:v>
                </c:pt>
                <c:pt idx="3">
                  <c:v>2.701852724333912</c:v>
                </c:pt>
                <c:pt idx="4">
                  <c:v>2.900609446212525</c:v>
                </c:pt>
              </c:numCache>
            </c:numRef>
          </c:val>
        </c:ser>
        <c:ser>
          <c:idx val="8"/>
          <c:order val="7"/>
          <c:tx>
            <c:strRef>
              <c:f>'Summary Sheet'!$G$26</c:f>
              <c:strCache>
                <c:ptCount val="1"/>
                <c:pt idx="0">
                  <c:v>Property Tax Revenue</c:v>
                </c:pt>
              </c:strCache>
            </c:strRef>
          </c:tx>
          <c:spPr>
            <a:solidFill>
              <a:srgbClr val="FFFF00"/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Sheet'!$B$26:$F$26</c:f>
              <c:numCache>
                <c:formatCode>0.00</c:formatCode>
                <c:ptCount val="5"/>
                <c:pt idx="0">
                  <c:v>0.189485347580983</c:v>
                </c:pt>
                <c:pt idx="1">
                  <c:v>0.172385650866004</c:v>
                </c:pt>
                <c:pt idx="2">
                  <c:v>0.149453724446095</c:v>
                </c:pt>
                <c:pt idx="3">
                  <c:v>0.0977889417664572</c:v>
                </c:pt>
                <c:pt idx="4">
                  <c:v>0.15476359273865</c:v>
                </c:pt>
              </c:numCache>
            </c:numRef>
          </c:val>
        </c:ser>
        <c:ser>
          <c:idx val="9"/>
          <c:order val="8"/>
          <c:tx>
            <c:strRef>
              <c:f>'Summary Sheet'!$A$27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3">
                <a:lumMod val="65000"/>
              </a:schemeClr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Sheet'!$B$27:$F$27</c:f>
              <c:numCache>
                <c:formatCode>0.00</c:formatCode>
                <c:ptCount val="5"/>
                <c:pt idx="0">
                  <c:v>0.878148693839961</c:v>
                </c:pt>
                <c:pt idx="1">
                  <c:v>0.601782289339387</c:v>
                </c:pt>
                <c:pt idx="2">
                  <c:v>0.630950689901452</c:v>
                </c:pt>
                <c:pt idx="3">
                  <c:v>2.971293215717072</c:v>
                </c:pt>
                <c:pt idx="4">
                  <c:v>0.161701925008483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62148376"/>
        <c:axId val="-2062145656"/>
      </c:areaChart>
      <c:lineChart>
        <c:grouping val="standard"/>
        <c:varyColors val="0"/>
        <c:ser>
          <c:idx val="0"/>
          <c:order val="0"/>
          <c:tx>
            <c:strRef>
              <c:f>'Summary Sheet'!$G$18</c:f>
              <c:strCache>
                <c:ptCount val="1"/>
                <c:pt idx="0">
                  <c:v>Revenue without Grants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10"/>
            <c:spPr>
              <a:solidFill>
                <a:srgbClr val="FF0000"/>
              </a:solidFill>
            </c:spPr>
          </c:marke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Sheet'!$B$18:$F$18</c:f>
              <c:numCache>
                <c:formatCode>0.00</c:formatCode>
                <c:ptCount val="5"/>
                <c:pt idx="0">
                  <c:v>10.18303050815697</c:v>
                </c:pt>
                <c:pt idx="1">
                  <c:v>12.19755211858086</c:v>
                </c:pt>
                <c:pt idx="2">
                  <c:v>10.68389894956237</c:v>
                </c:pt>
                <c:pt idx="3">
                  <c:v>12.70989947109293</c:v>
                </c:pt>
                <c:pt idx="4">
                  <c:v>14.01984914155227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62148376"/>
        <c:axId val="-2062145656"/>
      </c:lineChart>
      <c:catAx>
        <c:axId val="-2062148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62145656"/>
        <c:crosses val="autoZero"/>
        <c:auto val="1"/>
        <c:lblAlgn val="ctr"/>
        <c:lblOffset val="100"/>
        <c:noMultiLvlLbl val="0"/>
      </c:catAx>
      <c:valAx>
        <c:axId val="-2062145656"/>
        <c:scaling>
          <c:orientation val="minMax"/>
          <c:max val="30.0"/>
        </c:scaling>
        <c:delete val="1"/>
        <c:axPos val="l"/>
        <c:majorGridlines>
          <c:spPr>
            <a:ln>
              <a:solidFill>
                <a:schemeClr val="bg2">
                  <a:lumMod val="75000"/>
                  <a:alpha val="40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one"/>
        <c:crossAx val="-2062148376"/>
        <c:crosses val="autoZero"/>
        <c:crossBetween val="between"/>
      </c:valAx>
      <c:spPr>
        <a:solidFill>
          <a:srgbClr val="FF0000">
            <a:alpha val="10000"/>
          </a:srgbClr>
        </a:solidFill>
      </c:spPr>
    </c:plotArea>
    <c:legend>
      <c:legendPos val="l"/>
      <c:layout>
        <c:manualLayout>
          <c:xMode val="edge"/>
          <c:yMode val="edge"/>
          <c:x val="0.0277777777777779"/>
          <c:y val="0.0481649131207997"/>
          <c:w val="0.904907407407408"/>
          <c:h val="0.437519858210495"/>
        </c:manualLayout>
      </c:layout>
      <c:overlay val="1"/>
      <c:txPr>
        <a:bodyPr/>
        <a:lstStyle/>
        <a:p>
          <a:pPr>
            <a:defRPr sz="8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0436551423581415"/>
          <c:y val="0.0244997613250151"/>
          <c:w val="0.831400812801626"/>
          <c:h val="0.91992906007231"/>
        </c:manualLayout>
      </c:layout>
      <c:areaChart>
        <c:grouping val="stacked"/>
        <c:varyColors val="0"/>
        <c:ser>
          <c:idx val="2"/>
          <c:order val="1"/>
          <c:tx>
            <c:strRef>
              <c:f>'Summary Sheet'!$G$49</c:f>
              <c:strCache>
                <c:ptCount val="1"/>
                <c:pt idx="0">
                  <c:v>Socail Security Contributions</c:v>
                </c:pt>
              </c:strCache>
            </c:strRef>
          </c:tx>
          <c:spPr>
            <a:solidFill>
              <a:srgbClr val="F97C2F"/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Sheet'!$B$49:$F$49</c:f>
              <c:numCache>
                <c:formatCode>0.00</c:formatCode>
                <c:ptCount val="5"/>
                <c:pt idx="0">
                  <c:v>0.169658721086129</c:v>
                </c:pt>
                <c:pt idx="1">
                  <c:v>0.553207080665907</c:v>
                </c:pt>
                <c:pt idx="2">
                  <c:v>1.136405680038526</c:v>
                </c:pt>
                <c:pt idx="3">
                  <c:v>1.45315476385505</c:v>
                </c:pt>
                <c:pt idx="4">
                  <c:v>1.407572667602405</c:v>
                </c:pt>
              </c:numCache>
            </c:numRef>
          </c:val>
        </c:ser>
        <c:ser>
          <c:idx val="3"/>
          <c:order val="2"/>
          <c:tx>
            <c:strRef>
              <c:f>'Summary Sheet'!$G$50</c:f>
              <c:strCache>
                <c:ptCount val="1"/>
                <c:pt idx="0">
                  <c:v>Corporate Income Tax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Sheet'!$B$50:$F$50</c:f>
              <c:numCache>
                <c:formatCode>0.00</c:formatCode>
                <c:ptCount val="5"/>
                <c:pt idx="0">
                  <c:v>1.303848255841443</c:v>
                </c:pt>
                <c:pt idx="1">
                  <c:v>2.353945266416967</c:v>
                </c:pt>
                <c:pt idx="2">
                  <c:v>2.317389623215738</c:v>
                </c:pt>
                <c:pt idx="3">
                  <c:v>3.063155228569767</c:v>
                </c:pt>
                <c:pt idx="4">
                  <c:v>4.23476787398252</c:v>
                </c:pt>
              </c:numCache>
            </c:numRef>
          </c:val>
        </c:ser>
        <c:ser>
          <c:idx val="4"/>
          <c:order val="3"/>
          <c:tx>
            <c:strRef>
              <c:f>'Summary Sheet'!$G$51</c:f>
              <c:strCache>
                <c:ptCount val="1"/>
                <c:pt idx="0">
                  <c:v>Individual Income Tax</c:v>
                </c:pt>
              </c:strCache>
            </c:strRef>
          </c:tx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Sheet'!$B$51:$F$51</c:f>
              <c:numCache>
                <c:formatCode>0.00</c:formatCode>
                <c:ptCount val="5"/>
                <c:pt idx="0">
                  <c:v>1.10551165826205</c:v>
                </c:pt>
                <c:pt idx="1">
                  <c:v>2.140484632796952</c:v>
                </c:pt>
                <c:pt idx="2">
                  <c:v>1.45019398821138</c:v>
                </c:pt>
                <c:pt idx="3">
                  <c:v>1.787444628713162</c:v>
                </c:pt>
                <c:pt idx="4">
                  <c:v>1.684605546777381</c:v>
                </c:pt>
              </c:numCache>
            </c:numRef>
          </c:val>
        </c:ser>
        <c:ser>
          <c:idx val="5"/>
          <c:order val="4"/>
          <c:tx>
            <c:strRef>
              <c:f>'Summary Sheet'!$G$52</c:f>
              <c:strCache>
                <c:ptCount val="1"/>
                <c:pt idx="0">
                  <c:v>General Revenue from Goods and Services Taxes</c:v>
                </c:pt>
              </c:strCache>
            </c:strRef>
          </c:tx>
          <c:spPr>
            <a:solidFill>
              <a:srgbClr val="007E39"/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Sheet'!$B$52:$F$52</c:f>
              <c:numCache>
                <c:formatCode>0.00</c:formatCode>
                <c:ptCount val="5"/>
                <c:pt idx="0">
                  <c:v>0.882097459386798</c:v>
                </c:pt>
                <c:pt idx="1">
                  <c:v>2.429772428010716</c:v>
                </c:pt>
                <c:pt idx="2">
                  <c:v>2.24318389670377</c:v>
                </c:pt>
                <c:pt idx="3">
                  <c:v>1.741875015950953</c:v>
                </c:pt>
                <c:pt idx="4">
                  <c:v>2.357453829521014</c:v>
                </c:pt>
              </c:numCache>
            </c:numRef>
          </c:val>
        </c:ser>
        <c:ser>
          <c:idx val="6"/>
          <c:order val="5"/>
          <c:tx>
            <c:strRef>
              <c:f>'Summary Sheet'!$G$53</c:f>
              <c:strCache>
                <c:ptCount val="1"/>
                <c:pt idx="0">
                  <c:v> Excise Tax</c:v>
                </c:pt>
              </c:strCache>
            </c:strRef>
          </c:tx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Sheet'!$B$53:$F$53</c:f>
              <c:numCache>
                <c:formatCode>0.00</c:formatCode>
                <c:ptCount val="5"/>
                <c:pt idx="0">
                  <c:v>3.789013398308158</c:v>
                </c:pt>
                <c:pt idx="1">
                  <c:v>2.469754605121528</c:v>
                </c:pt>
                <c:pt idx="2">
                  <c:v>2.653009285612723</c:v>
                </c:pt>
                <c:pt idx="3">
                  <c:v>4.57042908584015</c:v>
                </c:pt>
                <c:pt idx="4">
                  <c:v>1.565890956311842</c:v>
                </c:pt>
              </c:numCache>
            </c:numRef>
          </c:val>
        </c:ser>
        <c:ser>
          <c:idx val="7"/>
          <c:order val="6"/>
          <c:tx>
            <c:strRef>
              <c:f>'Summary Sheet'!$G$54</c:f>
              <c:strCache>
                <c:ptCount val="1"/>
                <c:pt idx="0">
                  <c:v>Tax Revenue from International Trade and Transactions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Sheet'!$B$54:$F$54</c:f>
              <c:numCache>
                <c:formatCode>0.00</c:formatCode>
                <c:ptCount val="5"/>
                <c:pt idx="0">
                  <c:v>3.331483581889813</c:v>
                </c:pt>
                <c:pt idx="1">
                  <c:v>2.787359464478531</c:v>
                </c:pt>
                <c:pt idx="2">
                  <c:v>2.208399091142574</c:v>
                </c:pt>
                <c:pt idx="3">
                  <c:v>1.724397581416302</c:v>
                </c:pt>
                <c:pt idx="4">
                  <c:v>1.394634617746205</c:v>
                </c:pt>
              </c:numCache>
            </c:numRef>
          </c:val>
        </c:ser>
        <c:ser>
          <c:idx val="8"/>
          <c:order val="7"/>
          <c:tx>
            <c:strRef>
              <c:f>'Summary Sheet'!$G$55</c:f>
              <c:strCache>
                <c:ptCount val="1"/>
                <c:pt idx="0">
                  <c:v>Property Tax Revenue</c:v>
                </c:pt>
              </c:strCache>
            </c:strRef>
          </c:tx>
          <c:spPr>
            <a:solidFill>
              <a:srgbClr val="FFFF00"/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Sheet'!$B$55:$F$55</c:f>
              <c:numCache>
                <c:formatCode>0.00</c:formatCode>
                <c:ptCount val="5"/>
                <c:pt idx="0">
                  <c:v>0.0873483929916999</c:v>
                </c:pt>
                <c:pt idx="1">
                  <c:v>0.146097194055578</c:v>
                </c:pt>
                <c:pt idx="2">
                  <c:v>0.168430823276257</c:v>
                </c:pt>
                <c:pt idx="3">
                  <c:v>0.277291766527113</c:v>
                </c:pt>
                <c:pt idx="4">
                  <c:v>0.223258921375877</c:v>
                </c:pt>
              </c:numCache>
            </c:numRef>
          </c:val>
        </c:ser>
        <c:ser>
          <c:idx val="9"/>
          <c:order val="8"/>
          <c:tx>
            <c:strRef>
              <c:f>'Summary Sheet'!$A$56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3">
                <a:lumMod val="65000"/>
              </a:schemeClr>
            </a:solidFill>
            <a:ln>
              <a:noFill/>
            </a:ln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Sheet'!$B$56:$F$56</c:f>
              <c:numCache>
                <c:formatCode>0.00</c:formatCode>
                <c:ptCount val="5"/>
                <c:pt idx="0">
                  <c:v>5.30412742586134</c:v>
                </c:pt>
                <c:pt idx="1">
                  <c:v>5.529530134103222</c:v>
                </c:pt>
                <c:pt idx="2">
                  <c:v>6.244873116593968</c:v>
                </c:pt>
                <c:pt idx="3">
                  <c:v>6.015106235338656</c:v>
                </c:pt>
                <c:pt idx="4">
                  <c:v>7.141203153505387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57615656"/>
        <c:axId val="-2062396872"/>
      </c:areaChart>
      <c:lineChart>
        <c:grouping val="standard"/>
        <c:varyColors val="0"/>
        <c:ser>
          <c:idx val="0"/>
          <c:order val="0"/>
          <c:tx>
            <c:strRef>
              <c:f>'Summary Sheet'!$G$47</c:f>
              <c:strCache>
                <c:ptCount val="1"/>
                <c:pt idx="0">
                  <c:v>Revnue without Grants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10"/>
            <c:spPr>
              <a:solidFill>
                <a:srgbClr val="FF0000"/>
              </a:solidFill>
            </c:spPr>
          </c:marke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Sheet'!$B$47:$F$47</c:f>
              <c:numCache>
                <c:formatCode>0.00</c:formatCode>
                <c:ptCount val="5"/>
                <c:pt idx="0">
                  <c:v>15.97308889362746</c:v>
                </c:pt>
                <c:pt idx="1">
                  <c:v>18.41015080564939</c:v>
                </c:pt>
                <c:pt idx="2">
                  <c:v>18.42188550479493</c:v>
                </c:pt>
                <c:pt idx="3">
                  <c:v>20.63285430621116</c:v>
                </c:pt>
                <c:pt idx="4">
                  <c:v>20.00938756682262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57615656"/>
        <c:axId val="-2062396872"/>
      </c:lineChart>
      <c:catAx>
        <c:axId val="-20576156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62396872"/>
        <c:crosses val="autoZero"/>
        <c:auto val="1"/>
        <c:lblAlgn val="ctr"/>
        <c:lblOffset val="100"/>
        <c:noMultiLvlLbl val="0"/>
      </c:catAx>
      <c:valAx>
        <c:axId val="-2062396872"/>
        <c:scaling>
          <c:orientation val="minMax"/>
          <c:max val="30.0"/>
        </c:scaling>
        <c:delete val="0"/>
        <c:axPos val="l"/>
        <c:majorGridlines>
          <c:spPr>
            <a:ln>
              <a:solidFill>
                <a:schemeClr val="bg2">
                  <a:lumMod val="75000"/>
                  <a:alpha val="40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noFill/>
          </a:ln>
        </c:spPr>
        <c:crossAx val="-2057615656"/>
        <c:crosses val="autoZero"/>
        <c:crossBetween val="between"/>
      </c:valAx>
      <c:spPr>
        <a:solidFill>
          <a:srgbClr val="0070C0">
            <a:alpha val="10000"/>
          </a:srgbClr>
        </a:solidFill>
      </c:spPr>
    </c:plotArea>
    <c:plotVisOnly val="1"/>
    <c:dispBlanksAs val="gap"/>
    <c:showDLblsOverMax val="0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7499223887337"/>
          <c:y val="0.0215146299483649"/>
          <c:w val="0.833217621990799"/>
          <c:h val="0.921025308583416"/>
        </c:manualLayout>
      </c:layout>
      <c:areaChart>
        <c:grouping val="stacked"/>
        <c:varyColors val="0"/>
        <c:ser>
          <c:idx val="2"/>
          <c:order val="1"/>
          <c:tx>
            <c:strRef>
              <c:f>'Summary Sheet'!$G$78</c:f>
              <c:strCache>
                <c:ptCount val="1"/>
                <c:pt idx="0">
                  <c:v>Socail Security Contributions</c:v>
                </c:pt>
              </c:strCache>
            </c:strRef>
          </c:tx>
          <c:spPr>
            <a:solidFill>
              <a:srgbClr val="F97C2F"/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Sheet'!$B$78:$F$78</c:f>
              <c:numCache>
                <c:formatCode>0.00</c:formatCode>
                <c:ptCount val="5"/>
                <c:pt idx="0">
                  <c:v>1.872245523075387</c:v>
                </c:pt>
                <c:pt idx="1">
                  <c:v>2.69058353682863</c:v>
                </c:pt>
                <c:pt idx="2">
                  <c:v>3.348099349816876</c:v>
                </c:pt>
                <c:pt idx="3">
                  <c:v>3.487627480932247</c:v>
                </c:pt>
                <c:pt idx="4">
                  <c:v>4.582412910330442</c:v>
                </c:pt>
              </c:numCache>
            </c:numRef>
          </c:val>
        </c:ser>
        <c:ser>
          <c:idx val="3"/>
          <c:order val="2"/>
          <c:tx>
            <c:strRef>
              <c:f>'Summary Sheet'!$G$79</c:f>
              <c:strCache>
                <c:ptCount val="1"/>
                <c:pt idx="0">
                  <c:v>Corporate Income Tax</c:v>
                </c:pt>
              </c:strCache>
            </c:strRef>
          </c:tx>
          <c:spPr>
            <a:solidFill>
              <a:srgbClr val="7030A0"/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Sheet'!$B$79:$F$79</c:f>
              <c:numCache>
                <c:formatCode>0.00</c:formatCode>
                <c:ptCount val="5"/>
                <c:pt idx="0">
                  <c:v>2.593016101410964</c:v>
                </c:pt>
                <c:pt idx="1">
                  <c:v>1.596900831311897</c:v>
                </c:pt>
                <c:pt idx="2">
                  <c:v>2.462824287547847</c:v>
                </c:pt>
                <c:pt idx="3">
                  <c:v>3.494263059780526</c:v>
                </c:pt>
                <c:pt idx="4">
                  <c:v>3.98411163246497</c:v>
                </c:pt>
              </c:numCache>
            </c:numRef>
          </c:val>
        </c:ser>
        <c:ser>
          <c:idx val="4"/>
          <c:order val="3"/>
          <c:tx>
            <c:strRef>
              <c:f>'Summary Sheet'!$G$80</c:f>
              <c:strCache>
                <c:ptCount val="1"/>
                <c:pt idx="0">
                  <c:v>Individual Income Tax</c:v>
                </c:pt>
              </c:strCache>
            </c:strRef>
          </c:tx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Sheet'!$B$80:$F$80</c:f>
              <c:numCache>
                <c:formatCode>0.00</c:formatCode>
                <c:ptCount val="5"/>
                <c:pt idx="0">
                  <c:v>2.70599496698324</c:v>
                </c:pt>
                <c:pt idx="1">
                  <c:v>1.902933962252641</c:v>
                </c:pt>
                <c:pt idx="2">
                  <c:v>2.102879763722175</c:v>
                </c:pt>
                <c:pt idx="3">
                  <c:v>2.197069819256713</c:v>
                </c:pt>
                <c:pt idx="4">
                  <c:v>2.074381836772476</c:v>
                </c:pt>
              </c:numCache>
            </c:numRef>
          </c:val>
        </c:ser>
        <c:ser>
          <c:idx val="5"/>
          <c:order val="4"/>
          <c:tx>
            <c:strRef>
              <c:f>'Summary Sheet'!$G$81</c:f>
              <c:strCache>
                <c:ptCount val="1"/>
                <c:pt idx="0">
                  <c:v>General Revenue from Goods and Services Taxes</c:v>
                </c:pt>
              </c:strCache>
            </c:strRef>
          </c:tx>
          <c:spPr>
            <a:solidFill>
              <a:srgbClr val="007E39"/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Sheet'!$B$81:$F$81</c:f>
              <c:numCache>
                <c:formatCode>0.00</c:formatCode>
                <c:ptCount val="5"/>
                <c:pt idx="0">
                  <c:v>1.90996312296575</c:v>
                </c:pt>
                <c:pt idx="1">
                  <c:v>3.285146275978226</c:v>
                </c:pt>
                <c:pt idx="2">
                  <c:v>4.326321673345684</c:v>
                </c:pt>
                <c:pt idx="3">
                  <c:v>7.590962539233429</c:v>
                </c:pt>
                <c:pt idx="4">
                  <c:v>8.55598986981037</c:v>
                </c:pt>
              </c:numCache>
            </c:numRef>
          </c:val>
        </c:ser>
        <c:ser>
          <c:idx val="6"/>
          <c:order val="5"/>
          <c:tx>
            <c:strRef>
              <c:f>'Summary Sheet'!$G$82</c:f>
              <c:strCache>
                <c:ptCount val="1"/>
                <c:pt idx="0">
                  <c:v> Excise Tax</c:v>
                </c:pt>
              </c:strCache>
            </c:strRef>
          </c:tx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Sheet'!$B$82:$F$82</c:f>
              <c:numCache>
                <c:formatCode>0.00</c:formatCode>
                <c:ptCount val="5"/>
                <c:pt idx="0">
                  <c:v>0.778885117841683</c:v>
                </c:pt>
                <c:pt idx="1">
                  <c:v>1.348778593727166</c:v>
                </c:pt>
                <c:pt idx="2">
                  <c:v>1.370135721280332</c:v>
                </c:pt>
                <c:pt idx="3">
                  <c:v>1.512624135245376</c:v>
                </c:pt>
                <c:pt idx="4">
                  <c:v>1.769162897636315</c:v>
                </c:pt>
              </c:numCache>
            </c:numRef>
          </c:val>
        </c:ser>
        <c:ser>
          <c:idx val="7"/>
          <c:order val="6"/>
          <c:tx>
            <c:strRef>
              <c:f>'Summary Sheet'!$G$83</c:f>
              <c:strCache>
                <c:ptCount val="1"/>
                <c:pt idx="0">
                  <c:v>Tax Revenue from International Trade and Transactions</c:v>
                </c:pt>
              </c:strCache>
            </c:strRef>
          </c:tx>
          <c:spPr>
            <a:solidFill>
              <a:srgbClr val="00B0F0"/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Sheet'!$B$83:$F$83</c:f>
              <c:numCache>
                <c:formatCode>0.00</c:formatCode>
                <c:ptCount val="5"/>
                <c:pt idx="0">
                  <c:v>1.232043071831611</c:v>
                </c:pt>
                <c:pt idx="1">
                  <c:v>1.288345908625983</c:v>
                </c:pt>
                <c:pt idx="2">
                  <c:v>1.136663369107431</c:v>
                </c:pt>
                <c:pt idx="3">
                  <c:v>0.854168525252295</c:v>
                </c:pt>
                <c:pt idx="4">
                  <c:v>1.229259627451664</c:v>
                </c:pt>
              </c:numCache>
            </c:numRef>
          </c:val>
        </c:ser>
        <c:ser>
          <c:idx val="8"/>
          <c:order val="7"/>
          <c:tx>
            <c:strRef>
              <c:f>'Summary Sheet'!$G$84</c:f>
              <c:strCache>
                <c:ptCount val="1"/>
                <c:pt idx="0">
                  <c:v>Property Tax Revenue</c:v>
                </c:pt>
              </c:strCache>
            </c:strRef>
          </c:tx>
          <c:spPr>
            <a:solidFill>
              <a:srgbClr val="FFFF00"/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Sheet'!$B$84:$F$84</c:f>
              <c:numCache>
                <c:formatCode>0.00</c:formatCode>
                <c:ptCount val="5"/>
                <c:pt idx="0">
                  <c:v>0.263112236694555</c:v>
                </c:pt>
                <c:pt idx="1">
                  <c:v>0.336359232217049</c:v>
                </c:pt>
                <c:pt idx="2">
                  <c:v>0.599404549086466</c:v>
                </c:pt>
                <c:pt idx="3">
                  <c:v>0.742971280830584</c:v>
                </c:pt>
                <c:pt idx="4">
                  <c:v>1.576829733556203</c:v>
                </c:pt>
              </c:numCache>
            </c:numRef>
          </c:val>
        </c:ser>
        <c:ser>
          <c:idx val="9"/>
          <c:order val="8"/>
          <c:tx>
            <c:strRef>
              <c:f>'Summary Sheet'!$A$85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3">
                <a:lumMod val="65000"/>
              </a:schemeClr>
            </a:solidFill>
          </c:spP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Sheet'!$B$85:$F$85</c:f>
              <c:numCache>
                <c:formatCode>0.00</c:formatCode>
                <c:ptCount val="5"/>
                <c:pt idx="0">
                  <c:v>8.30213759461271</c:v>
                </c:pt>
                <c:pt idx="1">
                  <c:v>5.059591518909468</c:v>
                </c:pt>
                <c:pt idx="2">
                  <c:v>6.228346560861569</c:v>
                </c:pt>
                <c:pt idx="3">
                  <c:v>5.140198725003518</c:v>
                </c:pt>
                <c:pt idx="4">
                  <c:v>3.540873734330688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55646648"/>
        <c:axId val="-2058065896"/>
      </c:areaChart>
      <c:lineChart>
        <c:grouping val="standard"/>
        <c:varyColors val="0"/>
        <c:ser>
          <c:idx val="0"/>
          <c:order val="0"/>
          <c:tx>
            <c:strRef>
              <c:f>'Summary Sheet'!$G$76</c:f>
              <c:strCache>
                <c:ptCount val="1"/>
                <c:pt idx="0">
                  <c:v>Revnue without Grants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10"/>
            <c:spPr>
              <a:solidFill>
                <a:srgbClr val="FF0000"/>
              </a:solidFill>
            </c:spPr>
          </c:marker>
          <c:cat>
            <c:numRef>
              <c:f>'Summary Sheet'!$B$1:$F$1</c:f>
              <c:numCache>
                <c:formatCode>General</c:formatCode>
                <c:ptCount val="5"/>
                <c:pt idx="0">
                  <c:v>1990.0</c:v>
                </c:pt>
                <c:pt idx="1">
                  <c:v>1995.0</c:v>
                </c:pt>
                <c:pt idx="2">
                  <c:v>2000.0</c:v>
                </c:pt>
                <c:pt idx="3">
                  <c:v>2005.0</c:v>
                </c:pt>
                <c:pt idx="4">
                  <c:v>2011.0</c:v>
                </c:pt>
              </c:numCache>
            </c:numRef>
          </c:cat>
          <c:val>
            <c:numRef>
              <c:f>'Summary Sheet'!$B$76:$F$76</c:f>
              <c:numCache>
                <c:formatCode>0.00</c:formatCode>
                <c:ptCount val="5"/>
                <c:pt idx="0">
                  <c:v>19.6573977354159</c:v>
                </c:pt>
                <c:pt idx="1">
                  <c:v>17.50863985985101</c:v>
                </c:pt>
                <c:pt idx="2">
                  <c:v>21.57467527476835</c:v>
                </c:pt>
                <c:pt idx="3">
                  <c:v>25.01988556553473</c:v>
                </c:pt>
                <c:pt idx="4">
                  <c:v>27.31302224235309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55646648"/>
        <c:axId val="-2058065896"/>
      </c:lineChart>
      <c:catAx>
        <c:axId val="-2055646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58065896"/>
        <c:crosses val="autoZero"/>
        <c:auto val="1"/>
        <c:lblAlgn val="ctr"/>
        <c:lblOffset val="100"/>
        <c:noMultiLvlLbl val="0"/>
      </c:catAx>
      <c:valAx>
        <c:axId val="-2058065896"/>
        <c:scaling>
          <c:orientation val="minMax"/>
        </c:scaling>
        <c:delete val="0"/>
        <c:axPos val="l"/>
        <c:majorGridlines>
          <c:spPr>
            <a:ln>
              <a:solidFill>
                <a:schemeClr val="bg2">
                  <a:lumMod val="75000"/>
                  <a:alpha val="40000"/>
                </a:schemeClr>
              </a:solidFill>
              <a:prstDash val="dash"/>
            </a:ln>
          </c:spPr>
        </c:majorGridlines>
        <c:numFmt formatCode="0" sourceLinked="0"/>
        <c:majorTickMark val="out"/>
        <c:minorTickMark val="none"/>
        <c:tickLblPos val="nextTo"/>
        <c:spPr>
          <a:ln>
            <a:noFill/>
          </a:ln>
        </c:spPr>
        <c:crossAx val="-2055646648"/>
        <c:crossesAt val="1.0"/>
        <c:crossBetween val="between"/>
      </c:valAx>
      <c:spPr>
        <a:solidFill>
          <a:srgbClr val="007E39">
            <a:alpha val="10000"/>
          </a:srgbClr>
        </a:solidFill>
      </c:spPr>
    </c:plotArea>
    <c:plotVisOnly val="1"/>
    <c:dispBlanksAs val="gap"/>
    <c:showDLblsOverMax val="0"/>
  </c:chart>
  <c:txPr>
    <a:bodyPr/>
    <a:lstStyle/>
    <a:p>
      <a:pPr>
        <a:defRPr>
          <a:latin typeface="Arial" pitchFamily="34" charset="0"/>
          <a:cs typeface="Arial" pitchFamily="34" charset="0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0371905104087696"/>
          <c:y val="0.0466783063497151"/>
          <c:w val="0.923339352939275"/>
          <c:h val="0.905098001669516"/>
        </c:manualLayout>
      </c:layout>
      <c:areaChart>
        <c:grouping val="stacked"/>
        <c:varyColors val="0"/>
        <c:ser>
          <c:idx val="0"/>
          <c:order val="0"/>
          <c:tx>
            <c:strRef>
              <c:f>'figure1 11.26.13 update'!$A$6</c:f>
              <c:strCache>
                <c:ptCount val="1"/>
                <c:pt idx="0">
                  <c:v>Public</c:v>
                </c:pt>
              </c:strCache>
            </c:strRef>
          </c:tx>
          <c:spPr>
            <a:solidFill>
              <a:srgbClr val="BBE0E3">
                <a:lumMod val="25000"/>
                <a:alpha val="86000"/>
              </a:srgbClr>
            </a:solidFill>
            <a:ln w="1524">
              <a:solidFill>
                <a:prstClr val="black">
                  <a:lumMod val="50000"/>
                  <a:lumOff val="50000"/>
                  <a:alpha val="0"/>
                </a:prstClr>
              </a:solidFill>
            </a:ln>
          </c:spPr>
          <c:cat>
            <c:numRef>
              <c:f>'figure1 11.26.13 update'!$B$5:$AQ$5</c:f>
              <c:numCache>
                <c:formatCode>General</c:formatCode>
                <c:ptCount val="42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</c:numCache>
            </c:numRef>
          </c:cat>
          <c:val>
            <c:numRef>
              <c:f>'figure1 11.26.13 update'!$B$6:$AQ$6</c:f>
              <c:numCache>
                <c:formatCode>0.00</c:formatCode>
                <c:ptCount val="42"/>
                <c:pt idx="0">
                  <c:v>3.648165092208427</c:v>
                </c:pt>
                <c:pt idx="1">
                  <c:v>3.801548110097225</c:v>
                </c:pt>
                <c:pt idx="2">
                  <c:v>4.014853690878891</c:v>
                </c:pt>
                <c:pt idx="3">
                  <c:v>4.080030061345776</c:v>
                </c:pt>
                <c:pt idx="4">
                  <c:v>4.390897742731966</c:v>
                </c:pt>
                <c:pt idx="5">
                  <c:v>4.950826432595357</c:v>
                </c:pt>
                <c:pt idx="6">
                  <c:v>4.980428972495038</c:v>
                </c:pt>
                <c:pt idx="7">
                  <c:v>5.050890727403144</c:v>
                </c:pt>
                <c:pt idx="8">
                  <c:v>5.1885710462451</c:v>
                </c:pt>
                <c:pt idx="9">
                  <c:v>5.205545431076898</c:v>
                </c:pt>
                <c:pt idx="10">
                  <c:v>5.312093362021452</c:v>
                </c:pt>
                <c:pt idx="11">
                  <c:v>5.391062669772023</c:v>
                </c:pt>
                <c:pt idx="12">
                  <c:v>5.44887845208897</c:v>
                </c:pt>
                <c:pt idx="13">
                  <c:v>5.487733144506263</c:v>
                </c:pt>
                <c:pt idx="14">
                  <c:v>5.357485739741386</c:v>
                </c:pt>
                <c:pt idx="15">
                  <c:v>5.38232119280115</c:v>
                </c:pt>
                <c:pt idx="16">
                  <c:v>5.385435761706025</c:v>
                </c:pt>
                <c:pt idx="17">
                  <c:v>5.47312005282928</c:v>
                </c:pt>
                <c:pt idx="18">
                  <c:v>5.493498710909697</c:v>
                </c:pt>
                <c:pt idx="19">
                  <c:v>5.472904438293556</c:v>
                </c:pt>
                <c:pt idx="20">
                  <c:v>5.632595206694566</c:v>
                </c:pt>
                <c:pt idx="21">
                  <c:v>5.876766417216303</c:v>
                </c:pt>
                <c:pt idx="22">
                  <c:v>6.145144196327807</c:v>
                </c:pt>
                <c:pt idx="23">
                  <c:v>6.281412324859651</c:v>
                </c:pt>
                <c:pt idx="24">
                  <c:v>6.197757157907914</c:v>
                </c:pt>
                <c:pt idx="25">
                  <c:v>6.241916143002176</c:v>
                </c:pt>
                <c:pt idx="26">
                  <c:v>6.305805446398536</c:v>
                </c:pt>
                <c:pt idx="27">
                  <c:v>6.27454941491958</c:v>
                </c:pt>
                <c:pt idx="28">
                  <c:v>6.311515726826788</c:v>
                </c:pt>
                <c:pt idx="29">
                  <c:v>6.416351479862041</c:v>
                </c:pt>
                <c:pt idx="30">
                  <c:v>6.398618038842115</c:v>
                </c:pt>
                <c:pt idx="31">
                  <c:v>6.642238194118582</c:v>
                </c:pt>
                <c:pt idx="32">
                  <c:v>6.871360521264283</c:v>
                </c:pt>
                <c:pt idx="33">
                  <c:v>7.080656967065422</c:v>
                </c:pt>
                <c:pt idx="34">
                  <c:v>7.102350757373829</c:v>
                </c:pt>
                <c:pt idx="35">
                  <c:v>7.184098099815237</c:v>
                </c:pt>
                <c:pt idx="36">
                  <c:v>7.158289568964387</c:v>
                </c:pt>
                <c:pt idx="37">
                  <c:v>7.148540221613985</c:v>
                </c:pt>
                <c:pt idx="38">
                  <c:v>7.477496907855676</c:v>
                </c:pt>
                <c:pt idx="39">
                  <c:v>8.18608137860936</c:v>
                </c:pt>
                <c:pt idx="40">
                  <c:v>7.987537869563275</c:v>
                </c:pt>
                <c:pt idx="41">
                  <c:v>7.83535809079735</c:v>
                </c:pt>
              </c:numCache>
            </c:numRef>
          </c:val>
        </c:ser>
        <c:ser>
          <c:idx val="1"/>
          <c:order val="1"/>
          <c:tx>
            <c:strRef>
              <c:f>'figure1 11.26.13 update'!$A$7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rgbClr val="F60000">
                <a:alpha val="77000"/>
              </a:srgbClr>
            </a:solidFill>
            <a:ln w="1524">
              <a:solidFill>
                <a:prstClr val="black">
                  <a:lumMod val="50000"/>
                  <a:lumOff val="50000"/>
                  <a:alpha val="50000"/>
                </a:prstClr>
              </a:solidFill>
            </a:ln>
          </c:spPr>
          <c:cat>
            <c:numRef>
              <c:f>'figure1 11.26.13 update'!$B$5:$AQ$5</c:f>
              <c:numCache>
                <c:formatCode>General</c:formatCode>
                <c:ptCount val="42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</c:numCache>
            </c:numRef>
          </c:cat>
          <c:val>
            <c:numRef>
              <c:f>'figure1 11.26.13 update'!$B$7:$AQ$7</c:f>
              <c:numCache>
                <c:formatCode>0.00</c:formatCode>
                <c:ptCount val="42"/>
                <c:pt idx="0">
                  <c:v>1.547058823529412</c:v>
                </c:pt>
                <c:pt idx="1">
                  <c:v>1.676316209249076</c:v>
                </c:pt>
                <c:pt idx="2">
                  <c:v>1.685998555560886</c:v>
                </c:pt>
                <c:pt idx="3">
                  <c:v>1.629332637548093</c:v>
                </c:pt>
                <c:pt idx="4">
                  <c:v>1.659138492908895</c:v>
                </c:pt>
                <c:pt idx="5">
                  <c:v>1.676154579543352</c:v>
                </c:pt>
                <c:pt idx="6">
                  <c:v>1.701332118499405</c:v>
                </c:pt>
                <c:pt idx="7">
                  <c:v>1.713582407124195</c:v>
                </c:pt>
                <c:pt idx="8">
                  <c:v>1.74692355790275</c:v>
                </c:pt>
                <c:pt idx="9">
                  <c:v>1.767798251558988</c:v>
                </c:pt>
                <c:pt idx="10">
                  <c:v>1.779882433887195</c:v>
                </c:pt>
                <c:pt idx="11">
                  <c:v>1.783797512131812</c:v>
                </c:pt>
                <c:pt idx="12">
                  <c:v>1.8766748052705</c:v>
                </c:pt>
                <c:pt idx="13">
                  <c:v>1.869952001203194</c:v>
                </c:pt>
                <c:pt idx="14">
                  <c:v>1.862493468578322</c:v>
                </c:pt>
                <c:pt idx="15">
                  <c:v>1.928594130999526</c:v>
                </c:pt>
                <c:pt idx="16">
                  <c:v>2.00070294795365</c:v>
                </c:pt>
                <c:pt idx="17">
                  <c:v>2.013272143939594</c:v>
                </c:pt>
                <c:pt idx="18">
                  <c:v>2.089721343180966</c:v>
                </c:pt>
                <c:pt idx="19">
                  <c:v>2.125229443674728</c:v>
                </c:pt>
                <c:pt idx="20">
                  <c:v>2.200489489936053</c:v>
                </c:pt>
                <c:pt idx="21">
                  <c:v>2.28575771739029</c:v>
                </c:pt>
                <c:pt idx="22">
                  <c:v>2.312901807785874</c:v>
                </c:pt>
                <c:pt idx="23">
                  <c:v>2.378354068708282</c:v>
                </c:pt>
                <c:pt idx="24">
                  <c:v>2.407106496688188</c:v>
                </c:pt>
                <c:pt idx="25">
                  <c:v>2.442759305198277</c:v>
                </c:pt>
                <c:pt idx="26">
                  <c:v>2.456972740120148</c:v>
                </c:pt>
                <c:pt idx="27">
                  <c:v>2.476091505236337</c:v>
                </c:pt>
                <c:pt idx="28">
                  <c:v>2.534269873700137</c:v>
                </c:pt>
                <c:pt idx="29">
                  <c:v>2.512458677612578</c:v>
                </c:pt>
                <c:pt idx="30">
                  <c:v>2.509832895219954</c:v>
                </c:pt>
                <c:pt idx="31">
                  <c:v>2.576361739140345</c:v>
                </c:pt>
                <c:pt idx="32">
                  <c:v>2.658142877050925</c:v>
                </c:pt>
                <c:pt idx="33">
                  <c:v>2.76187402978252</c:v>
                </c:pt>
                <c:pt idx="34">
                  <c:v>2.815244375972198</c:v>
                </c:pt>
                <c:pt idx="35">
                  <c:v>2.838124471925758</c:v>
                </c:pt>
                <c:pt idx="36">
                  <c:v>2.779418404443862</c:v>
                </c:pt>
                <c:pt idx="37">
                  <c:v>2.78030493393114</c:v>
                </c:pt>
                <c:pt idx="38">
                  <c:v>2.77861162877624</c:v>
                </c:pt>
                <c:pt idx="39">
                  <c:v>2.963829263098125</c:v>
                </c:pt>
                <c:pt idx="40">
                  <c:v>2.956075120094499</c:v>
                </c:pt>
                <c:pt idx="41">
                  <c:v>2.912931347634081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57027080"/>
        <c:axId val="-2056825976"/>
      </c:areaChart>
      <c:catAx>
        <c:axId val="-2057027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56825976"/>
        <c:crosses val="autoZero"/>
        <c:auto val="1"/>
        <c:lblAlgn val="ctr"/>
        <c:lblOffset val="100"/>
        <c:tickLblSkip val="5"/>
        <c:noMultiLvlLbl val="0"/>
      </c:catAx>
      <c:valAx>
        <c:axId val="-2056825976"/>
        <c:scaling>
          <c:orientation val="minMax"/>
        </c:scaling>
        <c:delete val="0"/>
        <c:axPos val="l"/>
        <c:numFmt formatCode="0" sourceLinked="0"/>
        <c:majorTickMark val="in"/>
        <c:minorTickMark val="none"/>
        <c:tickLblPos val="nextTo"/>
        <c:spPr>
          <a:ln>
            <a:noFill/>
          </a:ln>
        </c:spPr>
        <c:crossAx val="-2057027080"/>
        <c:crosses val="autoZero"/>
        <c:crossBetween val="midCat"/>
      </c:valAx>
      <c:spPr>
        <a:ln w="6350">
          <a:noFill/>
        </a:ln>
      </c:spPr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0416407913223775"/>
          <c:y val="0.0466783063497151"/>
          <c:w val="0.90355080349012"/>
          <c:h val="0.898500853810753"/>
        </c:manualLayout>
      </c:layout>
      <c:areaChart>
        <c:grouping val="stacked"/>
        <c:varyColors val="0"/>
        <c:ser>
          <c:idx val="0"/>
          <c:order val="0"/>
          <c:tx>
            <c:strRef>
              <c:f>'figure1 11.26.13 update'!$A$11</c:f>
              <c:strCache>
                <c:ptCount val="1"/>
                <c:pt idx="0">
                  <c:v>Public</c:v>
                </c:pt>
              </c:strCache>
            </c:strRef>
          </c:tx>
          <c:spPr>
            <a:solidFill>
              <a:srgbClr val="BBE0E3">
                <a:lumMod val="25000"/>
                <a:alpha val="83000"/>
              </a:srgbClr>
            </a:solidFill>
            <a:ln w="1524">
              <a:solidFill>
                <a:prstClr val="black">
                  <a:lumMod val="50000"/>
                  <a:lumOff val="50000"/>
                  <a:alpha val="0"/>
                </a:prstClr>
              </a:solidFill>
            </a:ln>
          </c:spPr>
          <c:cat>
            <c:numRef>
              <c:f>'figure1 11.26.13 update'!$B$5:$AQ$5</c:f>
              <c:numCache>
                <c:formatCode>General</c:formatCode>
                <c:ptCount val="42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</c:numCache>
            </c:numRef>
          </c:cat>
          <c:val>
            <c:numRef>
              <c:f>'figure1 11.26.13 update'!$B$11:$AQ$11</c:f>
              <c:numCache>
                <c:formatCode>0.00</c:formatCode>
                <c:ptCount val="42"/>
                <c:pt idx="0">
                  <c:v>1.744784003851792</c:v>
                </c:pt>
                <c:pt idx="1">
                  <c:v>1.75375644874581</c:v>
                </c:pt>
                <c:pt idx="2">
                  <c:v>1.8105796277368</c:v>
                </c:pt>
                <c:pt idx="3">
                  <c:v>1.828576055105638</c:v>
                </c:pt>
                <c:pt idx="4">
                  <c:v>1.846572482474478</c:v>
                </c:pt>
                <c:pt idx="5">
                  <c:v>1.86456890984332</c:v>
                </c:pt>
                <c:pt idx="6">
                  <c:v>1.904340232780665</c:v>
                </c:pt>
                <c:pt idx="7">
                  <c:v>1.924279219983862</c:v>
                </c:pt>
                <c:pt idx="8">
                  <c:v>1.944218207187058</c:v>
                </c:pt>
                <c:pt idx="9">
                  <c:v>1.96415719439026</c:v>
                </c:pt>
                <c:pt idx="10">
                  <c:v>1.98409618159345</c:v>
                </c:pt>
                <c:pt idx="11">
                  <c:v>2.03652959263692</c:v>
                </c:pt>
                <c:pt idx="12">
                  <c:v>2.088963003680383</c:v>
                </c:pt>
                <c:pt idx="13">
                  <c:v>2.141396414723847</c:v>
                </c:pt>
                <c:pt idx="14">
                  <c:v>2.193829825767321</c:v>
                </c:pt>
                <c:pt idx="15">
                  <c:v>2.246263236810781</c:v>
                </c:pt>
                <c:pt idx="16">
                  <c:v>2.301554080372849</c:v>
                </c:pt>
                <c:pt idx="17">
                  <c:v>2.371176522901759</c:v>
                </c:pt>
                <c:pt idx="18">
                  <c:v>2.44079896543067</c:v>
                </c:pt>
                <c:pt idx="19">
                  <c:v>2.51042140795958</c:v>
                </c:pt>
                <c:pt idx="20">
                  <c:v>2.580043850488488</c:v>
                </c:pt>
                <c:pt idx="21">
                  <c:v>2.649666293017399</c:v>
                </c:pt>
                <c:pt idx="22">
                  <c:v>2.719288735546309</c:v>
                </c:pt>
                <c:pt idx="23">
                  <c:v>2.788911178075224</c:v>
                </c:pt>
                <c:pt idx="24">
                  <c:v>2.87717727272728</c:v>
                </c:pt>
                <c:pt idx="25">
                  <c:v>2.887852070627478</c:v>
                </c:pt>
                <c:pt idx="26">
                  <c:v>2.843074194665</c:v>
                </c:pt>
                <c:pt idx="27">
                  <c:v>2.959054994984772</c:v>
                </c:pt>
                <c:pt idx="28">
                  <c:v>2.907116771073921</c:v>
                </c:pt>
                <c:pt idx="29">
                  <c:v>2.998267873943304</c:v>
                </c:pt>
                <c:pt idx="30">
                  <c:v>2.901794089099348</c:v>
                </c:pt>
                <c:pt idx="31">
                  <c:v>2.977926462272355</c:v>
                </c:pt>
                <c:pt idx="32">
                  <c:v>3.066775477275304</c:v>
                </c:pt>
                <c:pt idx="33">
                  <c:v>3.142690625838435</c:v>
                </c:pt>
                <c:pt idx="34">
                  <c:v>3.025189628280043</c:v>
                </c:pt>
                <c:pt idx="35">
                  <c:v>3.040953667676354</c:v>
                </c:pt>
                <c:pt idx="36">
                  <c:v>3.107162508653921</c:v>
                </c:pt>
                <c:pt idx="37">
                  <c:v>3.174852258290654</c:v>
                </c:pt>
                <c:pt idx="38">
                  <c:v>3.28267195951148</c:v>
                </c:pt>
                <c:pt idx="39">
                  <c:v>3.61453058341174</c:v>
                </c:pt>
                <c:pt idx="40">
                  <c:v>3.546740946027397</c:v>
                </c:pt>
                <c:pt idx="41">
                  <c:v>3.405466731804348</c:v>
                </c:pt>
              </c:numCache>
            </c:numRef>
          </c:val>
        </c:ser>
        <c:ser>
          <c:idx val="1"/>
          <c:order val="1"/>
          <c:tx>
            <c:strRef>
              <c:f>'figure1 11.26.13 update'!$A$12</c:f>
              <c:strCache>
                <c:ptCount val="1"/>
                <c:pt idx="0">
                  <c:v>Private</c:v>
                </c:pt>
              </c:strCache>
            </c:strRef>
          </c:tx>
          <c:spPr>
            <a:solidFill>
              <a:srgbClr val="F60000">
                <a:alpha val="76000"/>
              </a:srgbClr>
            </a:solidFill>
            <a:ln w="1524">
              <a:solidFill>
                <a:prstClr val="black">
                  <a:lumMod val="50000"/>
                  <a:lumOff val="50000"/>
                  <a:alpha val="50000"/>
                </a:prstClr>
              </a:solidFill>
            </a:ln>
          </c:spPr>
          <c:cat>
            <c:numRef>
              <c:f>'figure1 11.26.13 update'!$B$5:$AQ$5</c:f>
              <c:numCache>
                <c:formatCode>General</c:formatCode>
                <c:ptCount val="42"/>
                <c:pt idx="0">
                  <c:v>1970.0</c:v>
                </c:pt>
                <c:pt idx="1">
                  <c:v>1971.0</c:v>
                </c:pt>
                <c:pt idx="2">
                  <c:v>1972.0</c:v>
                </c:pt>
                <c:pt idx="3">
                  <c:v>1973.0</c:v>
                </c:pt>
                <c:pt idx="4">
                  <c:v>1974.0</c:v>
                </c:pt>
                <c:pt idx="5">
                  <c:v>1975.0</c:v>
                </c:pt>
                <c:pt idx="6">
                  <c:v>1976.0</c:v>
                </c:pt>
                <c:pt idx="7">
                  <c:v>1977.0</c:v>
                </c:pt>
                <c:pt idx="8">
                  <c:v>1978.0</c:v>
                </c:pt>
                <c:pt idx="9">
                  <c:v>1979.0</c:v>
                </c:pt>
                <c:pt idx="10">
                  <c:v>1980.0</c:v>
                </c:pt>
                <c:pt idx="11">
                  <c:v>1981.0</c:v>
                </c:pt>
                <c:pt idx="12">
                  <c:v>1982.0</c:v>
                </c:pt>
                <c:pt idx="13">
                  <c:v>1983.0</c:v>
                </c:pt>
                <c:pt idx="14">
                  <c:v>1984.0</c:v>
                </c:pt>
                <c:pt idx="15">
                  <c:v>1985.0</c:v>
                </c:pt>
                <c:pt idx="16">
                  <c:v>1986.0</c:v>
                </c:pt>
                <c:pt idx="17">
                  <c:v>1987.0</c:v>
                </c:pt>
                <c:pt idx="18">
                  <c:v>1988.0</c:v>
                </c:pt>
                <c:pt idx="19">
                  <c:v>1989.0</c:v>
                </c:pt>
                <c:pt idx="20">
                  <c:v>1990.0</c:v>
                </c:pt>
                <c:pt idx="21">
                  <c:v>1991.0</c:v>
                </c:pt>
                <c:pt idx="22">
                  <c:v>1992.0</c:v>
                </c:pt>
                <c:pt idx="23">
                  <c:v>1993.0</c:v>
                </c:pt>
                <c:pt idx="24">
                  <c:v>1994.0</c:v>
                </c:pt>
                <c:pt idx="25">
                  <c:v>1995.0</c:v>
                </c:pt>
                <c:pt idx="26">
                  <c:v>1996.0</c:v>
                </c:pt>
                <c:pt idx="27">
                  <c:v>1997.0</c:v>
                </c:pt>
                <c:pt idx="28">
                  <c:v>1998.0</c:v>
                </c:pt>
                <c:pt idx="29">
                  <c:v>1999.0</c:v>
                </c:pt>
                <c:pt idx="30">
                  <c:v>2000.0</c:v>
                </c:pt>
                <c:pt idx="31">
                  <c:v>2001.0</c:v>
                </c:pt>
                <c:pt idx="32">
                  <c:v>2002.0</c:v>
                </c:pt>
                <c:pt idx="33">
                  <c:v>2003.0</c:v>
                </c:pt>
                <c:pt idx="34">
                  <c:v>2004.0</c:v>
                </c:pt>
                <c:pt idx="35">
                  <c:v>2005.0</c:v>
                </c:pt>
                <c:pt idx="36">
                  <c:v>2006.0</c:v>
                </c:pt>
                <c:pt idx="37">
                  <c:v>2007.0</c:v>
                </c:pt>
                <c:pt idx="38">
                  <c:v>2008.0</c:v>
                </c:pt>
                <c:pt idx="39">
                  <c:v>2009.0</c:v>
                </c:pt>
                <c:pt idx="40">
                  <c:v>2010.0</c:v>
                </c:pt>
                <c:pt idx="41">
                  <c:v>2011.0</c:v>
                </c:pt>
              </c:numCache>
            </c:numRef>
          </c:cat>
          <c:val>
            <c:numRef>
              <c:f>'figure1 11.26.13 update'!$B$12:$AQ$12</c:f>
              <c:numCache>
                <c:formatCode>0.00</c:formatCode>
                <c:ptCount val="42"/>
                <c:pt idx="0">
                  <c:v>1.209797733447112</c:v>
                </c:pt>
                <c:pt idx="1">
                  <c:v>1.216019044206668</c:v>
                </c:pt>
                <c:pt idx="2">
                  <c:v>1.255419080542856</c:v>
                </c:pt>
                <c:pt idx="3">
                  <c:v>1.267897437172042</c:v>
                </c:pt>
                <c:pt idx="4">
                  <c:v>1.280375793801234</c:v>
                </c:pt>
                <c:pt idx="5">
                  <c:v>1.292854150430424</c:v>
                </c:pt>
                <c:pt idx="6">
                  <c:v>1.320430776671596</c:v>
                </c:pt>
                <c:pt idx="7">
                  <c:v>1.334256064771677</c:v>
                </c:pt>
                <c:pt idx="8">
                  <c:v>1.348081352871752</c:v>
                </c:pt>
                <c:pt idx="9">
                  <c:v>1.361906640971828</c:v>
                </c:pt>
                <c:pt idx="10">
                  <c:v>1.375731929071906</c:v>
                </c:pt>
                <c:pt idx="11">
                  <c:v>1.41208818961605</c:v>
                </c:pt>
                <c:pt idx="12">
                  <c:v>1.448444450160186</c:v>
                </c:pt>
                <c:pt idx="13">
                  <c:v>1.484800710704328</c:v>
                </c:pt>
                <c:pt idx="14">
                  <c:v>1.521156971248472</c:v>
                </c:pt>
                <c:pt idx="15">
                  <c:v>1.557513231792614</c:v>
                </c:pt>
                <c:pt idx="16">
                  <c:v>1.595850777915286</c:v>
                </c:pt>
                <c:pt idx="17">
                  <c:v>1.644125563208244</c:v>
                </c:pt>
                <c:pt idx="18">
                  <c:v>1.692400348501196</c:v>
                </c:pt>
                <c:pt idx="19">
                  <c:v>1.74067513379415</c:v>
                </c:pt>
                <c:pt idx="20">
                  <c:v>1.788949919087104</c:v>
                </c:pt>
                <c:pt idx="21">
                  <c:v>1.83722470438006</c:v>
                </c:pt>
                <c:pt idx="22">
                  <c:v>1.885499489673014</c:v>
                </c:pt>
                <c:pt idx="23">
                  <c:v>1.933774274965969</c:v>
                </c:pt>
                <c:pt idx="24">
                  <c:v>1.994976189366005</c:v>
                </c:pt>
                <c:pt idx="25">
                  <c:v>2.06413619024209</c:v>
                </c:pt>
                <c:pt idx="26">
                  <c:v>2.1785105879437</c:v>
                </c:pt>
                <c:pt idx="27">
                  <c:v>2.233181961536967</c:v>
                </c:pt>
                <c:pt idx="28">
                  <c:v>2.338509315882609</c:v>
                </c:pt>
                <c:pt idx="29">
                  <c:v>2.419241691274077</c:v>
                </c:pt>
                <c:pt idx="30">
                  <c:v>2.40412199785718</c:v>
                </c:pt>
                <c:pt idx="31">
                  <c:v>2.464430929031999</c:v>
                </c:pt>
                <c:pt idx="32">
                  <c:v>2.447852348811657</c:v>
                </c:pt>
                <c:pt idx="33">
                  <c:v>2.473840243726783</c:v>
                </c:pt>
                <c:pt idx="34">
                  <c:v>2.502018632589518</c:v>
                </c:pt>
                <c:pt idx="35">
                  <c:v>2.516724158410608</c:v>
                </c:pt>
                <c:pt idx="36">
                  <c:v>2.443180969606962</c:v>
                </c:pt>
                <c:pt idx="37">
                  <c:v>2.394719480839777</c:v>
                </c:pt>
                <c:pt idx="38">
                  <c:v>2.388151083966783</c:v>
                </c:pt>
                <c:pt idx="39">
                  <c:v>2.56326506876218</c:v>
                </c:pt>
                <c:pt idx="40">
                  <c:v>2.513417749624783</c:v>
                </c:pt>
                <c:pt idx="41">
                  <c:v>2.483533268195662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57143416"/>
        <c:axId val="-2056649960"/>
      </c:areaChart>
      <c:catAx>
        <c:axId val="-20571434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2056649960"/>
        <c:crosses val="autoZero"/>
        <c:auto val="1"/>
        <c:lblAlgn val="ctr"/>
        <c:lblOffset val="100"/>
        <c:tickLblSkip val="5"/>
        <c:noMultiLvlLbl val="0"/>
      </c:catAx>
      <c:valAx>
        <c:axId val="-2056649960"/>
        <c:scaling>
          <c:orientation val="minMax"/>
        </c:scaling>
        <c:delete val="0"/>
        <c:axPos val="l"/>
        <c:numFmt formatCode="0" sourceLinked="0"/>
        <c:majorTickMark val="in"/>
        <c:minorTickMark val="none"/>
        <c:tickLblPos val="nextTo"/>
        <c:spPr>
          <a:ln>
            <a:noFill/>
          </a:ln>
        </c:spPr>
        <c:crossAx val="-2057143416"/>
        <c:crosses val="autoZero"/>
        <c:crossBetween val="midCat"/>
      </c:valAx>
      <c:spPr>
        <a:ln w="6350">
          <a:noFill/>
        </a:ln>
      </c:spPr>
    </c:plotArea>
    <c:plotVisOnly val="1"/>
    <c:dispBlanksAs val="zero"/>
    <c:showDLblsOverMax val="0"/>
  </c:chart>
  <c:spPr>
    <a:ln>
      <a:noFill/>
    </a:ln>
  </c:spPr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en-US"/>
    </a:p>
  </c:txPr>
  <c:externalData r:id="rId2">
    <c:autoUpdate val="0"/>
  </c:externalData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75A3CA-D72B-409D-AF72-6DA544C610AA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153922-2028-4594-9EF2-1908E6E9EB46}">
      <dgm:prSet phldrT="[Text]" custT="1"/>
      <dgm:spPr>
        <a:solidFill>
          <a:schemeClr val="accent2"/>
        </a:solidFill>
      </dgm:spPr>
      <dgm:t>
        <a:bodyPr/>
        <a:lstStyle/>
        <a:p>
          <a:pPr algn="l"/>
          <a:r>
            <a:rPr lang="en-US" sz="2400" noProof="0" dirty="0" smtClean="0">
              <a:solidFill>
                <a:schemeClr val="bg1"/>
              </a:solidFill>
              <a:latin typeface="+mn-lt"/>
              <a:cs typeface="+mn-cs"/>
            </a:rPr>
            <a:t>I. Incremental costs</a:t>
          </a:r>
          <a:endParaRPr lang="en-US" sz="2400" b="1" dirty="0">
            <a:solidFill>
              <a:schemeClr val="bg1"/>
            </a:solidFill>
          </a:endParaRPr>
        </a:p>
      </dgm:t>
    </dgm:pt>
    <dgm:pt modelId="{BE24B205-D6FA-4DC8-9372-FECF205A6C68}" type="parTrans" cxnId="{1E2C864D-CEBF-467B-A96D-FEDD651ACBD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1AFC486F-6AAE-4DAE-83B9-CD042F8A7017}" type="sibTrans" cxnId="{1E2C864D-CEBF-467B-A96D-FEDD651ACBD7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28222BA0-7E1E-4035-84D1-110F7477E948}">
      <dgm:prSet phldrT="[Text]" custT="1"/>
      <dgm:spPr>
        <a:solidFill>
          <a:schemeClr val="accent2"/>
        </a:solidFill>
      </dgm:spPr>
      <dgm:t>
        <a:bodyPr/>
        <a:lstStyle/>
        <a:p>
          <a:pPr algn="l"/>
          <a:r>
            <a:rPr lang="en-US" sz="2400" noProof="0" dirty="0" smtClean="0">
              <a:solidFill>
                <a:schemeClr val="bg1"/>
              </a:solidFill>
              <a:latin typeface="+mn-lt"/>
              <a:cs typeface="+mn-cs"/>
            </a:rPr>
            <a:t>II. How to finance convergence</a:t>
          </a:r>
          <a:endParaRPr lang="en-US" sz="2400" b="1" dirty="0">
            <a:solidFill>
              <a:schemeClr val="bg1"/>
            </a:solidFill>
          </a:endParaRPr>
        </a:p>
      </dgm:t>
    </dgm:pt>
    <dgm:pt modelId="{C6E66551-5EE0-4E92-968A-8E7AD6EF621E}" type="parTrans" cxnId="{20E05CEB-6C7B-437F-AB73-0274BB96A2F1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42A544B3-9782-4A39-97B2-F75A3D1570C9}" type="sibTrans" cxnId="{20E05CEB-6C7B-437F-AB73-0274BB96A2F1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A7C6D40E-F854-4663-AE18-2C4BB4AA7313}">
      <dgm:prSet phldrT="[Text]" custT="1"/>
      <dgm:spPr>
        <a:solidFill>
          <a:schemeClr val="accent2"/>
        </a:solidFill>
      </dgm:spPr>
      <dgm:t>
        <a:bodyPr/>
        <a:lstStyle/>
        <a:p>
          <a:pPr algn="l"/>
          <a:r>
            <a:rPr lang="en-US" sz="2400" noProof="0" dirty="0" smtClean="0">
              <a:solidFill>
                <a:schemeClr val="bg1"/>
              </a:solidFill>
              <a:latin typeface="+mn-lt"/>
              <a:cs typeface="+mn-cs"/>
            </a:rPr>
            <a:t>III. Options to curb cost escalation</a:t>
          </a:r>
          <a:endParaRPr lang="en-US" sz="2400" b="1" dirty="0">
            <a:solidFill>
              <a:schemeClr val="bg1"/>
            </a:solidFill>
          </a:endParaRPr>
        </a:p>
      </dgm:t>
    </dgm:pt>
    <dgm:pt modelId="{82258B48-0E3F-45DE-9436-1ECF01A23F2B}" type="parTrans" cxnId="{950F5A7B-423F-4EB3-9A81-3F8326BD153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D06AD706-5408-41F7-A8AF-9039AAB74CBF}" type="sibTrans" cxnId="{950F5A7B-423F-4EB3-9A81-3F8326BD1530}">
      <dgm:prSet/>
      <dgm:spPr/>
      <dgm:t>
        <a:bodyPr/>
        <a:lstStyle/>
        <a:p>
          <a:endParaRPr lang="en-US">
            <a:solidFill>
              <a:schemeClr val="bg1"/>
            </a:solidFill>
          </a:endParaRPr>
        </a:p>
      </dgm:t>
    </dgm:pt>
    <dgm:pt modelId="{3533AF14-8D10-48FA-B9EC-FDD9A76B083A}" type="pres">
      <dgm:prSet presAssocID="{0175A3CA-D72B-409D-AF72-6DA544C610A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D0783FA-1174-4983-A105-49242AA87AB0}" type="pres">
      <dgm:prSet presAssocID="{A3153922-2028-4594-9EF2-1908E6E9EB46}" presName="node" presStyleLbl="node1" presStyleIdx="0" presStyleCnt="3" custScaleX="497713" custLinFactNeighborY="-95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BBCB62-6B84-44C6-B307-DFF45BD6179C}" type="pres">
      <dgm:prSet presAssocID="{1AFC486F-6AAE-4DAE-83B9-CD042F8A7017}" presName="sibTrans" presStyleCnt="0"/>
      <dgm:spPr/>
    </dgm:pt>
    <dgm:pt modelId="{5A56062C-B431-4B4B-A430-21574E7A0621}" type="pres">
      <dgm:prSet presAssocID="{28222BA0-7E1E-4035-84D1-110F7477E948}" presName="node" presStyleLbl="node1" presStyleIdx="1" presStyleCnt="3" custScaleX="497713" custLinFactNeighborX="-292" custLinFactNeighborY="-52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4090A8-24AE-49A8-8A88-78E1BD1F3E56}" type="pres">
      <dgm:prSet presAssocID="{42A544B3-9782-4A39-97B2-F75A3D1570C9}" presName="sibTrans" presStyleCnt="0"/>
      <dgm:spPr/>
    </dgm:pt>
    <dgm:pt modelId="{82999E63-5B77-459C-A82C-7A7810835759}" type="pres">
      <dgm:prSet presAssocID="{A7C6D40E-F854-4663-AE18-2C4BB4AA7313}" presName="node" presStyleLbl="node1" presStyleIdx="2" presStyleCnt="3" custScaleX="497713" custLinFactNeighborX="-1327" custLinFactNeighborY="-40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9D9727D-05E8-5145-B2AB-CDE6F113EFDF}" type="presOf" srcId="{A3153922-2028-4594-9EF2-1908E6E9EB46}" destId="{CD0783FA-1174-4983-A105-49242AA87AB0}" srcOrd="0" destOrd="0" presId="urn:microsoft.com/office/officeart/2005/8/layout/default#1"/>
    <dgm:cxn modelId="{2287FE93-7E2D-D246-A254-736A24C28EB1}" type="presOf" srcId="{28222BA0-7E1E-4035-84D1-110F7477E948}" destId="{5A56062C-B431-4B4B-A430-21574E7A0621}" srcOrd="0" destOrd="0" presId="urn:microsoft.com/office/officeart/2005/8/layout/default#1"/>
    <dgm:cxn modelId="{1E2C864D-CEBF-467B-A96D-FEDD651ACBD7}" srcId="{0175A3CA-D72B-409D-AF72-6DA544C610AA}" destId="{A3153922-2028-4594-9EF2-1908E6E9EB46}" srcOrd="0" destOrd="0" parTransId="{BE24B205-D6FA-4DC8-9372-FECF205A6C68}" sibTransId="{1AFC486F-6AAE-4DAE-83B9-CD042F8A7017}"/>
    <dgm:cxn modelId="{A93180DB-6F11-7141-89B9-0D4C7AA999E5}" type="presOf" srcId="{0175A3CA-D72B-409D-AF72-6DA544C610AA}" destId="{3533AF14-8D10-48FA-B9EC-FDD9A76B083A}" srcOrd="0" destOrd="0" presId="urn:microsoft.com/office/officeart/2005/8/layout/default#1"/>
    <dgm:cxn modelId="{2C04402F-D559-7447-9AD3-0157C2D6A9DD}" type="presOf" srcId="{A7C6D40E-F854-4663-AE18-2C4BB4AA7313}" destId="{82999E63-5B77-459C-A82C-7A7810835759}" srcOrd="0" destOrd="0" presId="urn:microsoft.com/office/officeart/2005/8/layout/default#1"/>
    <dgm:cxn modelId="{950F5A7B-423F-4EB3-9A81-3F8326BD1530}" srcId="{0175A3CA-D72B-409D-AF72-6DA544C610AA}" destId="{A7C6D40E-F854-4663-AE18-2C4BB4AA7313}" srcOrd="2" destOrd="0" parTransId="{82258B48-0E3F-45DE-9436-1ECF01A23F2B}" sibTransId="{D06AD706-5408-41F7-A8AF-9039AAB74CBF}"/>
    <dgm:cxn modelId="{20E05CEB-6C7B-437F-AB73-0274BB96A2F1}" srcId="{0175A3CA-D72B-409D-AF72-6DA544C610AA}" destId="{28222BA0-7E1E-4035-84D1-110F7477E948}" srcOrd="1" destOrd="0" parTransId="{C6E66551-5EE0-4E92-968A-8E7AD6EF621E}" sibTransId="{42A544B3-9782-4A39-97B2-F75A3D1570C9}"/>
    <dgm:cxn modelId="{8426B749-2986-654B-883B-E61700AEA509}" type="presParOf" srcId="{3533AF14-8D10-48FA-B9EC-FDD9A76B083A}" destId="{CD0783FA-1174-4983-A105-49242AA87AB0}" srcOrd="0" destOrd="0" presId="urn:microsoft.com/office/officeart/2005/8/layout/default#1"/>
    <dgm:cxn modelId="{C75A6A84-3C42-8B4B-A7A4-6229933387C1}" type="presParOf" srcId="{3533AF14-8D10-48FA-B9EC-FDD9A76B083A}" destId="{7FBBCB62-6B84-44C6-B307-DFF45BD6179C}" srcOrd="1" destOrd="0" presId="urn:microsoft.com/office/officeart/2005/8/layout/default#1"/>
    <dgm:cxn modelId="{92197676-AFC9-0E40-B527-8F8738A9AE0A}" type="presParOf" srcId="{3533AF14-8D10-48FA-B9EC-FDD9A76B083A}" destId="{5A56062C-B431-4B4B-A430-21574E7A0621}" srcOrd="2" destOrd="0" presId="urn:microsoft.com/office/officeart/2005/8/layout/default#1"/>
    <dgm:cxn modelId="{F5BD9A96-72DA-FB4F-AD87-46CD22034FD4}" type="presParOf" srcId="{3533AF14-8D10-48FA-B9EC-FDD9A76B083A}" destId="{AD4090A8-24AE-49A8-8A88-78E1BD1F3E56}" srcOrd="3" destOrd="0" presId="urn:microsoft.com/office/officeart/2005/8/layout/default#1"/>
    <dgm:cxn modelId="{E190416F-49C2-A546-A090-F4600446BA0D}" type="presParOf" srcId="{3533AF14-8D10-48FA-B9EC-FDD9A76B083A}" destId="{82999E63-5B77-459C-A82C-7A7810835759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0783FA-1174-4983-A105-49242AA87AB0}">
      <dsp:nvSpPr>
        <dsp:cNvPr id="0" name=""/>
        <dsp:cNvSpPr/>
      </dsp:nvSpPr>
      <dsp:spPr>
        <a:xfrm>
          <a:off x="4731" y="609839"/>
          <a:ext cx="8067736" cy="972576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noProof="0" dirty="0" smtClean="0">
              <a:solidFill>
                <a:schemeClr val="bg1"/>
              </a:solidFill>
              <a:latin typeface="+mn-lt"/>
              <a:cs typeface="+mn-cs"/>
            </a:rPr>
            <a:t>I. Incremental costs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4731" y="609839"/>
        <a:ext cx="8067736" cy="972576"/>
      </dsp:txXfrm>
    </dsp:sp>
    <dsp:sp modelId="{5A56062C-B431-4B4B-A430-21574E7A0621}">
      <dsp:nvSpPr>
        <dsp:cNvPr id="0" name=""/>
        <dsp:cNvSpPr/>
      </dsp:nvSpPr>
      <dsp:spPr>
        <a:xfrm>
          <a:off x="0" y="1786537"/>
          <a:ext cx="8067736" cy="972576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noProof="0" dirty="0" smtClean="0">
              <a:solidFill>
                <a:schemeClr val="bg1"/>
              </a:solidFill>
              <a:latin typeface="+mn-lt"/>
              <a:cs typeface="+mn-cs"/>
            </a:rPr>
            <a:t>II. How to finance convergence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0" y="1786537"/>
        <a:ext cx="8067736" cy="972576"/>
      </dsp:txXfrm>
    </dsp:sp>
    <dsp:sp modelId="{82999E63-5B77-459C-A82C-7A7810835759}">
      <dsp:nvSpPr>
        <dsp:cNvPr id="0" name=""/>
        <dsp:cNvSpPr/>
      </dsp:nvSpPr>
      <dsp:spPr>
        <a:xfrm>
          <a:off x="0" y="2933425"/>
          <a:ext cx="8067736" cy="972576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noProof="0" dirty="0" smtClean="0">
              <a:solidFill>
                <a:schemeClr val="bg1"/>
              </a:solidFill>
              <a:latin typeface="+mn-lt"/>
              <a:cs typeface="+mn-cs"/>
            </a:rPr>
            <a:t>III. Options to curb cost escalation</a:t>
          </a:r>
          <a:endParaRPr lang="en-US" sz="2400" b="1" kern="1200" dirty="0">
            <a:solidFill>
              <a:schemeClr val="bg1"/>
            </a:solidFill>
          </a:endParaRPr>
        </a:p>
      </dsp:txBody>
      <dsp:txXfrm>
        <a:off x="0" y="2933425"/>
        <a:ext cx="8067736" cy="9725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0.77966</cdr:x>
      <cdr:y>0.33314</cdr:y>
    </cdr:from>
    <cdr:to>
      <cdr:x>0.939</cdr:x>
      <cdr:y>0.72676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6703073" y="1754200"/>
          <a:ext cx="1369920" cy="20726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chemeClr val="bg1"/>
              </a:solidFill>
            </a:rPr>
            <a:t>Private</a:t>
          </a:r>
        </a:p>
        <a:p xmlns:a="http://schemas.openxmlformats.org/drawingml/2006/main">
          <a:endParaRPr lang="en-US" sz="1200" b="1" dirty="0">
            <a:solidFill>
              <a:schemeClr val="bg1"/>
            </a:solidFill>
          </a:endParaRPr>
        </a:p>
        <a:p xmlns:a="http://schemas.openxmlformats.org/drawingml/2006/main">
          <a:endParaRPr lang="en-US" sz="1200" b="1" dirty="0">
            <a:solidFill>
              <a:schemeClr val="bg1"/>
            </a:solidFill>
          </a:endParaRPr>
        </a:p>
        <a:p xmlns:a="http://schemas.openxmlformats.org/drawingml/2006/main">
          <a:endParaRPr lang="en-US" sz="1200" b="1" dirty="0">
            <a:solidFill>
              <a:schemeClr val="bg1"/>
            </a:solidFill>
          </a:endParaRPr>
        </a:p>
        <a:p xmlns:a="http://schemas.openxmlformats.org/drawingml/2006/main">
          <a:r>
            <a:rPr lang="en-US" sz="1200" b="1" dirty="0">
              <a:solidFill>
                <a:schemeClr val="bg1"/>
              </a:solidFill>
            </a:rPr>
            <a:t>Public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0.76033</cdr:x>
      <cdr:y>0.43758</cdr:y>
    </cdr:from>
    <cdr:to>
      <cdr:x>0.93592</cdr:x>
      <cdr:y>0.87375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6656779" y="2285755"/>
          <a:ext cx="1537311" cy="227839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  <a:effectLst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r>
            <a:rPr lang="en-US" sz="1200" b="1" dirty="0">
              <a:solidFill>
                <a:schemeClr val="bg1"/>
              </a:solidFill>
              <a:latin typeface="+mn-lt"/>
            </a:rPr>
            <a:t>Private</a:t>
          </a:r>
        </a:p>
        <a:p xmlns:a="http://schemas.openxmlformats.org/drawingml/2006/main">
          <a:endParaRPr lang="en-US" sz="1200" b="1" dirty="0">
            <a:solidFill>
              <a:schemeClr val="bg1"/>
            </a:solidFill>
            <a:latin typeface="+mn-lt"/>
          </a:endParaRPr>
        </a:p>
        <a:p xmlns:a="http://schemas.openxmlformats.org/drawingml/2006/main">
          <a:endParaRPr lang="en-US" sz="1200" b="1" dirty="0">
            <a:solidFill>
              <a:schemeClr val="bg1"/>
            </a:solidFill>
            <a:latin typeface="+mn-lt"/>
          </a:endParaRPr>
        </a:p>
        <a:p xmlns:a="http://schemas.openxmlformats.org/drawingml/2006/main">
          <a:endParaRPr lang="en-US" sz="1200" b="1" dirty="0">
            <a:solidFill>
              <a:schemeClr val="bg1"/>
            </a:solidFill>
            <a:latin typeface="+mn-lt"/>
          </a:endParaRPr>
        </a:p>
        <a:p xmlns:a="http://schemas.openxmlformats.org/drawingml/2006/main">
          <a:r>
            <a:rPr lang="en-US" sz="1200" b="1" dirty="0">
              <a:solidFill>
                <a:schemeClr val="bg1"/>
              </a:solidFill>
              <a:latin typeface="+mn-lt"/>
            </a:rPr>
            <a:t>Public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0460A-1FF4-BF41-8D5E-3F5AB12CD2C3}" type="datetimeFigureOut">
              <a:rPr lang="en-US" smtClean="0"/>
              <a:t>12/9/13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D50F53-5196-5948-9AEC-EFFE46BE971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87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8383E-FDE3-C944-BF1F-9FE7E1995709}" type="datetimeFigureOut">
              <a:rPr lang="en-US" smtClean="0"/>
              <a:t>12/9/13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5005A-8F21-FA4F-BE91-AB08B7D7222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2202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5430" y="4349579"/>
            <a:ext cx="5487013" cy="4114800"/>
          </a:xfrm>
          <a:noFill/>
          <a:ln/>
        </p:spPr>
        <p:txBody>
          <a:bodyPr/>
          <a:lstStyle/>
          <a:p>
            <a:pPr marL="221698" indent="-221698"/>
            <a:endParaRPr lang="fr-FR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884042" eaLnBrk="0" fontAlgn="base" hangingPunct="0">
              <a:spcBef>
                <a:spcPct val="3000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A0D58CA-9F49-4A27-A831-D9FED8A7D32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0"/>
          <p:cNvSpPr>
            <a:spLocks noChangeShapeType="1"/>
          </p:cNvSpPr>
          <p:nvPr userDrawn="1"/>
        </p:nvSpPr>
        <p:spPr bwMode="auto">
          <a:xfrm>
            <a:off x="0" y="1612900"/>
            <a:ext cx="91440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pic>
        <p:nvPicPr>
          <p:cNvPr id="5" name="Picture 9" descr="webpic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86175" y="5561013"/>
            <a:ext cx="1752600" cy="117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8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00200"/>
            <a:ext cx="7772400" cy="14700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CC66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12/1/13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12/1/13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76200"/>
            <a:ext cx="2057400" cy="6049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76200"/>
            <a:ext cx="6019800" cy="6049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12/1/13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12/1/13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76200"/>
            <a:ext cx="7467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300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824288"/>
            <a:ext cx="4038600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824288"/>
            <a:ext cx="4038600" cy="23018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12/1/13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76200"/>
            <a:ext cx="8229600" cy="6049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12/1/13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7467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12/1/13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12/1/13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609600" y="1295400"/>
            <a:ext cx="81534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47625"/>
            <a:ext cx="8686800" cy="1143000"/>
          </a:xfrm>
        </p:spPr>
        <p:txBody>
          <a:bodyPr/>
          <a:lstStyle>
            <a:lvl1pPr>
              <a:defRPr sz="2800" b="1">
                <a:solidFill>
                  <a:srgbClr val="C0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E7F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91285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7480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1" y="4407378"/>
            <a:ext cx="7772943" cy="1362097"/>
          </a:xfrm>
        </p:spPr>
        <p:txBody>
          <a:bodyPr anchor="t"/>
          <a:lstStyle>
            <a:lvl1pPr algn="l">
              <a:defRPr sz="35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1" y="2907056"/>
            <a:ext cx="7772943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0736" indent="0">
              <a:buNone/>
              <a:defRPr sz="1600"/>
            </a:lvl2pPr>
            <a:lvl3pPr marL="801472" indent="0">
              <a:buNone/>
              <a:defRPr sz="1400"/>
            </a:lvl3pPr>
            <a:lvl4pPr marL="1202207" indent="0">
              <a:buNone/>
              <a:defRPr sz="1200"/>
            </a:lvl4pPr>
            <a:lvl5pPr marL="1602943" indent="0">
              <a:buNone/>
              <a:defRPr sz="1200"/>
            </a:lvl5pPr>
            <a:lvl6pPr marL="2003679" indent="0">
              <a:buNone/>
              <a:defRPr sz="1200"/>
            </a:lvl6pPr>
            <a:lvl7pPr marL="2404415" indent="0">
              <a:buNone/>
              <a:defRPr sz="1200"/>
            </a:lvl7pPr>
            <a:lvl8pPr marL="2805151" indent="0">
              <a:buNone/>
              <a:defRPr sz="1200"/>
            </a:lvl8pPr>
            <a:lvl9pPr marL="320588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584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12/1/13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540" y="1380815"/>
            <a:ext cx="4080591" cy="461183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3450" y="1380815"/>
            <a:ext cx="4080591" cy="461183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312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72" y="275012"/>
            <a:ext cx="8229057" cy="11432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472" y="1534879"/>
            <a:ext cx="4039867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472" y="2174172"/>
            <a:ext cx="4039867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304" y="1534879"/>
            <a:ext cx="4041225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304" y="2174172"/>
            <a:ext cx="4041225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24378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56333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6029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72" y="273572"/>
            <a:ext cx="3008181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608" y="273571"/>
            <a:ext cx="5110921" cy="58529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472" y="1435530"/>
            <a:ext cx="3008181" cy="4691027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76363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877" y="4800456"/>
            <a:ext cx="5486943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877" y="613376"/>
            <a:ext cx="5486943" cy="4113648"/>
          </a:xfrm>
        </p:spPr>
        <p:txBody>
          <a:bodyPr/>
          <a:lstStyle>
            <a:lvl1pPr marL="0" indent="0">
              <a:buNone/>
              <a:defRPr sz="2800"/>
            </a:lvl1pPr>
            <a:lvl2pPr marL="400736" indent="0">
              <a:buNone/>
              <a:defRPr sz="2500"/>
            </a:lvl2pPr>
            <a:lvl3pPr marL="801472" indent="0">
              <a:buNone/>
              <a:defRPr sz="2100"/>
            </a:lvl3pPr>
            <a:lvl4pPr marL="1202207" indent="0">
              <a:buNone/>
              <a:defRPr sz="1800"/>
            </a:lvl4pPr>
            <a:lvl5pPr marL="1602943" indent="0">
              <a:buNone/>
              <a:defRPr sz="1800"/>
            </a:lvl5pPr>
            <a:lvl6pPr marL="2003679" indent="0">
              <a:buNone/>
              <a:defRPr sz="1800"/>
            </a:lvl6pPr>
            <a:lvl7pPr marL="2404415" indent="0">
              <a:buNone/>
              <a:defRPr sz="1800"/>
            </a:lvl7pPr>
            <a:lvl8pPr marL="2805151" indent="0">
              <a:buNone/>
              <a:defRPr sz="1800"/>
            </a:lvl8pPr>
            <a:lvl9pPr marL="3205886" indent="0">
              <a:buNone/>
              <a:defRPr sz="1800"/>
            </a:lvl9pPr>
          </a:lstStyle>
          <a:p>
            <a:pPr lvl="0"/>
            <a:endParaRPr lang="fr-FR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877" y="5367757"/>
            <a:ext cx="5486943" cy="804876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56379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64334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"/>
            <a:ext cx="2286000" cy="5992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"/>
            <a:ext cx="6727682" cy="5992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5351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382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42540" y="1380815"/>
            <a:ext cx="4080591" cy="461183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r-F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3450" y="1380815"/>
            <a:ext cx="4080591" cy="461183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92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12/1/13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12/1/13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12/1/13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12/1/13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12/1/13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12/1/13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12/1/13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28.xml"/><Relationship Id="rId13" Type="http://schemas.openxmlformats.org/officeDocument/2006/relationships/theme" Target="../theme/theme2.xml"/><Relationship Id="rId14" Type="http://schemas.openxmlformats.org/officeDocument/2006/relationships/image" Target="../media/image4.wmf"/><Relationship Id="rId1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9.xml"/><Relationship Id="rId4" Type="http://schemas.openxmlformats.org/officeDocument/2006/relationships/slideLayout" Target="../slideLayouts/slideLayout20.xml"/><Relationship Id="rId5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3.xml"/><Relationship Id="rId8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76200"/>
            <a:ext cx="746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12/1/13</a:t>
            </a: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sz="1400" b="0">
                <a:solidFill>
                  <a:schemeClr val="tx1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pic>
        <p:nvPicPr>
          <p:cNvPr id="1031" name="Picture 8" descr="fadlogo2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28575">
            <a:solidFill>
              <a:srgbClr val="990000"/>
            </a:solidFill>
            <a:round/>
            <a:headEnd/>
            <a:tailEnd/>
          </a:ln>
          <a:effectLst/>
        </p:spPr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</p:sldLayoutIdLst>
  <p:transition xmlns:p14="http://schemas.microsoft.com/office/powerpoint/2010/main">
    <p:fade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990000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990000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990000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990000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99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990000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6600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238270"/>
          </a:xfrm>
          <a:prstGeom prst="rect">
            <a:avLst/>
          </a:prstGeom>
          <a:noFill/>
          <a:ln>
            <a:noFill/>
          </a:ln>
          <a:effectLst>
            <a:outerShdw blurRad="63500" dist="17961" dir="2700000" algn="ctr" rotWithShape="0">
              <a:srgbClr val="96CCEE">
                <a:alpha val="7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42539" y="1380815"/>
            <a:ext cx="8291501" cy="4611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8" name="Line 6"/>
          <p:cNvSpPr>
            <a:spLocks noChangeShapeType="1"/>
          </p:cNvSpPr>
          <p:nvPr/>
        </p:nvSpPr>
        <p:spPr bwMode="auto">
          <a:xfrm>
            <a:off x="0" y="1246909"/>
            <a:ext cx="9144000" cy="0"/>
          </a:xfrm>
          <a:prstGeom prst="line">
            <a:avLst/>
          </a:prstGeom>
          <a:noFill/>
          <a:ln w="38100">
            <a:solidFill>
              <a:srgbClr val="1E7FB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29783" dir="1514402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147" tIns="40074" rIns="80147" bIns="40074"/>
          <a:lstStyle/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3400" b="1" dirty="0">
              <a:solidFill>
                <a:srgbClr val="0000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1358" y="6015688"/>
            <a:ext cx="9144000" cy="842312"/>
          </a:xfrm>
          <a:prstGeom prst="rect">
            <a:avLst/>
          </a:prstGeom>
          <a:solidFill>
            <a:srgbClr val="1E7FB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147" tIns="40074" rIns="80147" bIns="40074" anchor="ctr"/>
          <a:lstStyle/>
          <a:p>
            <a:pPr rtl="1"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3400" b="1" dirty="0">
              <a:solidFill>
                <a:srgbClr val="000066"/>
              </a:solidFill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1030" name="Rectangle 13"/>
          <p:cNvSpPr>
            <a:spLocks noChangeArrowheads="1"/>
          </p:cNvSpPr>
          <p:nvPr/>
        </p:nvSpPr>
        <p:spPr bwMode="auto">
          <a:xfrm>
            <a:off x="914943" y="6189910"/>
            <a:ext cx="5738078" cy="431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91417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b="1" dirty="0">
                <a:solidFill>
                  <a:srgbClr val="96CCEE"/>
                </a:solidFill>
                <a:latin typeface="Arial Narrow" charset="0"/>
                <a:ea typeface="ＭＳ Ｐゴシック" charset="0"/>
                <a:cs typeface="Arial" charset="0"/>
              </a:rPr>
              <a:t>Commission on Investing in Health, London, December 2013</a:t>
            </a:r>
            <a:endParaRPr lang="en-US" sz="1200" b="1" dirty="0">
              <a:solidFill>
                <a:srgbClr val="96CCEE"/>
              </a:solidFill>
              <a:latin typeface="Arial Narrow" charset="0"/>
              <a:ea typeface="ＭＳ Ｐゴシック" charset="0"/>
              <a:cs typeface="Arial" charset="0"/>
            </a:endParaRPr>
          </a:p>
        </p:txBody>
      </p:sp>
      <p:sp>
        <p:nvSpPr>
          <p:cNvPr id="1031" name="Rectangle 14"/>
          <p:cNvSpPr>
            <a:spLocks noChangeArrowheads="1"/>
          </p:cNvSpPr>
          <p:nvPr/>
        </p:nvSpPr>
        <p:spPr bwMode="auto">
          <a:xfrm>
            <a:off x="359734" y="6398688"/>
            <a:ext cx="355660" cy="332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r" defTabSz="914179" fontAlgn="base">
              <a:spcBef>
                <a:spcPct val="0"/>
              </a:spcBef>
              <a:spcAft>
                <a:spcPct val="0"/>
              </a:spcAft>
              <a:defRPr/>
            </a:pPr>
            <a:fld id="{37E0D520-779B-AE4C-BC1D-3258E213657B}" type="slidenum">
              <a:rPr lang="x-none" sz="1500" b="1">
                <a:solidFill>
                  <a:srgbClr val="72BBE8"/>
                </a:solidFill>
                <a:latin typeface="Arial Narrow" charset="0"/>
                <a:ea typeface="ＭＳ Ｐゴシック" charset="0"/>
                <a:cs typeface="Arial" charset="0"/>
              </a:rPr>
              <a:pPr algn="r" defTabSz="91417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r>
              <a:rPr lang="en-US" sz="1500" b="1" dirty="0">
                <a:solidFill>
                  <a:srgbClr val="72BBE8"/>
                </a:solidFill>
                <a:latin typeface="Arial Narrow" charset="0"/>
                <a:ea typeface="ＭＳ Ｐゴシック" charset="0"/>
                <a:cs typeface="Arial" charset="0"/>
              </a:rPr>
              <a:t> </a:t>
            </a:r>
            <a:r>
              <a:rPr lang="en-US" sz="2100" b="1" baseline="14000" dirty="0">
                <a:solidFill>
                  <a:srgbClr val="FFFFFF"/>
                </a:solidFill>
                <a:latin typeface="Arial Narrow" charset="0"/>
                <a:ea typeface="ＭＳ Ｐゴシック" charset="0"/>
                <a:cs typeface="Arial" charset="0"/>
              </a:rPr>
              <a:t>|</a:t>
            </a:r>
          </a:p>
        </p:txBody>
      </p:sp>
      <p:pic>
        <p:nvPicPr>
          <p:cNvPr id="1032" name="Picture 17" descr="WHO-EN-white-H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751" y="6040166"/>
            <a:ext cx="2207266" cy="717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defTabSz="914179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+mj-lt"/>
          <a:ea typeface="ＭＳ Ｐゴシック" charset="0"/>
          <a:cs typeface="+mj-cs"/>
        </a:defRPr>
      </a:lvl1pPr>
      <a:lvl2pPr algn="ctr" defTabSz="914179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ea typeface="ＭＳ Ｐゴシック" charset="0"/>
          <a:cs typeface="Arial" charset="0"/>
        </a:defRPr>
      </a:lvl2pPr>
      <a:lvl3pPr algn="ctr" defTabSz="914179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ea typeface="ＭＳ Ｐゴシック" charset="0"/>
          <a:cs typeface="Arial" charset="0"/>
        </a:defRPr>
      </a:lvl3pPr>
      <a:lvl4pPr algn="ctr" defTabSz="914179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ea typeface="ＭＳ Ｐゴシック" charset="0"/>
          <a:cs typeface="Arial" charset="0"/>
        </a:defRPr>
      </a:lvl4pPr>
      <a:lvl5pPr algn="ctr" defTabSz="914179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ea typeface="ＭＳ Ｐゴシック" charset="0"/>
          <a:cs typeface="Arial" charset="0"/>
        </a:defRPr>
      </a:lvl5pPr>
      <a:lvl6pPr marL="400736"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6pPr>
      <a:lvl7pPr marL="801472"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7pPr>
      <a:lvl8pPr marL="1202207"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8pPr>
      <a:lvl9pPr marL="1602943" algn="ctr" defTabSz="914179" rtl="0" fontAlgn="base">
        <a:spcBef>
          <a:spcPct val="0"/>
        </a:spcBef>
        <a:spcAft>
          <a:spcPct val="0"/>
        </a:spcAft>
        <a:defRPr sz="3500" b="1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342295" indent="-342295" algn="l" defTabSz="914179" rtl="0" eaLnBrk="0" fontAlgn="base" hangingPunct="0">
        <a:spcBef>
          <a:spcPct val="80000"/>
        </a:spcBef>
        <a:spcAft>
          <a:spcPct val="0"/>
        </a:spcAft>
        <a:buClr>
          <a:srgbClr val="1E7FB8"/>
        </a:buClr>
        <a:buFont typeface="Wingdings" charset="0"/>
        <a:buChar char="l"/>
        <a:defRPr sz="2500">
          <a:solidFill>
            <a:srgbClr val="000066"/>
          </a:solidFill>
          <a:latin typeface="+mn-lt"/>
          <a:ea typeface="ＭＳ Ｐゴシック" charset="0"/>
          <a:cs typeface="+mn-cs"/>
        </a:defRPr>
      </a:lvl1pPr>
      <a:lvl2pPr marL="805646" indent="-282464" algn="l" defTabSz="914179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Font typeface="Arial" charset="0"/>
        <a:buChar char="–"/>
        <a:defRPr sz="2100">
          <a:solidFill>
            <a:srgbClr val="000066"/>
          </a:solidFill>
          <a:latin typeface="+mn-lt"/>
          <a:ea typeface="Arial" charset="0"/>
          <a:cs typeface="+mn-cs"/>
        </a:defRPr>
      </a:lvl2pPr>
      <a:lvl3pPr marL="1256474" indent="-269940" algn="l" defTabSz="914179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•"/>
        <a:defRPr sz="2100">
          <a:solidFill>
            <a:srgbClr val="000066"/>
          </a:solidFill>
          <a:latin typeface="Arial Narrow" pitchFamily="34" charset="0"/>
          <a:ea typeface="Arial" charset="0"/>
          <a:cs typeface="+mn-cs"/>
        </a:defRPr>
      </a:lvl3pPr>
      <a:lvl4pPr marL="1664167" indent="-226806" algn="l" defTabSz="914179" rtl="0" eaLnBrk="0" fontAlgn="base" hangingPunct="0">
        <a:spcBef>
          <a:spcPct val="20000"/>
        </a:spcBef>
        <a:spcAft>
          <a:spcPct val="0"/>
        </a:spcAft>
        <a:buClr>
          <a:srgbClr val="1E7FB8"/>
        </a:buClr>
        <a:buChar char="–"/>
        <a:defRPr sz="2100">
          <a:solidFill>
            <a:srgbClr val="000066"/>
          </a:solidFill>
          <a:latin typeface="Arial Narrow" pitchFamily="34" charset="0"/>
          <a:ea typeface="Arial" charset="0"/>
          <a:cs typeface="+mn-cs"/>
        </a:defRPr>
      </a:lvl4pPr>
      <a:lvl5pPr marL="1988374" indent="-144710" algn="r" defTabSz="914179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ea typeface="Arial" charset="0"/>
          <a:cs typeface="+mn-cs"/>
        </a:defRPr>
      </a:lvl5pPr>
      <a:lvl6pPr marL="2389109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789845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190581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591317" indent="-144710" algn="r" defTabSz="914179" rtl="1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3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472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207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943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679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415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151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88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0.xml"/><Relationship Id="rId3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5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57200" y="2057400"/>
            <a:ext cx="8153400" cy="1470025"/>
          </a:xfrm>
        </p:spPr>
        <p:txBody>
          <a:bodyPr anchor="ctr"/>
          <a:lstStyle/>
          <a:p>
            <a:pPr algn="ctr" eaLnBrk="1" hangingPunct="1"/>
            <a:r>
              <a:rPr lang="en-US" dirty="0" smtClean="0">
                <a:solidFill>
                  <a:srgbClr val="990000"/>
                </a:solidFill>
              </a:rPr>
              <a:t>Financing Global Health 2035</a:t>
            </a:r>
            <a:br>
              <a:rPr lang="en-US" dirty="0" smtClean="0">
                <a:solidFill>
                  <a:srgbClr val="990000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Sources of Revenue and</a:t>
            </a:r>
            <a:br>
              <a:rPr lang="en-US" dirty="0" smtClean="0">
                <a:solidFill>
                  <a:srgbClr val="990000"/>
                </a:solidFill>
              </a:rPr>
            </a:br>
            <a:r>
              <a:rPr lang="en-US" dirty="0" smtClean="0">
                <a:solidFill>
                  <a:srgbClr val="990000"/>
                </a:solidFill>
              </a:rPr>
              <a:t>Options for Cost Control</a:t>
            </a:r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01264" y="4038600"/>
            <a:ext cx="6400800" cy="144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b="0" dirty="0" smtClean="0">
                <a:solidFill>
                  <a:srgbClr val="201A6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Sanjeev Gupta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0" dirty="0" smtClean="0">
                <a:solidFill>
                  <a:srgbClr val="201A6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Acting Director of Fiscal Affairs Department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0" dirty="0" smtClean="0">
                <a:solidFill>
                  <a:srgbClr val="201A6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International Monetary Fund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b="0" dirty="0" smtClean="0">
                <a:solidFill>
                  <a:srgbClr val="201A6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December 3, 2013 London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II.C Budgetary Reallocations and</a:t>
            </a:r>
            <a:br>
              <a:rPr lang="en-US" dirty="0" smtClean="0"/>
            </a:br>
            <a:r>
              <a:rPr lang="en-US" dirty="0" smtClean="0"/>
              <a:t>Efficiency Gains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286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Reallocate fiscal resources from unproductive to productive/high-priority spending, including health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sz="22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Large energy subsidies on air-polluting fuels ( e.g.,3.5 % of GDP in sub-Saharan Africa; governments there spend more on subsidies than on health)</a:t>
            </a:r>
          </a:p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Scope for efficiency gains within health sector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sz="22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Some potential for increasing efficiency in the sector; this could free resources for expanding critical health services, thus improving health outcomes</a:t>
            </a: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b="1" kern="0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II.D External Resources 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286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The need for external resources to finance convergence  will depend on the increase in public health spending from current levels</a:t>
            </a:r>
          </a:p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Two scenarios: public health spending rises to 3% of GDP or 4% of GDP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sz="22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Only under 3% scenario would LICs need external support. In lower-middle-income countries, domestic resources and non-concessional loans from World Bank and regional development banks are likely to suffice</a:t>
            </a:r>
          </a:p>
          <a:p>
            <a:pPr marL="919163" lvl="1" indent="-461963" eaLnBrk="0" fontAlgn="base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b="1" kern="0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 bwMode="auto">
          <a:xfrm>
            <a:off x="914400" y="2057400"/>
            <a:ext cx="7010400" cy="3886200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III. Options to Curb Cost Escalation</a:t>
            </a:r>
            <a:endParaRPr lang="en-US" sz="2800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76200"/>
            <a:ext cx="746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kern="0" dirty="0" smtClean="0">
                <a:solidFill>
                  <a:srgbClr val="990000"/>
                </a:solidFill>
                <a:latin typeface="Arial"/>
                <a:cs typeface="Arial"/>
              </a:rPr>
              <a:t>III. Options to Curb Cost Escalation</a:t>
            </a:r>
            <a:endParaRPr lang="en-US" sz="2800" b="1" kern="0" dirty="0">
              <a:solidFill>
                <a:srgbClr val="990000"/>
              </a:solidFill>
              <a:latin typeface="Arial"/>
              <a:cs typeface="Arial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286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+mj-lt"/>
              <a:buAutoNum type="alphaUcPeriod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Hard budget constraints</a:t>
            </a: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+mj-lt"/>
              <a:buAutoNum type="alphaUcPeriod"/>
              <a:defRPr/>
            </a:pPr>
            <a:endParaRPr lang="en-US" sz="2400" b="1" kern="0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+mj-lt"/>
              <a:buAutoNum type="alphaUcPeriod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Reference pricing</a:t>
            </a: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+mj-lt"/>
              <a:buAutoNum type="alphaUcPeriod"/>
              <a:defRPr/>
            </a:pPr>
            <a:endParaRPr lang="en-US" sz="2400" b="1" kern="0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+mj-lt"/>
              <a:buAutoNum type="alphaUcPeriod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Reduction of fee-for-service payments</a:t>
            </a: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+mj-lt"/>
              <a:buAutoNum type="alphaUcPeriod"/>
              <a:defRPr/>
            </a:pPr>
            <a:endParaRPr lang="en-US" sz="2400" b="1" kern="0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+mj-lt"/>
              <a:buAutoNum type="alphaUcPeriod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Additional approaches</a:t>
            </a:r>
            <a:endParaRPr lang="en-US" sz="2200" kern="0" dirty="0" smtClean="0">
              <a:solidFill>
                <a:srgbClr val="0000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47625"/>
            <a:ext cx="7789985" cy="1143000"/>
          </a:xfrm>
        </p:spPr>
        <p:txBody>
          <a:bodyPr/>
          <a:lstStyle/>
          <a:p>
            <a:r>
              <a:rPr lang="en-US" sz="2400" dirty="0" smtClean="0">
                <a:solidFill>
                  <a:srgbClr val="990000"/>
                </a:solidFill>
              </a:rPr>
              <a:t>Large spending increases in advanced economies over past 40 years</a:t>
            </a:r>
            <a:endParaRPr lang="en-US" sz="2400" dirty="0">
              <a:solidFill>
                <a:srgbClr val="99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endParaRPr lang="en-US" sz="2600" dirty="0" smtClean="0"/>
          </a:p>
          <a:p>
            <a:pPr>
              <a:buFont typeface="Wingdings" pitchFamily="2" charset="2"/>
              <a:buChar char="q"/>
            </a:pPr>
            <a:endParaRPr lang="en-US" sz="2600" dirty="0" smtClean="0"/>
          </a:p>
          <a:p>
            <a:pPr>
              <a:buFont typeface="Wingdings" pitchFamily="2" charset="2"/>
              <a:buChar char="q"/>
            </a:pPr>
            <a:endParaRPr lang="en-US" sz="2600" dirty="0"/>
          </a:p>
        </p:txBody>
      </p:sp>
      <p:graphicFrame>
        <p:nvGraphicFramePr>
          <p:cNvPr id="19" name="Chart 18"/>
          <p:cNvGraphicFramePr/>
          <p:nvPr/>
        </p:nvGraphicFramePr>
        <p:xfrm>
          <a:off x="220717" y="1355833"/>
          <a:ext cx="8597462" cy="5265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198178" y="1177159"/>
            <a:ext cx="6642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Health Spending in Advanced Countries </a:t>
            </a:r>
            <a:r>
              <a:rPr lang="en-US" sz="1600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(percent of GDP)</a:t>
            </a:r>
            <a:endParaRPr lang="en-US" sz="1600" i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" name="Oval 20"/>
          <p:cNvSpPr/>
          <p:nvPr/>
        </p:nvSpPr>
        <p:spPr bwMode="auto">
          <a:xfrm rot="8160000">
            <a:off x="1085193" y="4388157"/>
            <a:ext cx="609600" cy="304800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22" name="Oval 21"/>
          <p:cNvSpPr/>
          <p:nvPr/>
        </p:nvSpPr>
        <p:spPr bwMode="auto">
          <a:xfrm rot="-1260000">
            <a:off x="6256282" y="3531563"/>
            <a:ext cx="838200" cy="304800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Oval 22"/>
          <p:cNvSpPr/>
          <p:nvPr/>
        </p:nvSpPr>
        <p:spPr bwMode="auto">
          <a:xfrm rot="-2940000">
            <a:off x="7514896" y="3279314"/>
            <a:ext cx="838200" cy="304800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 bwMode="auto">
          <a:xfrm flipH="1">
            <a:off x="1849822" y="2511972"/>
            <a:ext cx="2186150" cy="16185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5602014" y="2480441"/>
            <a:ext cx="945931" cy="9669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6" name="Straight Arrow Connector 25"/>
          <p:cNvCxnSpPr/>
          <p:nvPr/>
        </p:nvCxnSpPr>
        <p:spPr bwMode="auto">
          <a:xfrm>
            <a:off x="6085490" y="2438400"/>
            <a:ext cx="1597572" cy="8408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867807" y="2081136"/>
            <a:ext cx="2186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Periods of Acceleration</a:t>
            </a:r>
            <a:endParaRPr lang="en-US" sz="14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 rot="-1980000">
            <a:off x="4228297" y="3808768"/>
            <a:ext cx="874408" cy="404415"/>
          </a:xfrm>
          <a:prstGeom prst="ellipse">
            <a:avLst/>
          </a:prstGeom>
          <a:noFill/>
          <a:ln w="25400" cap="flat" cmpd="sng" algn="ctr">
            <a:solidFill>
              <a:srgbClr val="FFFF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0000FF"/>
              </a:solidFill>
              <a:latin typeface="Arial" charset="0"/>
              <a:cs typeface="Arial" charset="0"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4614041" y="2490952"/>
            <a:ext cx="73573" cy="113511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7" grpId="0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-47625"/>
            <a:ext cx="7772400" cy="1143000"/>
          </a:xfrm>
        </p:spPr>
        <p:txBody>
          <a:bodyPr/>
          <a:lstStyle/>
          <a:p>
            <a:r>
              <a:rPr lang="en-US" sz="2400" dirty="0" smtClean="0">
                <a:solidFill>
                  <a:srgbClr val="990000"/>
                </a:solidFill>
              </a:rPr>
              <a:t>Increases in public health spending were much smaller in emerging economies</a:t>
            </a:r>
            <a:endParaRPr lang="en-US" sz="2400" dirty="0">
              <a:solidFill>
                <a:srgbClr val="99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8178" y="1177159"/>
            <a:ext cx="6642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Health Spending in Emerging Countries </a:t>
            </a:r>
            <a:r>
              <a:rPr lang="en-US" sz="1600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(percent of GDP)</a:t>
            </a:r>
            <a:endParaRPr lang="en-US" sz="1600" i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8" name="Chart 7"/>
          <p:cNvGraphicFramePr/>
          <p:nvPr/>
        </p:nvGraphicFramePr>
        <p:xfrm>
          <a:off x="189186" y="1429408"/>
          <a:ext cx="8755117" cy="5223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61963" indent="-461963">
              <a:buFont typeface="Arial" pitchFamily="34" charset="0"/>
              <a:buChar char="•"/>
            </a:pPr>
            <a:endParaRPr lang="en-US" sz="2000" dirty="0" smtClean="0">
              <a:solidFill>
                <a:srgbClr val="000066"/>
              </a:solidFill>
            </a:endParaRPr>
          </a:p>
          <a:p>
            <a:pPr marL="461963" indent="-461963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201A68"/>
                </a:solidFill>
              </a:rPr>
              <a:t>Population aging </a:t>
            </a:r>
          </a:p>
          <a:p>
            <a:pPr marL="461963" lvl="1" indent="-461963">
              <a:buFont typeface="Arial" pitchFamily="34" charset="0"/>
              <a:buChar char="•"/>
            </a:pPr>
            <a:endParaRPr lang="en-US" sz="2400" b="1" dirty="0" smtClean="0">
              <a:solidFill>
                <a:srgbClr val="201A68"/>
              </a:solidFill>
              <a:ea typeface="+mn-ea"/>
            </a:endParaRPr>
          </a:p>
          <a:p>
            <a:pPr marL="461963" lvl="1" indent="-461963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201A68"/>
                </a:solidFill>
                <a:ea typeface="+mn-ea"/>
              </a:rPr>
              <a:t>Technology</a:t>
            </a:r>
          </a:p>
          <a:p>
            <a:pPr marL="461963" lvl="1" indent="-461963">
              <a:buFont typeface="Arial" pitchFamily="34" charset="0"/>
              <a:buChar char="•"/>
            </a:pPr>
            <a:endParaRPr lang="en-US" sz="2400" b="1" dirty="0" smtClean="0">
              <a:solidFill>
                <a:srgbClr val="201A68"/>
              </a:solidFill>
              <a:ea typeface="+mn-ea"/>
            </a:endParaRPr>
          </a:p>
          <a:p>
            <a:pPr marL="461963" lvl="1" indent="-461963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201A68"/>
                </a:solidFill>
                <a:ea typeface="+mn-ea"/>
              </a:rPr>
              <a:t>Health policies and institutions</a:t>
            </a:r>
          </a:p>
          <a:p>
            <a:pPr marL="461963" lvl="1" indent="-461963">
              <a:buFont typeface="Arial" pitchFamily="34" charset="0"/>
              <a:buChar char="•"/>
            </a:pPr>
            <a:endParaRPr lang="en-US" sz="2400" b="1" dirty="0" smtClean="0">
              <a:solidFill>
                <a:srgbClr val="201A68"/>
              </a:solidFill>
              <a:ea typeface="+mn-ea"/>
            </a:endParaRPr>
          </a:p>
          <a:p>
            <a:pPr marL="461963" lvl="1" indent="-461963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201A68"/>
                </a:solidFill>
                <a:ea typeface="+mn-ea"/>
              </a:rPr>
              <a:t>Expansion in coverage</a:t>
            </a:r>
          </a:p>
          <a:p>
            <a:pPr marL="461963" lvl="1" indent="-461963">
              <a:buFont typeface="Arial" pitchFamily="34" charset="0"/>
              <a:buChar char="•"/>
            </a:pPr>
            <a:endParaRPr lang="en-US" sz="2400" b="1" dirty="0" smtClean="0">
              <a:solidFill>
                <a:srgbClr val="201A68"/>
              </a:solidFill>
              <a:ea typeface="+mn-ea"/>
            </a:endParaRPr>
          </a:p>
          <a:p>
            <a:pPr marL="461963" lvl="1" indent="-461963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201A68"/>
                </a:solidFill>
                <a:ea typeface="+mn-ea"/>
              </a:rPr>
              <a:t>Baumol effect</a:t>
            </a:r>
          </a:p>
          <a:p>
            <a:pPr lvl="1">
              <a:buNone/>
            </a:pPr>
            <a:endParaRPr lang="en-US" sz="2200" b="1" dirty="0" smtClean="0"/>
          </a:p>
          <a:p>
            <a:pPr marL="862013" lvl="1" indent="-461963">
              <a:buFont typeface="Arial" pitchFamily="34" charset="0"/>
              <a:buChar char="•"/>
            </a:pPr>
            <a:endParaRPr lang="en-US" sz="2200" dirty="0" smtClean="0">
              <a:solidFill>
                <a:srgbClr val="00006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990000"/>
                </a:solidFill>
              </a:rPr>
              <a:t>Main drivers of public health spending</a:t>
            </a:r>
            <a:endParaRPr lang="en-US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76200"/>
            <a:ext cx="746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 kern="0" dirty="0" smtClean="0">
                <a:solidFill>
                  <a:srgbClr val="990000"/>
                </a:solidFill>
                <a:latin typeface="Arial"/>
                <a:cs typeface="Arial"/>
              </a:rPr>
              <a:t>III.A,B Hard Budget Constraints </a:t>
            </a:r>
            <a:r>
              <a:rPr lang="en-US" sz="2600" b="1" kern="0" dirty="0" smtClean="0">
                <a:solidFill>
                  <a:srgbClr val="990000"/>
                </a:solidFill>
                <a:latin typeface="Arial" charset="0"/>
                <a:cs typeface="Arial" charset="0"/>
              </a:rPr>
              <a:t>and</a:t>
            </a:r>
            <a:br>
              <a:rPr lang="en-US" sz="2600" b="1" kern="0" dirty="0" smtClean="0">
                <a:solidFill>
                  <a:srgbClr val="990000"/>
                </a:solidFill>
                <a:latin typeface="Arial" charset="0"/>
                <a:cs typeface="Arial" charset="0"/>
              </a:rPr>
            </a:br>
            <a:r>
              <a:rPr lang="en-US" sz="2600" b="1" kern="0" dirty="0" smtClean="0">
                <a:solidFill>
                  <a:srgbClr val="990000"/>
                </a:solidFill>
                <a:latin typeface="Arial" charset="0"/>
                <a:cs typeface="Arial" charset="0"/>
              </a:rPr>
              <a:t>Reference Pricing</a:t>
            </a:r>
            <a:endParaRPr lang="en-US" sz="2600" b="1" kern="0" dirty="0">
              <a:solidFill>
                <a:srgbClr val="990000"/>
              </a:solidFill>
              <a:latin typeface="Arial"/>
              <a:cs typeface="Arial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286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Hard budget constraints raise awareness of costs</a:t>
            </a:r>
          </a:p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US" sz="2400" b="1" kern="0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sz="22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Tight constraints raise risk of under-provision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endParaRPr lang="en-US" sz="2200" b="1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sz="22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Encourage greater private expenditure; need to protect interests of  the poor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sz="2200" b="1" dirty="0" smtClean="0">
              <a:solidFill>
                <a:srgbClr val="990000"/>
              </a:solidFill>
              <a:latin typeface="Arial"/>
              <a:cs typeface="Arial"/>
            </a:endParaRPr>
          </a:p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 charset="0"/>
                <a:cs typeface="Arial" charset="0"/>
              </a:rPr>
              <a:t>Reference pricing imposes cap on how much the public sector will pay for a specific drug or procedure</a:t>
            </a:r>
          </a:p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US" sz="2400" b="1" kern="0" dirty="0" smtClean="0">
              <a:solidFill>
                <a:srgbClr val="2D2D8A">
                  <a:lumMod val="75000"/>
                </a:srgbClr>
              </a:solidFill>
              <a:latin typeface="Arial" charset="0"/>
              <a:cs typeface="Arial" charset="0"/>
            </a:endParaRP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sz="22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Requires country-specific information on cost structures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76200"/>
            <a:ext cx="746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 kern="0" dirty="0" smtClean="0">
                <a:solidFill>
                  <a:srgbClr val="990000"/>
                </a:solidFill>
                <a:latin typeface="Arial"/>
                <a:cs typeface="Arial"/>
              </a:rPr>
              <a:t>III.C Fee-for-service Payments to Providers</a:t>
            </a:r>
            <a:endParaRPr lang="en-US" sz="2600" b="1" kern="0" dirty="0">
              <a:solidFill>
                <a:srgbClr val="990000"/>
              </a:solidFill>
              <a:latin typeface="Arial"/>
              <a:cs typeface="Arial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286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Fee-for-service payments reward quantity over quality and do not promote prevention or patient education</a:t>
            </a:r>
          </a:p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US" sz="2400" b="1" kern="0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sz="22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Paying salaries or by capitation can reduce costs, while results-based payments can improve outcomes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endParaRPr lang="en-US" sz="2200" b="1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n-US" sz="2200" b="1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sz="22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Fee-for-service payments can still play a role though where essential services are under-provided</a:t>
            </a: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b="1" kern="0" dirty="0" smtClean="0">
              <a:solidFill>
                <a:srgbClr val="0000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76200"/>
            <a:ext cx="746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 kern="0" dirty="0" smtClean="0">
                <a:solidFill>
                  <a:srgbClr val="990000"/>
                </a:solidFill>
                <a:latin typeface="Arial"/>
                <a:cs typeface="Arial"/>
              </a:rPr>
              <a:t>III.D Additional Approaches</a:t>
            </a:r>
            <a:endParaRPr lang="en-US" sz="2600" b="1" kern="0" dirty="0">
              <a:solidFill>
                <a:srgbClr val="990000"/>
              </a:solidFill>
              <a:latin typeface="Arial"/>
              <a:cs typeface="Arial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28600" y="1340224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Single payer approach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sz="22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Reduces administrative costs</a:t>
            </a:r>
          </a:p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Controlling health care supply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sz="22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Promoting use of generic drugs or restricting new technologies through health technology assessments (e.g., South Africa and Thailand)</a:t>
            </a:r>
          </a:p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Gate-keeping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sz="22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Primary care provider as first point of contact for patient</a:t>
            </a:r>
          </a:p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Private financing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sz="22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Cost-sharing limited to high income patients for low-value interventions. Rwanda is exempting the poor, but using cost-sharing to raise revenues</a:t>
            </a: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	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7244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524608" y="1400907"/>
          <a:ext cx="80772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D0783FA-1174-4983-A105-49242AA87A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CD0783FA-1174-4983-A105-49242AA87A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CD0783FA-1174-4983-A105-49242AA87A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A56062C-B431-4B4B-A430-21574E7A0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5A56062C-B431-4B4B-A430-21574E7A0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5A56062C-B431-4B4B-A430-21574E7A06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999E63-5B77-459C-A82C-7A78108357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graphicEl>
                                              <a:dgm id="{82999E63-5B77-459C-A82C-7A78108357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graphicEl>
                                              <a:dgm id="{82999E63-5B77-459C-A82C-7A781083575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 bwMode="auto">
          <a:xfrm>
            <a:off x="457200" y="76200"/>
            <a:ext cx="746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600" b="1" kern="0" dirty="0" smtClean="0">
                <a:solidFill>
                  <a:srgbClr val="990000"/>
                </a:solidFill>
                <a:latin typeface="Arial"/>
                <a:cs typeface="Arial"/>
              </a:rPr>
              <a:t>III.D Additional Approaches</a:t>
            </a:r>
            <a:endParaRPr lang="en-US" sz="2600" b="1" kern="0" dirty="0">
              <a:solidFill>
                <a:srgbClr val="990000"/>
              </a:solidFill>
              <a:latin typeface="Arial"/>
              <a:cs typeface="Arial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228600" y="1340224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Strategic purchases </a:t>
            </a:r>
            <a:r>
              <a:rPr lang="en-US" sz="2400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such as contracts between government and private providers or between different tiers of government  is another avenue</a:t>
            </a:r>
          </a:p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endParaRPr lang="en-US" sz="2400" b="1" kern="0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  <a:p>
            <a:pPr marL="461963" indent="-461963" eaLnBrk="0" fontAlgn="base" hangingPunct="0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Taking steps to postpone incidence of non-communicable diseases (NDCs)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r>
              <a:rPr lang="en-US" sz="22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Low-income and middle-income countries could otherwise see significant increases in medical costs of NDCs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 bwMode="auto">
          <a:xfrm>
            <a:off x="914400" y="2057400"/>
            <a:ext cx="7010400" cy="3886200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I. Incremental Costs</a:t>
            </a:r>
            <a:endParaRPr lang="en-US" sz="2800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I. Incremental costs for convergence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389966" y="1447800"/>
            <a:ext cx="8601634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Low-income countries: US$23bn per year from 2016-25 and US$27bn per year from 2026-35 (or US$24 per person in 2035)</a:t>
            </a: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b="1" kern="0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Lower-middle-income countries: US$38bn and US$53bn per year, respectively (or US$20 per person in 2035)</a:t>
            </a: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b="1" kern="0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The cost of convergence is around 1% to 3% of GDP depending on the country grouping</a:t>
            </a: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400" b="1" kern="0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 bwMode="auto">
          <a:xfrm>
            <a:off x="914400" y="2057400"/>
            <a:ext cx="7010400" cy="3886200"/>
          </a:xfrm>
          <a:prstGeom prst="ellipse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II. How to Finance Convergence</a:t>
            </a:r>
            <a:endParaRPr lang="en-US" sz="2800" b="1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 How to finance convergence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30306" y="1447800"/>
            <a:ext cx="8561293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+mj-lt"/>
              <a:buAutoNum type="alphaUcPeriod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Economic growth</a:t>
            </a: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+mj-lt"/>
              <a:buAutoNum type="alphaUcPeriod"/>
              <a:defRPr/>
            </a:pPr>
            <a:endParaRPr lang="en-US" sz="2400" b="1" kern="0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+mj-lt"/>
              <a:buAutoNum type="alphaUcPeriod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Mobilization of domestic resources</a:t>
            </a: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+mj-lt"/>
              <a:buAutoNum type="alphaUcPeriod"/>
              <a:defRPr/>
            </a:pPr>
            <a:endParaRPr lang="en-US" sz="2400" b="1" kern="0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+mj-lt"/>
              <a:buAutoNum type="alphaUcPeriod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Budgetary reallocations and efficiency gains</a:t>
            </a: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+mj-lt"/>
              <a:buAutoNum type="alphaUcPeriod"/>
              <a:defRPr/>
            </a:pPr>
            <a:endParaRPr lang="en-US" sz="2400" b="1" kern="0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+mj-lt"/>
              <a:buAutoNum type="alphaUcPeriod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External resources</a:t>
            </a:r>
            <a:endParaRPr lang="en-US" sz="2200" kern="0" dirty="0" smtClean="0">
              <a:solidFill>
                <a:srgbClr val="000066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II.A Economic Growth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14300" y="1439007"/>
            <a:ext cx="4396154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defRPr/>
            </a:pPr>
            <a:endParaRPr lang="en-US" sz="2400" b="1" kern="0" dirty="0" smtClean="0">
              <a:solidFill>
                <a:srgbClr val="2D2D8A">
                  <a:lumMod val="75000"/>
                </a:srgbClr>
              </a:solidFill>
              <a:latin typeface="Arial"/>
              <a:cs typeface="Arial"/>
            </a:endParaRP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During 1990 to 2011, economic growth averaged between 3.9% and 5.1% for different country groups</a:t>
            </a: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400" b="1" kern="0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Going forward, growth above 4% is forecast. At 4.5% growth, there is more than a doubling of revenues in 20 years</a:t>
            </a: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endParaRPr lang="en-US" sz="2000" b="1" dirty="0" smtClean="0">
              <a:solidFill>
                <a:srgbClr val="990000"/>
              </a:solidFill>
              <a:latin typeface="Arial"/>
              <a:cs typeface="Arial"/>
            </a:endParaRPr>
          </a:p>
          <a:p>
            <a:pPr marL="742950" lvl="1" indent="-28575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/>
            </a:pPr>
            <a:endParaRPr lang="en-US" sz="2000" b="1" dirty="0" smtClean="0">
              <a:solidFill>
                <a:srgbClr val="990000"/>
              </a:solidFill>
              <a:latin typeface="Arial"/>
              <a:cs typeface="Arial"/>
            </a:endParaRPr>
          </a:p>
          <a:p>
            <a:pPr marL="461963" indent="-461963" eaLnBrk="0" fontAlgn="base" hangingPunct="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2200" b="1" dirty="0" smtClean="0">
              <a:solidFill>
                <a:srgbClr val="990000"/>
              </a:solidFill>
              <a:latin typeface="Arial"/>
              <a:cs typeface="Arial"/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4391025" y="1610591"/>
          <a:ext cx="4248150" cy="4520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2"/>
          <p:cNvSpPr txBox="1"/>
          <p:nvPr/>
        </p:nvSpPr>
        <p:spPr>
          <a:xfrm>
            <a:off x="4640840" y="1295400"/>
            <a:ext cx="4295342" cy="609600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GDP and Revenue </a:t>
            </a: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000" i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(GDP </a:t>
            </a:r>
            <a:r>
              <a:rPr lang="en-US" sz="1000" i="1" dirty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= 100 for t = 0, </a:t>
            </a:r>
            <a:r>
              <a:rPr lang="en-US" sz="1000" i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a </a:t>
            </a:r>
            <a:r>
              <a:rPr lang="en-US" sz="1000" i="1" dirty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constant revenue share of </a:t>
            </a:r>
            <a:r>
              <a:rPr lang="en-US" sz="1000" i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14% and </a:t>
            </a:r>
            <a:r>
              <a:rPr lang="en-US" sz="1000" i="1" dirty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4.5 </a:t>
            </a:r>
            <a:r>
              <a:rPr lang="en-US" sz="1000" i="1" dirty="0" smtClean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%  </a:t>
            </a:r>
            <a:r>
              <a:rPr lang="en-US" sz="1000" i="1" dirty="0">
                <a:solidFill>
                  <a:srgbClr val="2D2D8A">
                    <a:lumMod val="75000"/>
                  </a:srgbClr>
                </a:solidFill>
                <a:latin typeface="Arial"/>
                <a:cs typeface="Arial"/>
              </a:rPr>
              <a:t>real growth annually)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Graphic spid="10" grpId="0">
        <p:bldAsOne/>
      </p:bldGraphic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/>
          <p:nvPr/>
        </p:nvGraphicFramePr>
        <p:xfrm>
          <a:off x="307732" y="1565031"/>
          <a:ext cx="8695592" cy="5064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II.B Mobilization of Domestic Resources</a:t>
            </a:r>
            <a:endParaRPr lang="en-US" dirty="0"/>
          </a:p>
        </p:txBody>
      </p:sp>
      <p:sp>
        <p:nvSpPr>
          <p:cNvPr id="5" name="TextBox 2"/>
          <p:cNvSpPr txBox="1"/>
          <p:nvPr/>
        </p:nvSpPr>
        <p:spPr>
          <a:xfrm>
            <a:off x="685800" y="1295400"/>
            <a:ext cx="7465219" cy="577362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201A68"/>
                </a:solidFill>
                <a:latin typeface="Arial" pitchFamily="34" charset="0"/>
                <a:cs typeface="Arial" pitchFamily="34" charset="0"/>
              </a:rPr>
              <a:t>Government </a:t>
            </a:r>
            <a:r>
              <a:rPr lang="en-US" sz="1600" b="1" dirty="0" smtClean="0">
                <a:solidFill>
                  <a:srgbClr val="201A68"/>
                </a:solidFill>
                <a:latin typeface="Arial" pitchFamily="34" charset="0"/>
                <a:cs typeface="Arial" pitchFamily="34" charset="0"/>
              </a:rPr>
              <a:t>Revenue (without grants) </a:t>
            </a:r>
            <a:r>
              <a:rPr lang="en-US" sz="1600" b="1" dirty="0">
                <a:solidFill>
                  <a:srgbClr val="201A68"/>
                </a:solidFill>
                <a:latin typeface="Arial" pitchFamily="34" charset="0"/>
                <a:cs typeface="Arial" pitchFamily="34" charset="0"/>
              </a:rPr>
              <a:t>by Country </a:t>
            </a:r>
            <a:r>
              <a:rPr lang="en-US" sz="1600" b="1" dirty="0" smtClean="0">
                <a:solidFill>
                  <a:srgbClr val="201A68"/>
                </a:solidFill>
                <a:latin typeface="Arial" pitchFamily="34" charset="0"/>
                <a:cs typeface="Arial" pitchFamily="34" charset="0"/>
              </a:rPr>
              <a:t>Group* </a:t>
            </a:r>
            <a:r>
              <a:rPr lang="en-US" sz="1600" b="1" dirty="0">
                <a:solidFill>
                  <a:srgbClr val="201A68"/>
                </a:solidFill>
                <a:latin typeface="Arial" pitchFamily="34" charset="0"/>
                <a:cs typeface="Arial" pitchFamily="34" charset="0"/>
              </a:rPr>
              <a:t>1990-2011 </a:t>
            </a:r>
            <a:r>
              <a:rPr lang="en-US" sz="1600" i="1" dirty="0">
                <a:solidFill>
                  <a:srgbClr val="201A68"/>
                </a:solidFill>
                <a:latin typeface="Arial" pitchFamily="34" charset="0"/>
                <a:cs typeface="Arial" pitchFamily="34" charset="0"/>
              </a:rPr>
              <a:t>(percent of GDP)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6400800"/>
            <a:ext cx="3809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*The World Bank Country Classification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7124" y="4756638"/>
            <a:ext cx="2438400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Low income </a:t>
            </a: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2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(GNI per capita $1,035 or less)</a:t>
            </a:r>
            <a:endParaRPr lang="en-US" sz="12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72962" y="3555023"/>
            <a:ext cx="2514600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Lower middle income</a:t>
            </a: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200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(GNI per capita $1,036 to $4,085)</a:t>
            </a:r>
            <a:endParaRPr lang="en-US" sz="1200" b="1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817577" y="2497015"/>
            <a:ext cx="2667000" cy="49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srgbClr val="008000"/>
                </a:solidFill>
                <a:latin typeface="Arial" charset="0"/>
                <a:cs typeface="Arial" charset="0"/>
              </a:rPr>
              <a:t>Upper middle income</a:t>
            </a:r>
          </a:p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1200" i="1" dirty="0" smtClean="0">
                <a:solidFill>
                  <a:srgbClr val="008000"/>
                </a:solidFill>
                <a:latin typeface="Arial" charset="0"/>
                <a:cs typeface="Arial" charset="0"/>
              </a:rPr>
              <a:t>(GNI per capita $4,086 to $12,615)</a:t>
            </a:r>
            <a:endParaRPr lang="en-US" sz="1200" b="1" dirty="0">
              <a:solidFill>
                <a:srgbClr val="008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Sub>
          <a:bldChart bld="series" animBg="0"/>
        </p:bldSub>
      </p:bldGraphic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/>
            </a:r>
            <a:br>
              <a:rPr lang="en-US" sz="2400" dirty="0" smtClean="0">
                <a:solidFill>
                  <a:srgbClr val="C00000"/>
                </a:solidFill>
              </a:rPr>
            </a:br>
            <a:r>
              <a:rPr lang="en-US" sz="2400" dirty="0" smtClean="0"/>
              <a:t>II.B Government Revenue Composition</a:t>
            </a:r>
            <a:br>
              <a:rPr lang="en-US" sz="2400" dirty="0" smtClean="0"/>
            </a:br>
            <a:r>
              <a:rPr lang="en-US" sz="2400" dirty="0" smtClean="0"/>
              <a:t>1990-2011 </a:t>
            </a:r>
            <a:r>
              <a:rPr lang="en-US" sz="2400" b="0" i="1" dirty="0" smtClean="0"/>
              <a:t>(percent of GDP)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6509608"/>
            <a:ext cx="24384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Low income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47416" y="6509608"/>
            <a:ext cx="2514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Lower middle income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943600" y="6509608"/>
            <a:ext cx="2667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sz="900" b="1" dirty="0" smtClean="0">
                <a:solidFill>
                  <a:srgbClr val="002060"/>
                </a:solidFill>
                <a:latin typeface="Arial" charset="0"/>
                <a:cs typeface="Arial" charset="0"/>
              </a:rPr>
              <a:t>Upper middle income </a:t>
            </a:r>
          </a:p>
        </p:txBody>
      </p:sp>
      <p:graphicFrame>
        <p:nvGraphicFramePr>
          <p:cNvPr id="13" name="Chart 12"/>
          <p:cNvGraphicFramePr/>
          <p:nvPr/>
        </p:nvGraphicFramePr>
        <p:xfrm>
          <a:off x="336320" y="1251718"/>
          <a:ext cx="2743200" cy="5312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Chart 13"/>
          <p:cNvGraphicFramePr/>
          <p:nvPr/>
        </p:nvGraphicFramePr>
        <p:xfrm>
          <a:off x="3052270" y="1262226"/>
          <a:ext cx="2834640" cy="5312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14"/>
          <p:cNvGraphicFramePr/>
          <p:nvPr/>
        </p:nvGraphicFramePr>
        <p:xfrm>
          <a:off x="5711393" y="1272738"/>
          <a:ext cx="2834640" cy="5312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5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3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5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3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5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3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4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5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3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4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3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4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5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Sub>
          <a:bldChart bld="series" animBg="0"/>
        </p:bldSub>
      </p:bldGraphic>
      <p:bldGraphic spid="14" grpId="0">
        <p:bldSub>
          <a:bldChart bld="series" animBg="0"/>
        </p:bldSub>
      </p:bldGraphic>
      <p:bldGraphic spid="15" grpId="0">
        <p:bldSub>
          <a:bldChart bld="series" animBg="0"/>
        </p:bldSub>
      </p:bldGraphic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">
  <a:themeElements>
    <a:clrScheme name="default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42988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900" b="1" i="0" u="none" strike="noStrike" cap="none" normalizeH="0" baseline="0" smtClean="0">
            <a:ln>
              <a:noFill/>
            </a:ln>
            <a:solidFill>
              <a:srgbClr val="000066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Default Design">
    <a:majorFont>
      <a:latin typeface="Arial"/>
      <a:ea typeface=""/>
      <a:cs typeface="Arial"/>
    </a:majorFont>
    <a:minorFont>
      <a:latin typeface="Arial"/>
      <a:ea typeface="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4372</TotalTime>
  <Words>819</Words>
  <Application>Microsoft Macintosh PowerPoint</Application>
  <PresentationFormat>On-screen Show (4:3)</PresentationFormat>
  <Paragraphs>138</Paragraphs>
  <Slides>20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Default Design</vt:lpstr>
      <vt:lpstr>default</vt:lpstr>
      <vt:lpstr>Financing Global Health 2035 Sources of Revenue and Options for Cost Control</vt:lpstr>
      <vt:lpstr>Presentation Outline</vt:lpstr>
      <vt:lpstr>PowerPoint Presentation</vt:lpstr>
      <vt:lpstr>I. Incremental costs for convergence</vt:lpstr>
      <vt:lpstr>PowerPoint Presentation</vt:lpstr>
      <vt:lpstr>II. How to finance convergence</vt:lpstr>
      <vt:lpstr>II.A Economic Growth</vt:lpstr>
      <vt:lpstr> II.B Mobilization of Domestic Resources</vt:lpstr>
      <vt:lpstr> II.B Government Revenue Composition 1990-2011 (percent of GDP)</vt:lpstr>
      <vt:lpstr>II.C Budgetary Reallocations and Efficiency Gains</vt:lpstr>
      <vt:lpstr>II.D External Resources </vt:lpstr>
      <vt:lpstr>PowerPoint Presentation</vt:lpstr>
      <vt:lpstr>PowerPoint Presentation</vt:lpstr>
      <vt:lpstr>Large spending increases in advanced economies over past 40 years</vt:lpstr>
      <vt:lpstr>Increases in public health spending were much smaller in emerging economies</vt:lpstr>
      <vt:lpstr>Main drivers of public health spending</vt:lpstr>
      <vt:lpstr>PowerPoint Presentation</vt:lpstr>
      <vt:lpstr>PowerPoint Presentation</vt:lpstr>
      <vt:lpstr>PowerPoint Presentation</vt:lpstr>
      <vt:lpstr>PowerPoint Presentation</vt:lpstr>
    </vt:vector>
  </TitlesOfParts>
  <Company>GMMB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 Vita</dc:creator>
  <cp:lastModifiedBy>Keely Bisch</cp:lastModifiedBy>
  <cp:revision>21</cp:revision>
  <dcterms:created xsi:type="dcterms:W3CDTF">2013-11-22T21:55:45Z</dcterms:created>
  <dcterms:modified xsi:type="dcterms:W3CDTF">2013-12-09T23:34:11Z</dcterms:modified>
</cp:coreProperties>
</file>