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2"/>
  </p:notesMasterIdLst>
  <p:handoutMasterIdLst>
    <p:handoutMasterId r:id="rId13"/>
  </p:handout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02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WIMS.who.int\HQ\GVA11\Secure\Groups\IER-HSS%20Project-Space\NHA\WHR\WHS%202014\Analysis\DE,%20Nov29-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aseline="0"/>
            </a:pPr>
            <a:r>
              <a:rPr lang="en-US" sz="2000" baseline="0" dirty="0" smtClean="0"/>
              <a:t>Total Health Expenditure as % GDP: Selected Low Income Countries</a:t>
            </a:r>
            <a:endParaRPr lang="en-US" sz="2000" baseline="0" dirty="0"/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Table!$BS$55</c:f>
              <c:strCache>
                <c:ptCount val="1"/>
                <c:pt idx="0">
                  <c:v>Low income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Table!$BT$55:$CC$55</c:f>
              <c:numCache>
                <c:formatCode>0.0</c:formatCode>
                <c:ptCount val="10"/>
                <c:pt idx="0">
                  <c:v>4.704332659181163</c:v>
                </c:pt>
                <c:pt idx="1">
                  <c:v>4.139264915702453</c:v>
                </c:pt>
                <c:pt idx="2">
                  <c:v>4.116483021504417</c:v>
                </c:pt>
                <c:pt idx="3">
                  <c:v>4.365987654363091</c:v>
                </c:pt>
                <c:pt idx="4">
                  <c:v>4.541326558834327</c:v>
                </c:pt>
                <c:pt idx="5">
                  <c:v>4.776125342147612</c:v>
                </c:pt>
                <c:pt idx="6">
                  <c:v>4.647766375728817</c:v>
                </c:pt>
                <c:pt idx="7">
                  <c:v>4.817720885224778</c:v>
                </c:pt>
                <c:pt idx="8">
                  <c:v>5.394035330688577</c:v>
                </c:pt>
                <c:pt idx="9">
                  <c:v>6.295769555786173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Table!$BS$56</c:f>
              <c:strCache>
                <c:ptCount val="1"/>
                <c:pt idx="0">
                  <c:v>Bein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Table!$BT$56:$CC$56</c:f>
              <c:numCache>
                <c:formatCode>General</c:formatCode>
                <c:ptCount val="10"/>
                <c:pt idx="0">
                  <c:v>4.686627120546914</c:v>
                </c:pt>
                <c:pt idx="1">
                  <c:v>4.27422258151303</c:v>
                </c:pt>
                <c:pt idx="2">
                  <c:v>4.630578582926239</c:v>
                </c:pt>
                <c:pt idx="3">
                  <c:v>4.561810205857475</c:v>
                </c:pt>
                <c:pt idx="4">
                  <c:v>4.73367263386854</c:v>
                </c:pt>
                <c:pt idx="5">
                  <c:v>4.750357368880624</c:v>
                </c:pt>
                <c:pt idx="6">
                  <c:v>4.545945197336842</c:v>
                </c:pt>
                <c:pt idx="7">
                  <c:v>4.188308213798432</c:v>
                </c:pt>
                <c:pt idx="8">
                  <c:v>4.372135687260404</c:v>
                </c:pt>
                <c:pt idx="9">
                  <c:v>4.345815198172787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Table!$BS$57</c:f>
              <c:strCache>
                <c:ptCount val="1"/>
                <c:pt idx="0">
                  <c:v>Cambodia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Table!$BT$57:$CC$57</c:f>
              <c:numCache>
                <c:formatCode>General</c:formatCode>
                <c:ptCount val="10"/>
                <c:pt idx="0">
                  <c:v>6.249718961067424</c:v>
                </c:pt>
                <c:pt idx="1">
                  <c:v>6.410163520320048</c:v>
                </c:pt>
                <c:pt idx="2">
                  <c:v>7.340583673597053</c:v>
                </c:pt>
                <c:pt idx="3">
                  <c:v>7.101353431666207</c:v>
                </c:pt>
                <c:pt idx="4">
                  <c:v>6.969166563369861</c:v>
                </c:pt>
                <c:pt idx="5">
                  <c:v>5.636267428390918</c:v>
                </c:pt>
                <c:pt idx="6">
                  <c:v>4.388110245499186</c:v>
                </c:pt>
                <c:pt idx="7">
                  <c:v>5.407900804302201</c:v>
                </c:pt>
                <c:pt idx="8">
                  <c:v>6.343217056988601</c:v>
                </c:pt>
                <c:pt idx="9">
                  <c:v>6.033408316436159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Table!$BS$58</c:f>
              <c:strCache>
                <c:ptCount val="1"/>
                <c:pt idx="0">
                  <c:v>CAF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Table!$BT$58:$CC$58</c:f>
              <c:numCache>
                <c:formatCode>General</c:formatCode>
                <c:ptCount val="10"/>
                <c:pt idx="0">
                  <c:v>3.847438824161056</c:v>
                </c:pt>
                <c:pt idx="1">
                  <c:v>4.010657504708765</c:v>
                </c:pt>
                <c:pt idx="2">
                  <c:v>4.368821998516545</c:v>
                </c:pt>
                <c:pt idx="3">
                  <c:v>4.139426367736989</c:v>
                </c:pt>
                <c:pt idx="4">
                  <c:v>4.352119286917851</c:v>
                </c:pt>
                <c:pt idx="5">
                  <c:v>4.026372804137067</c:v>
                </c:pt>
                <c:pt idx="6">
                  <c:v>4.323869944607626</c:v>
                </c:pt>
                <c:pt idx="7">
                  <c:v>4.310048175337838</c:v>
                </c:pt>
                <c:pt idx="8">
                  <c:v>3.579688060641711</c:v>
                </c:pt>
                <c:pt idx="9">
                  <c:v>3.804626775816887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Table!$BS$59</c:f>
              <c:strCache>
                <c:ptCount val="1"/>
                <c:pt idx="0">
                  <c:v>Chad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Table!$BT$59:$CC$59</c:f>
              <c:numCache>
                <c:formatCode>General</c:formatCode>
                <c:ptCount val="10"/>
                <c:pt idx="0">
                  <c:v>6.024376337307468</c:v>
                </c:pt>
                <c:pt idx="1">
                  <c:v>8.00875557977789</c:v>
                </c:pt>
                <c:pt idx="2">
                  <c:v>5.779839756868593</c:v>
                </c:pt>
                <c:pt idx="3">
                  <c:v>5.100352699541661</c:v>
                </c:pt>
                <c:pt idx="4">
                  <c:v>4.730248872952397</c:v>
                </c:pt>
                <c:pt idx="5">
                  <c:v>4.028187278012331</c:v>
                </c:pt>
                <c:pt idx="6">
                  <c:v>4.196294058297195</c:v>
                </c:pt>
                <c:pt idx="7">
                  <c:v>3.571746968931356</c:v>
                </c:pt>
                <c:pt idx="8">
                  <c:v>4.392601960260467</c:v>
                </c:pt>
                <c:pt idx="9">
                  <c:v>4.02840245899054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Table!$BS$60</c:f>
              <c:strCache>
                <c:ptCount val="1"/>
                <c:pt idx="0">
                  <c:v>Eritrea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Table!$BT$60:$CC$60</c:f>
              <c:numCache>
                <c:formatCode>General</c:formatCode>
                <c:ptCount val="10"/>
                <c:pt idx="0">
                  <c:v>3.922325102880658</c:v>
                </c:pt>
                <c:pt idx="1">
                  <c:v>3.998727195587612</c:v>
                </c:pt>
                <c:pt idx="2">
                  <c:v>3.645200486026731</c:v>
                </c:pt>
                <c:pt idx="3">
                  <c:v>3.48531684698609</c:v>
                </c:pt>
                <c:pt idx="4">
                  <c:v>2.649558406932178</c:v>
                </c:pt>
                <c:pt idx="5">
                  <c:v>3.050165599705553</c:v>
                </c:pt>
                <c:pt idx="6">
                  <c:v>3.157097552894401</c:v>
                </c:pt>
                <c:pt idx="7">
                  <c:v>3.791587680368421</c:v>
                </c:pt>
                <c:pt idx="8">
                  <c:v>2.969897481129568</c:v>
                </c:pt>
                <c:pt idx="9">
                  <c:v>2.852146860694444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Table!$BS$61</c:f>
              <c:strCache>
                <c:ptCount val="1"/>
                <c:pt idx="0">
                  <c:v>Guinea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Table!$BT$60:$CC$60</c:f>
              <c:numCache>
                <c:formatCode>General</c:formatCode>
                <c:ptCount val="10"/>
                <c:pt idx="0">
                  <c:v>3.922325102880658</c:v>
                </c:pt>
                <c:pt idx="1">
                  <c:v>3.998727195587612</c:v>
                </c:pt>
                <c:pt idx="2">
                  <c:v>3.645200486026731</c:v>
                </c:pt>
                <c:pt idx="3">
                  <c:v>3.48531684698609</c:v>
                </c:pt>
                <c:pt idx="4">
                  <c:v>2.649558406932178</c:v>
                </c:pt>
                <c:pt idx="5">
                  <c:v>3.050165599705553</c:v>
                </c:pt>
                <c:pt idx="6">
                  <c:v>3.157097552894401</c:v>
                </c:pt>
                <c:pt idx="7">
                  <c:v>3.791587680368421</c:v>
                </c:pt>
                <c:pt idx="8">
                  <c:v>2.969897481129568</c:v>
                </c:pt>
                <c:pt idx="9">
                  <c:v>2.852146860694444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Table!$BS$62</c:f>
              <c:strCache>
                <c:ptCount val="1"/>
                <c:pt idx="0">
                  <c:v>Haiti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Table!$BT$62:$CC$62</c:f>
              <c:numCache>
                <c:formatCode>General</c:formatCode>
                <c:ptCount val="10"/>
                <c:pt idx="0">
                  <c:v>5.631271878646435</c:v>
                </c:pt>
                <c:pt idx="1">
                  <c:v>5.466281528980728</c:v>
                </c:pt>
                <c:pt idx="2">
                  <c:v>5.317041347751291</c:v>
                </c:pt>
                <c:pt idx="3">
                  <c:v>5.611510044484176</c:v>
                </c:pt>
                <c:pt idx="4">
                  <c:v>4.407415121849614</c:v>
                </c:pt>
                <c:pt idx="5">
                  <c:v>5.69978142131928</c:v>
                </c:pt>
                <c:pt idx="6">
                  <c:v>5.418488339389395</c:v>
                </c:pt>
                <c:pt idx="7">
                  <c:v>5.47394211061894</c:v>
                </c:pt>
                <c:pt idx="8">
                  <c:v>6.459385591272476</c:v>
                </c:pt>
                <c:pt idx="9">
                  <c:v>6.862438707062206</c:v>
                </c:pt>
              </c:numCache>
            </c:numRef>
          </c:val>
          <c:smooth val="0"/>
        </c:ser>
        <c:ser>
          <c:idx val="9"/>
          <c:order val="8"/>
          <c:tx>
            <c:strRef>
              <c:f>Table!$BS$64</c:f>
              <c:strCache>
                <c:ptCount val="1"/>
                <c:pt idx="0">
                  <c:v>Myanmar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Table!$BT$64:$CC$64</c:f>
              <c:numCache>
                <c:formatCode>General</c:formatCode>
                <c:ptCount val="10"/>
                <c:pt idx="0">
                  <c:v>2.068410205857621</c:v>
                </c:pt>
                <c:pt idx="1">
                  <c:v>2.366196199105639</c:v>
                </c:pt>
                <c:pt idx="2">
                  <c:v>2.269150752091338</c:v>
                </c:pt>
                <c:pt idx="3">
                  <c:v>2.271946283531901</c:v>
                </c:pt>
                <c:pt idx="4">
                  <c:v>2.111962261832143</c:v>
                </c:pt>
                <c:pt idx="5">
                  <c:v>2.04999994659628</c:v>
                </c:pt>
                <c:pt idx="6">
                  <c:v>1.944070205693639</c:v>
                </c:pt>
                <c:pt idx="7">
                  <c:v>2.032759366650783</c:v>
                </c:pt>
                <c:pt idx="8">
                  <c:v>2.109328275692918</c:v>
                </c:pt>
                <c:pt idx="9">
                  <c:v>1.990509970796961</c:v>
                </c:pt>
              </c:numCache>
            </c:numRef>
          </c:val>
          <c:smooth val="0"/>
        </c:ser>
        <c:ser>
          <c:idx val="10"/>
          <c:order val="9"/>
          <c:tx>
            <c:strRef>
              <c:f>Table!$BS$65</c:f>
              <c:strCache>
                <c:ptCount val="1"/>
                <c:pt idx="0">
                  <c:v>Nepal</c:v>
                </c:pt>
              </c:strCache>
            </c:strRef>
          </c:tx>
          <c:marker>
            <c:symbol val="none"/>
          </c:marker>
          <c:cat>
            <c:strRef>
              <c:f>Table!$BT$54:$CC$54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Table!$BT$65:$CC$65</c:f>
              <c:numCache>
                <c:formatCode>General</c:formatCode>
                <c:ptCount val="10"/>
                <c:pt idx="0">
                  <c:v>5.326986711620564</c:v>
                </c:pt>
                <c:pt idx="1">
                  <c:v>5.565586979015882</c:v>
                </c:pt>
                <c:pt idx="2">
                  <c:v>5.443689518144936</c:v>
                </c:pt>
                <c:pt idx="3">
                  <c:v>6.027188882749664</c:v>
                </c:pt>
                <c:pt idx="4">
                  <c:v>6.150210524544802</c:v>
                </c:pt>
                <c:pt idx="5">
                  <c:v>5.760134783911547</c:v>
                </c:pt>
                <c:pt idx="6">
                  <c:v>5.102181837167336</c:v>
                </c:pt>
                <c:pt idx="7">
                  <c:v>5.612304299105741</c:v>
                </c:pt>
                <c:pt idx="8">
                  <c:v>5.492215604610877</c:v>
                </c:pt>
                <c:pt idx="9">
                  <c:v>5.058985898997963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54849464"/>
        <c:axId val="-2054846520"/>
      </c:lineChart>
      <c:catAx>
        <c:axId val="-2054849464"/>
        <c:scaling>
          <c:orientation val="minMax"/>
        </c:scaling>
        <c:delete val="0"/>
        <c:axPos val="b"/>
        <c:majorTickMark val="out"/>
        <c:minorTickMark val="none"/>
        <c:tickLblPos val="nextTo"/>
        <c:crossAx val="-2054846520"/>
        <c:crosses val="autoZero"/>
        <c:auto val="1"/>
        <c:lblAlgn val="ctr"/>
        <c:lblOffset val="100"/>
        <c:noMultiLvlLbl val="0"/>
      </c:catAx>
      <c:valAx>
        <c:axId val="-205484652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-2054849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460A-1FF4-BF41-8D5E-3F5AB12CD2C3}" type="datetimeFigureOut">
              <a:rPr lang="en-US" smtClean="0"/>
              <a:t>12/10/13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50F53-5196-5948-9AEC-EFFE46BE971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87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8383E-FDE3-C944-BF1F-9FE7E1995709}" type="datetimeFigureOut">
              <a:rPr lang="en-US" smtClean="0"/>
              <a:t>12/10/13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5005A-8F21-FA4F-BE91-AB08B7D7222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220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b="0" dirty="0">
                <a:solidFill>
                  <a:srgbClr val="000000"/>
                </a:solidFill>
              </a:rPr>
              <a:t>World Health Organization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6300A1AD-7AA7-2141-A365-9C059ADAFF20}" type="datetime3">
              <a:rPr lang="en-US" sz="1200" b="0" smtClean="0">
                <a:solidFill>
                  <a:srgbClr val="000000"/>
                </a:solidFill>
              </a:rPr>
              <a:pPr eaLnBrk="1" hangingPunct="1">
                <a:defRPr/>
              </a:pPr>
              <a:t>10 December 2013</a:t>
            </a:fld>
            <a:endParaRPr lang="en-US" sz="1200" b="0" dirty="0" smtClean="0">
              <a:solidFill>
                <a:srgbClr val="000000"/>
              </a:solidFill>
            </a:endParaRP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EAB180DF-588D-BA46-96FB-3F1914CB8CB4}" type="slidenum">
              <a:rPr lang="en-US" sz="1200" b="0" smtClean="0">
                <a:solidFill>
                  <a:srgbClr val="000000"/>
                </a:solidFill>
              </a:rPr>
              <a:pPr eaLnBrk="1" hangingPunct="1">
                <a:defRPr/>
              </a:pPr>
              <a:t>1</a:t>
            </a:fld>
            <a:endParaRPr lang="en-US" sz="1200" b="0" dirty="0" smtClean="0">
              <a:solidFill>
                <a:srgbClr val="000000"/>
              </a:solidFill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67238" cy="3427413"/>
          </a:xfrm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algn="l" rtl="0" eaLnBrk="1" hangingPunct="1">
              <a:defRPr/>
            </a:pPr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200" b="0" dirty="0">
                <a:solidFill>
                  <a:srgbClr val="000000"/>
                </a:solidFill>
              </a:rPr>
              <a:t>World Health Organization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93E36B1D-FEFD-F345-9F73-6D330395728B}" type="datetime3">
              <a:rPr lang="en-US" sz="1200" b="0" smtClean="0">
                <a:solidFill>
                  <a:srgbClr val="000000"/>
                </a:solidFill>
              </a:rPr>
              <a:pPr eaLnBrk="1" hangingPunct="1">
                <a:defRPr/>
              </a:pPr>
              <a:t>10 December 2013</a:t>
            </a:fld>
            <a:endParaRPr lang="en-US" sz="1200" b="0" dirty="0" smtClean="0">
              <a:solidFill>
                <a:srgbClr val="000000"/>
              </a:solidFill>
            </a:endParaRP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11225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11225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B22A2588-B6D6-D746-B0CC-77AFB617982D}" type="slidenum">
              <a:rPr lang="en-US" sz="1200" b="0" smtClean="0">
                <a:solidFill>
                  <a:srgbClr val="000000"/>
                </a:solidFill>
              </a:rPr>
              <a:pPr eaLnBrk="1" hangingPunct="1">
                <a:defRPr/>
              </a:pPr>
              <a:t>8</a:t>
            </a:fld>
            <a:endParaRPr lang="en-US" sz="1200" b="0" dirty="0" smtClean="0">
              <a:solidFill>
                <a:srgbClr val="000000"/>
              </a:solidFill>
            </a:endParaRPr>
          </a:p>
        </p:txBody>
      </p:sp>
      <p:sp>
        <p:nvSpPr>
          <p:cNvPr id="153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527550" cy="3397250"/>
          </a:xfrm>
          <a:ln w="12700" cap="flat">
            <a:solidFill>
              <a:schemeClr val="tx1"/>
            </a:solidFill>
          </a:ln>
        </p:spPr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803" y="4366309"/>
            <a:ext cx="4999280" cy="4087701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543" tIns="42975" rIns="87543" bIns="42975"/>
          <a:lstStyle/>
          <a:p>
            <a:pPr algn="l" rtl="0" eaLnBrk="1" hangingPunct="1">
              <a:defRPr/>
            </a:pPr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12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43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"/>
            <a:ext cx="2286000" cy="599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727682" cy="599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535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540" y="1380815"/>
            <a:ext cx="4080591" cy="461183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50" y="1380815"/>
            <a:ext cx="4080591" cy="46118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92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748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584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54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5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31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43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63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602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763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563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70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539" y="1380815"/>
            <a:ext cx="8291501" cy="461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0" y="1246909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29783" dir="1514402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147" tIns="40074" rIns="80147" bIns="40074"/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400" b="1" dirty="0">
              <a:solidFill>
                <a:srgbClr val="0000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1358" y="6015688"/>
            <a:ext cx="9144000" cy="84231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147" tIns="40074" rIns="80147" bIns="40074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3400" b="1" dirty="0">
              <a:solidFill>
                <a:srgbClr val="0000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30" name="Rectangle 13"/>
          <p:cNvSpPr>
            <a:spLocks noChangeArrowheads="1"/>
          </p:cNvSpPr>
          <p:nvPr/>
        </p:nvSpPr>
        <p:spPr bwMode="auto">
          <a:xfrm>
            <a:off x="914943" y="6189910"/>
            <a:ext cx="5738078" cy="43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dirty="0">
                <a:solidFill>
                  <a:srgbClr val="96CCEE"/>
                </a:solidFill>
                <a:latin typeface="Arial Narrow" charset="0"/>
                <a:ea typeface="ＭＳ Ｐゴシック" charset="0"/>
                <a:cs typeface="Arial" charset="0"/>
              </a:rPr>
              <a:t>Commission on Investing in Health, London, December 2013</a:t>
            </a:r>
            <a:endParaRPr lang="en-US" sz="1200" b="1" dirty="0">
              <a:solidFill>
                <a:srgbClr val="96CCEE"/>
              </a:solidFill>
              <a:latin typeface="Arial Narrow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14"/>
          <p:cNvSpPr>
            <a:spLocks noChangeArrowheads="1"/>
          </p:cNvSpPr>
          <p:nvPr/>
        </p:nvSpPr>
        <p:spPr bwMode="auto">
          <a:xfrm>
            <a:off x="359734" y="6398688"/>
            <a:ext cx="355660" cy="33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37E0D520-779B-AE4C-BC1D-3258E213657B}" type="slidenum">
              <a:rPr lang="x-none" sz="1500" b="1">
                <a:solidFill>
                  <a:srgbClr val="72BBE8"/>
                </a:solidFill>
                <a:latin typeface="Arial Narrow" charset="0"/>
                <a:ea typeface="ＭＳ Ｐゴシック" charset="0"/>
                <a:cs typeface="Arial" charset="0"/>
              </a:rPr>
              <a:pPr algn="r"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sz="1500" b="1" dirty="0">
                <a:solidFill>
                  <a:srgbClr val="72BBE8"/>
                </a:solidFill>
                <a:latin typeface="Arial Narrow" charset="0"/>
                <a:ea typeface="ＭＳ Ｐゴシック" charset="0"/>
                <a:cs typeface="Arial" charset="0"/>
              </a:rPr>
              <a:t> </a:t>
            </a:r>
            <a:r>
              <a:rPr lang="en-US" sz="2100" b="1" baseline="14000" dirty="0">
                <a:solidFill>
                  <a:srgbClr val="FFFFFF"/>
                </a:solidFill>
                <a:latin typeface="Arial Narrow" charset="0"/>
                <a:ea typeface="ＭＳ Ｐゴシック" charset="0"/>
                <a:cs typeface="Arial" charset="0"/>
              </a:rPr>
              <a:t>|</a:t>
            </a:r>
          </a:p>
        </p:txBody>
      </p:sp>
      <p:pic>
        <p:nvPicPr>
          <p:cNvPr id="1032" name="Picture 17" descr="WHO-EN-white-H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751" y="6040166"/>
            <a:ext cx="2207266" cy="717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ＭＳ Ｐゴシック" charset="0"/>
          <a:cs typeface="+mj-cs"/>
        </a:defRPr>
      </a:lvl1pPr>
      <a:lvl2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ＭＳ Ｐゴシック" charset="0"/>
          <a:cs typeface="Arial" charset="0"/>
        </a:defRPr>
      </a:lvl2pPr>
      <a:lvl3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ＭＳ Ｐゴシック" charset="0"/>
          <a:cs typeface="Arial" charset="0"/>
        </a:defRPr>
      </a:lvl3pPr>
      <a:lvl4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ＭＳ Ｐゴシック" charset="0"/>
          <a:cs typeface="Arial" charset="0"/>
        </a:defRPr>
      </a:lvl4pPr>
      <a:lvl5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ＭＳ Ｐゴシック" charset="0"/>
          <a:cs typeface="Arial" charset="0"/>
        </a:defRPr>
      </a:lvl5pPr>
      <a:lvl6pPr marL="400736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801472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202207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602943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295" indent="-342295" algn="l" defTabSz="914179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charset="0"/>
        <a:buChar char="l"/>
        <a:defRPr sz="2500">
          <a:solidFill>
            <a:srgbClr val="000066"/>
          </a:solidFill>
          <a:latin typeface="+mn-lt"/>
          <a:ea typeface="ＭＳ Ｐゴシック" charset="0"/>
          <a:cs typeface="+mn-cs"/>
        </a:defRPr>
      </a:lvl1pPr>
      <a:lvl2pPr marL="805646" indent="-282464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2100">
          <a:solidFill>
            <a:srgbClr val="000066"/>
          </a:solidFill>
          <a:latin typeface="+mn-lt"/>
          <a:ea typeface="Arial" charset="0"/>
          <a:cs typeface="+mn-cs"/>
        </a:defRPr>
      </a:lvl2pPr>
      <a:lvl3pPr marL="1256474" indent="-269940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ea typeface="Arial" charset="0"/>
          <a:cs typeface="+mn-cs"/>
        </a:defRPr>
      </a:lvl3pPr>
      <a:lvl4pPr marL="1664167" indent="-226806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ea typeface="Arial" charset="0"/>
          <a:cs typeface="+mn-cs"/>
        </a:defRPr>
      </a:lvl4pPr>
      <a:lvl5pPr marL="1988374" indent="-144710" algn="r" defTabSz="914179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Arial" charset="0"/>
          <a:cs typeface="+mn-cs"/>
        </a:defRPr>
      </a:lvl5pPr>
      <a:lvl6pPr marL="2389109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789845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190581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591317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9308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338706"/>
              </p:ext>
            </p:extLst>
          </p:nvPr>
        </p:nvGraphicFramePr>
        <p:xfrm>
          <a:off x="309506" y="2130978"/>
          <a:ext cx="8423177" cy="3901990"/>
        </p:xfrm>
        <a:graphic>
          <a:graphicData uri="http://schemas.openxmlformats.org/drawingml/2006/table">
            <a:tbl>
              <a:tblPr rtl="1"/>
              <a:tblGrid>
                <a:gridCol w="7455292"/>
                <a:gridCol w="967885"/>
              </a:tblGrid>
              <a:tr h="390199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Calibri" charset="0"/>
                        <a:ea typeface="宋体" charset="0"/>
                        <a:cs typeface="Times New Roman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Calibri" charset="0"/>
                        <a:ea typeface="宋体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Calibri" panose="020F0502020204030204" pitchFamily="34" charset="0"/>
                          <a:ea typeface="宋体" charset="0"/>
                          <a:cs typeface="Times New Roman" charset="0"/>
                        </a:rPr>
                        <a:t>David B Evans, Director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Calibri" panose="020F0502020204030204" pitchFamily="34" charset="0"/>
                          <a:ea typeface="宋体" charset="0"/>
                          <a:cs typeface="Times New Roman" charset="0"/>
                        </a:rPr>
                        <a:t>Health Systems Governance &amp; Financing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78191" marR="78191" marT="41468" marB="4146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fr-F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78191" marR="78191" marT="41468" marB="4146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2" name="Line 12"/>
          <p:cNvSpPr>
            <a:spLocks noChangeShapeType="1"/>
          </p:cNvSpPr>
          <p:nvPr/>
        </p:nvSpPr>
        <p:spPr bwMode="auto">
          <a:xfrm flipH="1" flipV="1">
            <a:off x="3513165" y="6028649"/>
            <a:ext cx="5025399" cy="1439"/>
          </a:xfrm>
          <a:prstGeom prst="line">
            <a:avLst/>
          </a:prstGeom>
          <a:noFill/>
          <a:ln w="9525">
            <a:solidFill>
              <a:srgbClr val="8080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133" tIns="40067" rIns="80133" bIns="40067"/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400" b="1" dirty="0">
              <a:solidFill>
                <a:srgbClr val="0000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083" name="Line 13"/>
          <p:cNvSpPr>
            <a:spLocks noChangeShapeType="1"/>
          </p:cNvSpPr>
          <p:nvPr/>
        </p:nvSpPr>
        <p:spPr bwMode="auto">
          <a:xfrm>
            <a:off x="8538563" y="5081228"/>
            <a:ext cx="1358" cy="961819"/>
          </a:xfrm>
          <a:prstGeom prst="line">
            <a:avLst/>
          </a:prstGeom>
          <a:noFill/>
          <a:ln w="9525">
            <a:solidFill>
              <a:srgbClr val="8080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133" tIns="40067" rIns="80133" bIns="40067"/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400" b="1" dirty="0">
              <a:solidFill>
                <a:srgbClr val="0000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pic>
        <p:nvPicPr>
          <p:cNvPr id="4108" name="Picture 14" descr="WHO-EN-white-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950" y="5246810"/>
            <a:ext cx="1808166" cy="626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Text Box 16"/>
          <p:cNvSpPr txBox="1">
            <a:spLocks noChangeArrowheads="1"/>
          </p:cNvSpPr>
          <p:nvPr/>
        </p:nvSpPr>
        <p:spPr bwMode="auto">
          <a:xfrm>
            <a:off x="776481" y="1256990"/>
            <a:ext cx="7835387" cy="1281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133" tIns="40067" rIns="80133" bIns="40067">
            <a:spAutoFit/>
          </a:bodyPr>
          <a:lstStyle>
            <a:lvl1pPr defTabSz="1042988" eaLnBrk="0" hangingPunct="0">
              <a:defRPr sz="3900" b="1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defTabSz="1042988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1042988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1042988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1042988" eaLnBrk="0" hangingPunct="0"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1042988" rtl="1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rgbClr val="000066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 smtClean="0">
                <a:solidFill>
                  <a:srgbClr val="669900"/>
                </a:solidFill>
                <a:latin typeface="Calibri" panose="020F0502020204030204" pitchFamily="34" charset="0"/>
              </a:rPr>
              <a:t>Progressive </a:t>
            </a:r>
            <a:r>
              <a:rPr lang="en-GB" dirty="0" smtClean="0">
                <a:solidFill>
                  <a:srgbClr val="669900"/>
                </a:solidFill>
                <a:latin typeface="Calibri" panose="020F0502020204030204" pitchFamily="34" charset="0"/>
              </a:rPr>
              <a:t>Pathways to Universal Health Coverage</a:t>
            </a:r>
            <a:endParaRPr lang="en-US" dirty="0" smtClean="0">
              <a:solidFill>
                <a:srgbClr val="6699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177" y="1402414"/>
            <a:ext cx="1666988" cy="181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486" y="1415373"/>
            <a:ext cx="510413" cy="499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Line 4"/>
          <p:cNvSpPr>
            <a:spLocks noChangeShapeType="1"/>
          </p:cNvSpPr>
          <p:nvPr/>
        </p:nvSpPr>
        <p:spPr bwMode="auto">
          <a:xfrm flipH="1" flipV="1">
            <a:off x="943451" y="3817041"/>
            <a:ext cx="0" cy="1051090"/>
          </a:xfrm>
          <a:prstGeom prst="line">
            <a:avLst/>
          </a:prstGeom>
          <a:noFill/>
          <a:ln w="9525">
            <a:solidFill>
              <a:srgbClr val="8080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133" tIns="40067" rIns="80133" bIns="40067"/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400" b="1" dirty="0">
              <a:solidFill>
                <a:srgbClr val="0000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942093" y="4853732"/>
            <a:ext cx="3948916" cy="25917"/>
          </a:xfrm>
          <a:prstGeom prst="line">
            <a:avLst/>
          </a:prstGeom>
          <a:noFill/>
          <a:ln w="9525">
            <a:solidFill>
              <a:srgbClr val="808000"/>
            </a:solidFill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0133" tIns="40067" rIns="80133" bIns="40067"/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400" b="1" dirty="0">
              <a:solidFill>
                <a:srgbClr val="0000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84038" name="Rectangle 6"/>
          <p:cNvSpPr>
            <a:spLocks noChangeArrowheads="1"/>
          </p:cNvSpPr>
          <p:nvPr/>
        </p:nvSpPr>
        <p:spPr bwMode="auto">
          <a:xfrm>
            <a:off x="427609" y="4963161"/>
            <a:ext cx="5573822" cy="81495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6CCEE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 defTabSz="91401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58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Arial" charset="0"/>
              </a:rPr>
              <a:t>Thank you</a:t>
            </a:r>
            <a:endParaRPr lang="en-US" sz="5800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637" y="368601"/>
            <a:ext cx="8123173" cy="69256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3F05D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Arial" charset="0"/>
              </a:rPr>
              <a:t>Background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63" y="1373617"/>
            <a:ext cx="9015039" cy="4564321"/>
          </a:xfrm>
        </p:spPr>
        <p:txBody>
          <a:bodyPr/>
          <a:lstStyle/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3200" dirty="0">
                <a:solidFill>
                  <a:srgbClr val="002060"/>
                </a:solidFill>
                <a:latin typeface="Calibri" charset="0"/>
                <a:cs typeface="Arial" charset="0"/>
              </a:rPr>
              <a:t>Grand Convergence: once in a lifetime opportunity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3200" dirty="0">
                <a:solidFill>
                  <a:srgbClr val="002060"/>
                </a:solidFill>
                <a:latin typeface="Calibri" charset="0"/>
                <a:cs typeface="Arial" charset="0"/>
              </a:rPr>
              <a:t>It will cost money – in low-income countries, increases in external financial will be necessary unless exceptional growth </a:t>
            </a:r>
            <a:endParaRPr lang="en-GB" sz="3200" dirty="0">
              <a:solidFill>
                <a:srgbClr val="FF0000"/>
              </a:solidFill>
              <a:latin typeface="Calibri" charset="0"/>
              <a:cs typeface="Arial" charset="0"/>
            </a:endParaRP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3200" dirty="0">
                <a:solidFill>
                  <a:srgbClr val="002060"/>
                </a:solidFill>
                <a:latin typeface="Calibri" charset="0"/>
                <a:cs typeface="Arial" charset="0"/>
              </a:rPr>
              <a:t>Nevertheless, virtually all countries could raise or spend more on health if they wished - Sanjay Gupta IMF gave options for raising and spending wisely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3200" dirty="0">
                <a:solidFill>
                  <a:srgbClr val="002060"/>
                </a:solidFill>
                <a:latin typeface="Calibri" charset="0"/>
                <a:cs typeface="Arial" charset="0"/>
              </a:rPr>
              <a:t>What to do with the money?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endParaRPr lang="en-GB" sz="2100" dirty="0">
              <a:solidFill>
                <a:srgbClr val="FF0000"/>
              </a:solidFill>
              <a:latin typeface="Calibri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637" y="368601"/>
            <a:ext cx="8123173" cy="69256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3F05D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Arial" charset="0"/>
              </a:rPr>
              <a:t>The Objective: Universal Health Coverage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3617"/>
            <a:ext cx="9144000" cy="4564321"/>
          </a:xfrm>
        </p:spPr>
        <p:txBody>
          <a:bodyPr/>
          <a:lstStyle/>
          <a:p>
            <a:pPr marL="578739" indent="-578739" defTabSz="801330" eaLnBrk="1" hangingPunct="1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þ"/>
              <a:defRPr/>
            </a:pPr>
            <a:r>
              <a:rPr lang="en-GB" sz="3200" dirty="0">
                <a:solidFill>
                  <a:srgbClr val="002060"/>
                </a:solidFill>
                <a:latin typeface="Calibri" charset="0"/>
                <a:cs typeface="Arial" charset="0"/>
              </a:rPr>
              <a:t>All people have access to needed services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þ"/>
              <a:defRPr/>
            </a:pPr>
            <a:r>
              <a:rPr lang="en-GB" sz="3200" dirty="0">
                <a:solidFill>
                  <a:srgbClr val="002060"/>
                </a:solidFill>
                <a:latin typeface="Calibri" charset="0"/>
                <a:cs typeface="Arial" charset="0"/>
              </a:rPr>
              <a:t>Without the risk of financial ruin linked to paying for care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None/>
              <a:defRPr/>
            </a:pPr>
            <a:r>
              <a:rPr lang="en-GB" sz="3200" dirty="0">
                <a:solidFill>
                  <a:srgbClr val="002060"/>
                </a:solidFill>
                <a:latin typeface="Calibri" charset="0"/>
                <a:cs typeface="Arial" charset="0"/>
              </a:rPr>
              <a:t> </a:t>
            </a:r>
            <a:r>
              <a:rPr lang="en-GB" sz="3200" dirty="0">
                <a:solidFill>
                  <a:srgbClr val="FF0000"/>
                </a:solidFill>
                <a:latin typeface="Calibri" charset="0"/>
                <a:cs typeface="Arial" charset="0"/>
              </a:rPr>
              <a:t>Universal Health Coverage: 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defRPr/>
            </a:pPr>
            <a:r>
              <a:rPr lang="en-GB" sz="3200" dirty="0">
                <a:solidFill>
                  <a:srgbClr val="FF0000"/>
                </a:solidFill>
                <a:latin typeface="Calibri" charset="0"/>
                <a:cs typeface="Arial" charset="0"/>
              </a:rPr>
              <a:t>	</a:t>
            </a:r>
            <a:r>
              <a:rPr lang="en-GB" sz="3200" dirty="0">
                <a:solidFill>
                  <a:schemeClr val="tx1"/>
                </a:solidFill>
                <a:latin typeface="Calibri" charset="0"/>
                <a:cs typeface="Arial" charset="0"/>
              </a:rPr>
              <a:t>coverage with needed health services (of good quality); 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defRPr/>
            </a:pPr>
            <a:r>
              <a:rPr lang="en-GB" sz="3200" dirty="0">
                <a:solidFill>
                  <a:schemeClr val="tx1"/>
                </a:solidFill>
                <a:latin typeface="Calibri" charset="0"/>
                <a:cs typeface="Arial" charset="0"/>
              </a:rPr>
              <a:t>     coverage with financial risk protection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defRPr/>
            </a:pPr>
            <a:r>
              <a:rPr lang="en-GB" sz="3200" dirty="0">
                <a:solidFill>
                  <a:schemeClr val="tx1"/>
                </a:solidFill>
                <a:latin typeface="Calibri" charset="0"/>
                <a:cs typeface="Arial" charset="0"/>
              </a:rPr>
              <a:t>     for all </a:t>
            </a:r>
          </a:p>
          <a:p>
            <a:pPr marL="578739" indent="-578739" defTabSz="801330" eaLnBrk="1" hangingPunct="1">
              <a:lnSpc>
                <a:spcPct val="90000"/>
              </a:lnSpc>
              <a:buClr>
                <a:srgbClr val="000099"/>
              </a:buClr>
              <a:buNone/>
              <a:defRPr/>
            </a:pPr>
            <a:endParaRPr lang="en-GB" sz="2100" dirty="0">
              <a:latin typeface="Calibri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637" y="368601"/>
            <a:ext cx="8123173" cy="69256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3F05D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Arial" charset="0"/>
              </a:rPr>
              <a:t>Financial Risk Protection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600" y="1269948"/>
            <a:ext cx="9035401" cy="4667990"/>
          </a:xfrm>
        </p:spPr>
        <p:txBody>
          <a:bodyPr/>
          <a:lstStyle/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None/>
              <a:defRPr/>
            </a:pPr>
            <a:r>
              <a:rPr lang="en-GB" sz="2800" dirty="0">
                <a:solidFill>
                  <a:schemeClr val="tx1"/>
                </a:solidFill>
                <a:latin typeface="Calibri" charset="0"/>
                <a:cs typeface="Arial" charset="0"/>
              </a:rPr>
              <a:t>1. Requires: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defRPr/>
            </a:pPr>
            <a:r>
              <a:rPr lang="en-GB" sz="2800" dirty="0">
                <a:solidFill>
                  <a:schemeClr val="tx1"/>
                </a:solidFill>
                <a:latin typeface="Calibri" charset="0"/>
                <a:cs typeface="Arial" charset="0"/>
              </a:rPr>
              <a:t>Prepayment and pooling of resources - compulsory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defRPr/>
            </a:pPr>
            <a:r>
              <a:rPr lang="en-GB" sz="2800" dirty="0">
                <a:solidFill>
                  <a:schemeClr val="tx1"/>
                </a:solidFill>
                <a:latin typeface="Calibri" charset="0"/>
                <a:cs typeface="Arial" charset="0"/>
              </a:rPr>
              <a:t>Minimizing user fees and charges – zero for the poor and vulnerable (possibly "negative fees")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defRPr/>
            </a:pPr>
            <a:r>
              <a:rPr lang="en-GB" sz="2800" dirty="0">
                <a:solidFill>
                  <a:schemeClr val="tx1"/>
                </a:solidFill>
                <a:latin typeface="Calibri" charset="0"/>
                <a:cs typeface="Arial" charset="0"/>
              </a:rPr>
              <a:t>Good quality services are available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None/>
              <a:defRPr/>
            </a:pPr>
            <a:r>
              <a:rPr lang="en-GB" sz="2800" dirty="0">
                <a:solidFill>
                  <a:schemeClr val="tx1"/>
                </a:solidFill>
                <a:latin typeface="Calibri" charset="0"/>
                <a:cs typeface="Arial" charset="0"/>
              </a:rPr>
              <a:t>2. The combination of financial risk protection with the availability of good quality services – instrumental to increasing health and economic wellbeing, but also </a:t>
            </a:r>
            <a:r>
              <a:rPr lang="en-GB" sz="2800" dirty="0">
                <a:solidFill>
                  <a:srgbClr val="FF0000"/>
                </a:solidFill>
                <a:latin typeface="Calibri" charset="0"/>
                <a:cs typeface="Arial" charset="0"/>
              </a:rPr>
              <a:t>valued for its own sake</a:t>
            </a:r>
          </a:p>
          <a:p>
            <a:pPr marL="578739" indent="-578739" defTabSz="801330" eaLnBrk="1" hangingPunct="1">
              <a:lnSpc>
                <a:spcPct val="90000"/>
              </a:lnSpc>
              <a:buClr>
                <a:srgbClr val="000099"/>
              </a:buClr>
              <a:buNone/>
              <a:defRPr/>
            </a:pPr>
            <a:endParaRPr lang="en-GB" sz="2100" dirty="0">
              <a:latin typeface="Calibri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  <a:cs typeface="Arial" charset="0"/>
              </a:rPr>
              <a:t>Resource Scarcity and Progressive Universalism</a:t>
            </a:r>
          </a:p>
        </p:txBody>
      </p:sp>
      <p:pic>
        <p:nvPicPr>
          <p:cNvPr id="9218" name="Picture 5" descr="uhc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3360"/>
            <a:ext cx="7231308" cy="426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637" y="368601"/>
            <a:ext cx="8123173" cy="69256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3F05D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Arial" charset="0"/>
              </a:rPr>
              <a:t>Progressive Universalism: Features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963" y="1269948"/>
            <a:ext cx="9015039" cy="5076907"/>
          </a:xfrm>
        </p:spPr>
        <p:txBody>
          <a:bodyPr/>
          <a:lstStyle/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600" dirty="0">
                <a:solidFill>
                  <a:schemeClr val="tx1"/>
                </a:solidFill>
                <a:latin typeface="Calibri" charset="0"/>
                <a:cs typeface="Arial" charset="0"/>
              </a:rPr>
              <a:t>The poor and vulnerable should be covered from the start – do not start with insurance for the formal sector and civil servants with the intention of bringing in the poor and informal sector later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600" dirty="0">
                <a:solidFill>
                  <a:schemeClr val="tx1"/>
                </a:solidFill>
                <a:latin typeface="Calibri" charset="0"/>
                <a:cs typeface="Arial" charset="0"/>
              </a:rPr>
              <a:t>Start by covering interventions against infectious diseases, targeting RNMCH, expanding to NCDs rapidly – the most highly cost-effective interventions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600" dirty="0">
                <a:solidFill>
                  <a:schemeClr val="tx1"/>
                </a:solidFill>
                <a:latin typeface="Calibri" charset="0"/>
                <a:cs typeface="Arial" charset="0"/>
              </a:rPr>
              <a:t>Limited if any payments at the point of service – poor and vulnerable exempted if fees are charged</a:t>
            </a:r>
          </a:p>
          <a:p>
            <a:pPr marL="578739" indent="-578739" defTabSz="801330" eaLnBrk="1" hangingPunct="1">
              <a:lnSpc>
                <a:spcPct val="90000"/>
              </a:lnSpc>
              <a:spcBef>
                <a:spcPct val="4500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600" dirty="0">
                <a:solidFill>
                  <a:schemeClr val="tx1"/>
                </a:solidFill>
                <a:latin typeface="Calibri" charset="0"/>
                <a:cs typeface="Arial" charset="0"/>
              </a:rPr>
              <a:t>Expand health services over time as rapidly as possible – prevention, promotion, treatment, rehabilitation, palliation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41637" y="368601"/>
            <a:ext cx="8123173" cy="69256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rgbClr val="3F05D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Arial" charset="0"/>
              </a:rPr>
              <a:t>Country Choices: Practicality and Politics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605" y="1252670"/>
            <a:ext cx="9016397" cy="4685268"/>
          </a:xfrm>
        </p:spPr>
        <p:txBody>
          <a:bodyPr/>
          <a:lstStyle/>
          <a:p>
            <a:pPr marL="392318" indent="-392318" defTabSz="801330" eaLnBrk="1" hangingPunct="1">
              <a:lnSpc>
                <a:spcPct val="90000"/>
              </a:lnSpc>
              <a:spcBef>
                <a:spcPct val="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700" dirty="0">
                <a:solidFill>
                  <a:schemeClr val="tx1"/>
                </a:solidFill>
                <a:latin typeface="Calibri" charset="0"/>
                <a:cs typeface="Arial" charset="0"/>
              </a:rPr>
              <a:t>Begin by targeting poor and vulnerable versus universal from the start – practical questions: how easy to identify, restrict</a:t>
            </a:r>
          </a:p>
          <a:p>
            <a:pPr marL="392318" indent="-392318" defTabSz="801330" eaLnBrk="1" hangingPunct="1">
              <a:lnSpc>
                <a:spcPct val="90000"/>
              </a:lnSpc>
              <a:spcBef>
                <a:spcPct val="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700" dirty="0">
                <a:solidFill>
                  <a:schemeClr val="tx1"/>
                </a:solidFill>
                <a:latin typeface="Calibri" charset="0"/>
                <a:cs typeface="Arial" charset="0"/>
              </a:rPr>
              <a:t>Ways of ensuring poor can afford: zero user fees/co-payments vs. exemptions (or cash transfers) – efficiency question</a:t>
            </a:r>
          </a:p>
          <a:p>
            <a:pPr marL="392318" indent="-392318" defTabSz="801330" eaLnBrk="1" hangingPunct="1">
              <a:lnSpc>
                <a:spcPct val="90000"/>
              </a:lnSpc>
              <a:spcBef>
                <a:spcPct val="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700" dirty="0">
                <a:solidFill>
                  <a:schemeClr val="tx1"/>
                </a:solidFill>
                <a:latin typeface="Calibri" charset="0"/>
                <a:cs typeface="Arial" charset="0"/>
              </a:rPr>
              <a:t>What to call compulsory prepaid contributions: taxes, charges or compulsory insurance? Sometimes people more willing to contribute to a tax called insurance than pay increases in overall taxation used to fund health</a:t>
            </a:r>
          </a:p>
          <a:p>
            <a:pPr marL="392318" indent="-392318" defTabSz="801330" eaLnBrk="1" hangingPunct="1">
              <a:lnSpc>
                <a:spcPct val="90000"/>
              </a:lnSpc>
              <a:spcBef>
                <a:spcPct val="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700" dirty="0">
                <a:solidFill>
                  <a:srgbClr val="3333CC"/>
                </a:solidFill>
                <a:latin typeface="Calibri" charset="0"/>
                <a:cs typeface="Arial" charset="0"/>
              </a:rPr>
              <a:t>How many pools?  Less fragmentation better</a:t>
            </a:r>
          </a:p>
          <a:p>
            <a:pPr marL="392318" indent="-392318" defTabSz="801330" eaLnBrk="1" hangingPunct="1">
              <a:lnSpc>
                <a:spcPct val="90000"/>
              </a:lnSpc>
              <a:spcBef>
                <a:spcPct val="0"/>
              </a:spcBef>
              <a:buClr>
                <a:srgbClr val="000099"/>
              </a:buClr>
              <a:buFont typeface="Arial" charset="0"/>
              <a:buAutoNum type="arabicPeriod"/>
              <a:defRPr/>
            </a:pPr>
            <a:r>
              <a:rPr lang="en-GB" sz="2700" dirty="0">
                <a:solidFill>
                  <a:srgbClr val="3333CC"/>
                </a:solidFill>
                <a:latin typeface="Calibri" charset="0"/>
                <a:cs typeface="Arial" charset="0"/>
              </a:rPr>
              <a:t>How to purchase services from pooled funds: fee for service inefficient, what role for results based payments?</a:t>
            </a:r>
            <a:r>
              <a:rPr lang="en-GB" sz="2600" dirty="0">
                <a:solidFill>
                  <a:srgbClr val="3333CC"/>
                </a:solidFill>
                <a:latin typeface="Calibri" charset="0"/>
                <a:cs typeface="Arial" charset="0"/>
              </a:rPr>
              <a:t>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-236201" y="1"/>
            <a:ext cx="9643553" cy="1501763"/>
          </a:xfrm>
        </p:spPr>
        <p:txBody>
          <a:bodyPr/>
          <a:lstStyle/>
          <a:p>
            <a:pPr eaLnBrk="1" hangingPunct="1">
              <a:defRPr/>
            </a:pPr>
            <a:r>
              <a:rPr lang="en-GB" sz="3300" i="1" dirty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Arial" charset="0"/>
              </a:rPr>
              <a:t>What Does Not Work</a:t>
            </a:r>
            <a:endParaRPr lang="en-US" sz="3300" i="1" dirty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  <a:cs typeface="Arial" charset="0"/>
            </a:endParaRP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7680"/>
            <a:ext cx="8894223" cy="4584478"/>
          </a:xfrm>
        </p:spPr>
        <p:txBody>
          <a:bodyPr lIns="92026" tIns="46014" rIns="92026" bIns="46014"/>
          <a:lstStyle/>
          <a:p>
            <a:pPr marL="1057311" lvl="1" indent="-534220" eaLnBrk="1" hangingPunct="1">
              <a:spcBef>
                <a:spcPct val="50000"/>
              </a:spcBef>
              <a:buClr>
                <a:srgbClr val="003366"/>
              </a:buClr>
              <a:buFont typeface="Wingdings" charset="0"/>
              <a:buAutoNum type="arabicPeriod"/>
              <a:defRPr/>
            </a:pPr>
            <a:r>
              <a:rPr lang="en-GB" sz="3500" i="1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Arial" charset="0"/>
              </a:rPr>
              <a:t>Voluntary insurance cannot get to UHC – at best, a supplement to compulsory pooling</a:t>
            </a:r>
          </a:p>
          <a:p>
            <a:pPr marL="1057311" lvl="1" indent="-534220" eaLnBrk="1" hangingPunct="1">
              <a:spcBef>
                <a:spcPct val="50000"/>
              </a:spcBef>
              <a:buClr>
                <a:srgbClr val="003366"/>
              </a:buClr>
              <a:buFont typeface="Wingdings" charset="0"/>
              <a:buAutoNum type="arabicPeriod"/>
              <a:defRPr/>
            </a:pPr>
            <a:r>
              <a:rPr lang="en-GB" sz="3500" i="1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ＭＳ Ｐゴシック" charset="0"/>
                <a:cs typeface="Times New Roman" charset="0"/>
              </a:rPr>
              <a:t>Catastrophic insurance – e.g. insurance for unpredictable high cost items such as inpatient care - cannot get to UHC</a:t>
            </a:r>
          </a:p>
          <a:p>
            <a:pPr marL="0" indent="0" eaLnBrk="1" hangingPunct="1">
              <a:spcBef>
                <a:spcPct val="50000"/>
              </a:spcBef>
              <a:buClr>
                <a:schemeClr val="folHlink"/>
              </a:buClr>
              <a:buNone/>
              <a:defRPr/>
            </a:pPr>
            <a:endParaRPr lang="en-GB" sz="2800" i="1" dirty="0">
              <a:latin typeface="Calibri" charset="0"/>
              <a:cs typeface="Arial" charset="0"/>
            </a:endParaRPr>
          </a:p>
          <a:p>
            <a:pPr marL="0" indent="0" eaLnBrk="1" hangingPunct="1">
              <a:spcBef>
                <a:spcPct val="50000"/>
              </a:spcBef>
              <a:buClr>
                <a:schemeClr val="folHlink"/>
              </a:buClr>
              <a:buFont typeface="Wingdings" charset="0"/>
              <a:buChar char=""/>
              <a:defRPr/>
            </a:pPr>
            <a:endParaRPr lang="en-GB" sz="2800" dirty="0">
              <a:solidFill>
                <a:schemeClr val="tx1"/>
              </a:solidFill>
              <a:latin typeface="Calibri" charset="0"/>
              <a:cs typeface="Arial" charset="0"/>
            </a:endParaRPr>
          </a:p>
          <a:p>
            <a:pPr marL="0" indent="0" eaLnBrk="1" hangingPunct="1">
              <a:spcBef>
                <a:spcPct val="50000"/>
              </a:spcBef>
              <a:buClr>
                <a:schemeClr val="folHlink"/>
              </a:buClr>
              <a:buNone/>
              <a:defRPr/>
            </a:pPr>
            <a:endParaRPr lang="en-GB" sz="2100" dirty="0">
              <a:solidFill>
                <a:schemeClr val="tx1"/>
              </a:solidFill>
              <a:latin typeface="Calibri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61456" y="341267"/>
          <a:ext cx="8229600" cy="564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  <a:fontScheme name="default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457</Words>
  <Application>Microsoft Macintosh PowerPoint</Application>
  <PresentationFormat>On-screen Show (4:3)</PresentationFormat>
  <Paragraphs>47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</vt:lpstr>
      <vt:lpstr>PowerPoint Presentation</vt:lpstr>
      <vt:lpstr>Background </vt:lpstr>
      <vt:lpstr>The Objective: Universal Health Coverage</vt:lpstr>
      <vt:lpstr>Financial Risk Protection</vt:lpstr>
      <vt:lpstr>Resource Scarcity and Progressive Universalism</vt:lpstr>
      <vt:lpstr>Progressive Universalism: Features</vt:lpstr>
      <vt:lpstr>Country Choices: Practicality and Politics</vt:lpstr>
      <vt:lpstr>What Does Not Work</vt:lpstr>
      <vt:lpstr>PowerPoint Presentation</vt:lpstr>
      <vt:lpstr>PowerPoint Presentation</vt:lpstr>
    </vt:vector>
  </TitlesOfParts>
  <Company>GMMB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Vita</dc:creator>
  <cp:lastModifiedBy>Keely Bisch</cp:lastModifiedBy>
  <cp:revision>22</cp:revision>
  <dcterms:created xsi:type="dcterms:W3CDTF">2013-11-22T21:55:45Z</dcterms:created>
  <dcterms:modified xsi:type="dcterms:W3CDTF">2013-12-10T21:32:46Z</dcterms:modified>
</cp:coreProperties>
</file>