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0" r:id="rId2"/>
    <p:sldMasterId id="2147483695" r:id="rId3"/>
  </p:sldMasterIdLst>
  <p:notesMasterIdLst>
    <p:notesMasterId r:id="rId24"/>
  </p:notesMasterIdLst>
  <p:handoutMasterIdLst>
    <p:handoutMasterId r:id="rId25"/>
  </p:handoutMasterIdLst>
  <p:sldIdLst>
    <p:sldId id="302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202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3BFF49-2B0C-0F48-B2DE-ED497F3EC8BE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C75A5D-0948-C748-BDF4-B8656E5A3928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100" b="1" baseline="30000" dirty="0" smtClean="0"/>
            <a:t>1 </a:t>
          </a:r>
          <a:r>
            <a:rPr lang="en-US" sz="2100" b="1" dirty="0" smtClean="0"/>
            <a:t>Taxes and  subsidies</a:t>
          </a:r>
        </a:p>
      </dgm:t>
    </dgm:pt>
    <dgm:pt modelId="{DF96AEAB-051F-004B-AA25-8DD73C33F87E}" type="parTrans" cxnId="{10139AD6-9759-C44E-9DAC-586E7D02892C}">
      <dgm:prSet/>
      <dgm:spPr/>
      <dgm:t>
        <a:bodyPr/>
        <a:lstStyle/>
        <a:p>
          <a:endParaRPr lang="en-US"/>
        </a:p>
      </dgm:t>
    </dgm:pt>
    <dgm:pt modelId="{96B1BEAA-6475-8840-A459-6B36086455F9}" type="sibTrans" cxnId="{10139AD6-9759-C44E-9DAC-586E7D02892C}">
      <dgm:prSet/>
      <dgm:spPr/>
      <dgm:t>
        <a:bodyPr/>
        <a:lstStyle/>
        <a:p>
          <a:endParaRPr lang="en-US"/>
        </a:p>
      </dgm:t>
    </dgm:pt>
    <dgm:pt modelId="{2A122FE7-5541-D94C-8D41-4B779795AE7B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100" b="1" baseline="30000" dirty="0" smtClean="0"/>
            <a:t>2 </a:t>
          </a:r>
          <a:r>
            <a:rPr lang="en-US" sz="2100" b="1" dirty="0" smtClean="0"/>
            <a:t>Regulation and legislation</a:t>
          </a:r>
        </a:p>
      </dgm:t>
    </dgm:pt>
    <dgm:pt modelId="{5C94660E-2188-AE4C-B2AA-15FD00B798EC}" type="parTrans" cxnId="{AA5E65C8-A392-B04B-9566-F14D527F49AC}">
      <dgm:prSet/>
      <dgm:spPr/>
      <dgm:t>
        <a:bodyPr/>
        <a:lstStyle/>
        <a:p>
          <a:endParaRPr lang="en-US"/>
        </a:p>
      </dgm:t>
    </dgm:pt>
    <dgm:pt modelId="{8081FD89-9649-704C-8814-A2186CE66BB0}" type="sibTrans" cxnId="{AA5E65C8-A392-B04B-9566-F14D527F49AC}">
      <dgm:prSet/>
      <dgm:spPr/>
      <dgm:t>
        <a:bodyPr/>
        <a:lstStyle/>
        <a:p>
          <a:endParaRPr lang="en-US"/>
        </a:p>
      </dgm:t>
    </dgm:pt>
    <dgm:pt modelId="{7355F4B3-0BC1-7F45-998D-11386E901ADD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100" b="1" baseline="30000" dirty="0" smtClean="0"/>
            <a:t>3 </a:t>
          </a:r>
          <a:r>
            <a:rPr lang="en-US" sz="2100" b="1" dirty="0" smtClean="0"/>
            <a:t>Information and communication</a:t>
          </a:r>
        </a:p>
      </dgm:t>
    </dgm:pt>
    <dgm:pt modelId="{1A218A08-845F-FB42-94FB-3FF2A7A1D2C7}" type="parTrans" cxnId="{51B3B76A-9E2F-CD49-8254-EA10DECDD3BA}">
      <dgm:prSet/>
      <dgm:spPr/>
      <dgm:t>
        <a:bodyPr/>
        <a:lstStyle/>
        <a:p>
          <a:endParaRPr lang="en-US"/>
        </a:p>
      </dgm:t>
    </dgm:pt>
    <dgm:pt modelId="{2E4E578C-38AF-0F41-9855-89ECD70E585B}" type="sibTrans" cxnId="{51B3B76A-9E2F-CD49-8254-EA10DECDD3BA}">
      <dgm:prSet/>
      <dgm:spPr/>
      <dgm:t>
        <a:bodyPr/>
        <a:lstStyle/>
        <a:p>
          <a:endParaRPr lang="en-US"/>
        </a:p>
      </dgm:t>
    </dgm:pt>
    <dgm:pt modelId="{DF721CE5-14B1-4FA7-AB32-B5DAD12B880D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100" b="1" baseline="30000" dirty="0" smtClean="0"/>
            <a:t>4 </a:t>
          </a:r>
          <a:r>
            <a:rPr lang="en-US" sz="2100" b="1" dirty="0" smtClean="0"/>
            <a:t>Built environment</a:t>
          </a:r>
        </a:p>
      </dgm:t>
    </dgm:pt>
    <dgm:pt modelId="{1C1869C6-E891-42F6-87CB-191A8620995F}" type="parTrans" cxnId="{7330AE58-8FCE-4541-9674-1436F13B75A1}">
      <dgm:prSet/>
      <dgm:spPr/>
      <dgm:t>
        <a:bodyPr/>
        <a:lstStyle/>
        <a:p>
          <a:endParaRPr lang="en-US"/>
        </a:p>
      </dgm:t>
    </dgm:pt>
    <dgm:pt modelId="{DD584698-7F07-4A93-89E1-99289F1E41C4}" type="sibTrans" cxnId="{7330AE58-8FCE-4541-9674-1436F13B75A1}">
      <dgm:prSet/>
      <dgm:spPr/>
      <dgm:t>
        <a:bodyPr/>
        <a:lstStyle/>
        <a:p>
          <a:endParaRPr lang="en-US"/>
        </a:p>
      </dgm:t>
    </dgm:pt>
    <dgm:pt modelId="{9D01184E-D29F-5D41-B9CD-1986B1548879}" type="pres">
      <dgm:prSet presAssocID="{363BFF49-2B0C-0F48-B2DE-ED497F3EC8B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63A5C0-C2C9-8645-9E77-CD94DDDF1A62}" type="pres">
      <dgm:prSet presAssocID="{AFC75A5D-0948-C748-BDF4-B8656E5A3928}" presName="node" presStyleLbl="node1" presStyleIdx="0" presStyleCnt="4" custScaleX="50305" custScaleY="49595" custLinFactNeighborX="-2165" custLinFactNeighborY="-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5F18735-A7D6-0B4C-90E5-5F3279B2023B}" type="pres">
      <dgm:prSet presAssocID="{96B1BEAA-6475-8840-A459-6B36086455F9}" presName="sibTrans" presStyleCnt="0"/>
      <dgm:spPr/>
    </dgm:pt>
    <dgm:pt modelId="{18BEBA43-D30B-8C49-A38C-A5A7324B80D7}" type="pres">
      <dgm:prSet presAssocID="{2A122FE7-5541-D94C-8D41-4B779795AE7B}" presName="node" presStyleLbl="node1" presStyleIdx="1" presStyleCnt="4" custScaleX="50305" custScaleY="49595" custLinFactNeighborX="-358" custLinFactNeighborY="-312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9F18F7E-7601-9C4E-86B7-49B4035C7BB6}" type="pres">
      <dgm:prSet presAssocID="{8081FD89-9649-704C-8814-A2186CE66BB0}" presName="sibTrans" presStyleCnt="0"/>
      <dgm:spPr/>
    </dgm:pt>
    <dgm:pt modelId="{310BD7EF-2479-AD44-BEE0-0B90BA7FB8E2}" type="pres">
      <dgm:prSet presAssocID="{7355F4B3-0BC1-7F45-998D-11386E901ADD}" presName="node" presStyleLbl="node1" presStyleIdx="2" presStyleCnt="4" custScaleX="50305" custScaleY="49595" custLinFactNeighborX="-1827" custLinFactNeighborY="-523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E985551-1D4F-45D9-9C2B-DD4D1A31CFC1}" type="pres">
      <dgm:prSet presAssocID="{2E4E578C-38AF-0F41-9855-89ECD70E585B}" presName="sibTrans" presStyleCnt="0"/>
      <dgm:spPr/>
    </dgm:pt>
    <dgm:pt modelId="{CFD262B5-B0C2-4158-87D9-C17A0FFD7682}" type="pres">
      <dgm:prSet presAssocID="{DF721CE5-14B1-4FA7-AB32-B5DAD12B880D}" presName="node" presStyleLbl="node1" presStyleIdx="3" presStyleCnt="4" custScaleX="50305" custScaleY="49595" custLinFactNeighborX="-190" custLinFactNeighborY="-512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7330AE58-8FCE-4541-9674-1436F13B75A1}" srcId="{363BFF49-2B0C-0F48-B2DE-ED497F3EC8BE}" destId="{DF721CE5-14B1-4FA7-AB32-B5DAD12B880D}" srcOrd="3" destOrd="0" parTransId="{1C1869C6-E891-42F6-87CB-191A8620995F}" sibTransId="{DD584698-7F07-4A93-89E1-99289F1E41C4}"/>
    <dgm:cxn modelId="{438F66A9-69F0-4D08-9E16-E76C3364E389}" type="presOf" srcId="{363BFF49-2B0C-0F48-B2DE-ED497F3EC8BE}" destId="{9D01184E-D29F-5D41-B9CD-1986B1548879}" srcOrd="0" destOrd="0" presId="urn:microsoft.com/office/officeart/2005/8/layout/default"/>
    <dgm:cxn modelId="{AA5E65C8-A392-B04B-9566-F14D527F49AC}" srcId="{363BFF49-2B0C-0F48-B2DE-ED497F3EC8BE}" destId="{2A122FE7-5541-D94C-8D41-4B779795AE7B}" srcOrd="1" destOrd="0" parTransId="{5C94660E-2188-AE4C-B2AA-15FD00B798EC}" sibTransId="{8081FD89-9649-704C-8814-A2186CE66BB0}"/>
    <dgm:cxn modelId="{51B3B76A-9E2F-CD49-8254-EA10DECDD3BA}" srcId="{363BFF49-2B0C-0F48-B2DE-ED497F3EC8BE}" destId="{7355F4B3-0BC1-7F45-998D-11386E901ADD}" srcOrd="2" destOrd="0" parTransId="{1A218A08-845F-FB42-94FB-3FF2A7A1D2C7}" sibTransId="{2E4E578C-38AF-0F41-9855-89ECD70E585B}"/>
    <dgm:cxn modelId="{351AF339-B8EE-477F-8F0B-37086FFF63D4}" type="presOf" srcId="{7355F4B3-0BC1-7F45-998D-11386E901ADD}" destId="{310BD7EF-2479-AD44-BEE0-0B90BA7FB8E2}" srcOrd="0" destOrd="0" presId="urn:microsoft.com/office/officeart/2005/8/layout/default"/>
    <dgm:cxn modelId="{B8E534D4-1C8E-4DEB-B164-602B082A07FE}" type="presOf" srcId="{2A122FE7-5541-D94C-8D41-4B779795AE7B}" destId="{18BEBA43-D30B-8C49-A38C-A5A7324B80D7}" srcOrd="0" destOrd="0" presId="urn:microsoft.com/office/officeart/2005/8/layout/default"/>
    <dgm:cxn modelId="{10139AD6-9759-C44E-9DAC-586E7D02892C}" srcId="{363BFF49-2B0C-0F48-B2DE-ED497F3EC8BE}" destId="{AFC75A5D-0948-C748-BDF4-B8656E5A3928}" srcOrd="0" destOrd="0" parTransId="{DF96AEAB-051F-004B-AA25-8DD73C33F87E}" sibTransId="{96B1BEAA-6475-8840-A459-6B36086455F9}"/>
    <dgm:cxn modelId="{F0F9A0EF-2A7A-4239-9B0E-B63D057304E7}" type="presOf" srcId="{DF721CE5-14B1-4FA7-AB32-B5DAD12B880D}" destId="{CFD262B5-B0C2-4158-87D9-C17A0FFD7682}" srcOrd="0" destOrd="0" presId="urn:microsoft.com/office/officeart/2005/8/layout/default"/>
    <dgm:cxn modelId="{7DA97B56-A4E0-4991-908C-F237734E3A89}" type="presOf" srcId="{AFC75A5D-0948-C748-BDF4-B8656E5A3928}" destId="{9763A5C0-C2C9-8645-9E77-CD94DDDF1A62}" srcOrd="0" destOrd="0" presId="urn:microsoft.com/office/officeart/2005/8/layout/default"/>
    <dgm:cxn modelId="{7186E410-F689-4D5E-B137-7AA695760588}" type="presParOf" srcId="{9D01184E-D29F-5D41-B9CD-1986B1548879}" destId="{9763A5C0-C2C9-8645-9E77-CD94DDDF1A62}" srcOrd="0" destOrd="0" presId="urn:microsoft.com/office/officeart/2005/8/layout/default"/>
    <dgm:cxn modelId="{3F8786BC-B285-4C06-B847-2DEDDC22EF45}" type="presParOf" srcId="{9D01184E-D29F-5D41-B9CD-1986B1548879}" destId="{15F18735-A7D6-0B4C-90E5-5F3279B2023B}" srcOrd="1" destOrd="0" presId="urn:microsoft.com/office/officeart/2005/8/layout/default"/>
    <dgm:cxn modelId="{3F806152-0A35-43EF-BDDA-B22D6B28374C}" type="presParOf" srcId="{9D01184E-D29F-5D41-B9CD-1986B1548879}" destId="{18BEBA43-D30B-8C49-A38C-A5A7324B80D7}" srcOrd="2" destOrd="0" presId="urn:microsoft.com/office/officeart/2005/8/layout/default"/>
    <dgm:cxn modelId="{F9355DF0-B8A0-4294-AE26-C0ABC1754626}" type="presParOf" srcId="{9D01184E-D29F-5D41-B9CD-1986B1548879}" destId="{19F18F7E-7601-9C4E-86B7-49B4035C7BB6}" srcOrd="3" destOrd="0" presId="urn:microsoft.com/office/officeart/2005/8/layout/default"/>
    <dgm:cxn modelId="{E7AE6FF9-742C-40FE-B981-5F111D9DCBB6}" type="presParOf" srcId="{9D01184E-D29F-5D41-B9CD-1986B1548879}" destId="{310BD7EF-2479-AD44-BEE0-0B90BA7FB8E2}" srcOrd="4" destOrd="0" presId="urn:microsoft.com/office/officeart/2005/8/layout/default"/>
    <dgm:cxn modelId="{FBA75595-B7DF-4192-B5BE-59F02367CC5E}" type="presParOf" srcId="{9D01184E-D29F-5D41-B9CD-1986B1548879}" destId="{FE985551-1D4F-45D9-9C2B-DD4D1A31CFC1}" srcOrd="5" destOrd="0" presId="urn:microsoft.com/office/officeart/2005/8/layout/default"/>
    <dgm:cxn modelId="{DB49D0DC-BD0C-434C-8702-EE618B7949FE}" type="presParOf" srcId="{9D01184E-D29F-5D41-B9CD-1986B1548879}" destId="{CFD262B5-B0C2-4158-87D9-C17A0FFD768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986924-0349-B042-9080-597353802073}" type="doc">
      <dgm:prSet loTypeId="urn:microsoft.com/office/officeart/2005/8/layout/hierarchy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FD2E43-BE72-4F4D-B4D1-1CE085DE42BA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accent1"/>
        </a:solidFill>
        <a:ln>
          <a:noFill/>
        </a:ln>
      </dgm:spPr>
      <dgm:t>
        <a:bodyPr anchor="ctr"/>
        <a:lstStyle/>
        <a:p>
          <a:pPr algn="ctr"/>
          <a:r>
            <a:rPr lang="en-US" sz="1700" b="1" dirty="0" smtClean="0">
              <a:solidFill>
                <a:schemeClr val="bg1"/>
              </a:solidFill>
            </a:rPr>
            <a:t> </a:t>
          </a:r>
          <a:r>
            <a:rPr lang="en-US" sz="2000" b="1" dirty="0" smtClean="0">
              <a:solidFill>
                <a:schemeClr val="bg1"/>
              </a:solidFill>
            </a:rPr>
            <a:t>Health and economic impacts</a:t>
          </a:r>
          <a:endParaRPr lang="en-US" sz="2000" b="1" dirty="0">
            <a:solidFill>
              <a:schemeClr val="bg1"/>
            </a:solidFill>
          </a:endParaRPr>
        </a:p>
      </dgm:t>
    </dgm:pt>
    <dgm:pt modelId="{B71A1EA8-2E6C-4D47-926C-613BA18C8B36}" type="parTrans" cxnId="{A11DA55D-5122-9C40-8ED5-2F9949FC3723}">
      <dgm:prSet/>
      <dgm:spPr/>
      <dgm:t>
        <a:bodyPr/>
        <a:lstStyle/>
        <a:p>
          <a:endParaRPr lang="en-US"/>
        </a:p>
      </dgm:t>
    </dgm:pt>
    <dgm:pt modelId="{06380A71-70E1-1540-B078-312DA2D1AC27}" type="sibTrans" cxnId="{A11DA55D-5122-9C40-8ED5-2F9949FC3723}">
      <dgm:prSet/>
      <dgm:spPr/>
      <dgm:t>
        <a:bodyPr/>
        <a:lstStyle/>
        <a:p>
          <a:endParaRPr lang="en-US"/>
        </a:p>
      </dgm:t>
    </dgm:pt>
    <dgm:pt modelId="{0F489527-54F4-FD4B-AFEF-681A43D5C67C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 anchor="ctr"/>
        <a:lstStyle/>
        <a:p>
          <a:pPr algn="ctr">
            <a:spcAft>
              <a:spcPts val="0"/>
            </a:spcAft>
          </a:pPr>
          <a:r>
            <a:rPr lang="en-US" sz="2000" b="1" i="0" dirty="0" smtClean="0"/>
            <a:t>Expenditures</a:t>
          </a:r>
        </a:p>
        <a:p>
          <a:pPr algn="ctr">
            <a:spcAft>
              <a:spcPts val="0"/>
            </a:spcAft>
          </a:pPr>
          <a:r>
            <a:rPr lang="en-US" sz="2000" dirty="0" smtClean="0"/>
            <a:t>Subsidies (post-tax) were US $2.0 trillion in 2011</a:t>
          </a:r>
          <a:endParaRPr lang="en-US" sz="2000" dirty="0"/>
        </a:p>
      </dgm:t>
    </dgm:pt>
    <dgm:pt modelId="{4EA7A4C0-BC61-994A-A217-8A81F5D25763}" type="parTrans" cxnId="{1E096263-2564-044D-B6E7-276F33C6FA7C}">
      <dgm:prSet/>
      <dgm:spPr>
        <a:ln w="9525" cmpd="sng">
          <a:solidFill>
            <a:srgbClr val="53565A"/>
          </a:solidFill>
        </a:ln>
      </dgm:spPr>
      <dgm:t>
        <a:bodyPr/>
        <a:lstStyle/>
        <a:p>
          <a:endParaRPr lang="en-US" dirty="0"/>
        </a:p>
      </dgm:t>
    </dgm:pt>
    <dgm:pt modelId="{378BAE54-6EB4-FE42-AFFD-A486104D5074}" type="sibTrans" cxnId="{1E096263-2564-044D-B6E7-276F33C6FA7C}">
      <dgm:prSet/>
      <dgm:spPr/>
      <dgm:t>
        <a:bodyPr/>
        <a:lstStyle/>
        <a:p>
          <a:endParaRPr lang="en-US"/>
        </a:p>
      </dgm:t>
    </dgm:pt>
    <dgm:pt modelId="{109474EE-C0B4-FE42-8ABF-7B0106973C79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 anchor="ctr"/>
        <a:lstStyle/>
        <a:p>
          <a:pPr algn="ctr"/>
          <a:r>
            <a:rPr lang="en-US" sz="2000" b="1" dirty="0" smtClean="0">
              <a:solidFill>
                <a:schemeClr val="accent2"/>
              </a:solidFill>
            </a:rPr>
            <a:t>Energy subsidy reform is a crucial lever to curb NCDs</a:t>
          </a:r>
          <a:endParaRPr lang="en-US" sz="2000" b="1" dirty="0">
            <a:solidFill>
              <a:schemeClr val="accent2"/>
            </a:solidFill>
          </a:endParaRPr>
        </a:p>
      </dgm:t>
    </dgm:pt>
    <dgm:pt modelId="{0784541B-648E-014A-9DFC-58315C71BAE2}" type="parTrans" cxnId="{F87338BA-C933-4E40-B7CA-A0F319828EB1}">
      <dgm:prSet/>
      <dgm:spPr>
        <a:ln w="9525" cmpd="sng">
          <a:solidFill>
            <a:srgbClr val="53565A"/>
          </a:solidFill>
        </a:ln>
      </dgm:spPr>
      <dgm:t>
        <a:bodyPr/>
        <a:lstStyle/>
        <a:p>
          <a:endParaRPr lang="en-US" dirty="0"/>
        </a:p>
      </dgm:t>
    </dgm:pt>
    <dgm:pt modelId="{9B1BA899-CB9A-0946-AA99-1CEBEF907495}" type="sibTrans" cxnId="{F87338BA-C933-4E40-B7CA-A0F319828EB1}">
      <dgm:prSet/>
      <dgm:spPr/>
      <dgm:t>
        <a:bodyPr/>
        <a:lstStyle/>
        <a:p>
          <a:endParaRPr lang="en-US"/>
        </a:p>
      </dgm:t>
    </dgm:pt>
    <dgm:pt modelId="{3C60D1ED-F39B-9C4A-B396-FD961F15D761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 anchor="ctr"/>
        <a:lstStyle/>
        <a:p>
          <a:pPr algn="ctr">
            <a:spcAft>
              <a:spcPts val="0"/>
            </a:spcAft>
          </a:pPr>
          <a:r>
            <a:rPr lang="en-US" sz="2000" b="1" dirty="0" smtClean="0"/>
            <a:t> Multiple NCDs</a:t>
          </a:r>
        </a:p>
        <a:p>
          <a:pPr algn="ctr">
            <a:spcAft>
              <a:spcPts val="0"/>
            </a:spcAft>
          </a:pPr>
          <a:r>
            <a:rPr lang="en-US" sz="2000" dirty="0" smtClean="0"/>
            <a:t>cancers, heart disease, lung disease, respiratory infection</a:t>
          </a:r>
          <a:endParaRPr lang="en-US" sz="2000" dirty="0"/>
        </a:p>
      </dgm:t>
    </dgm:pt>
    <dgm:pt modelId="{CB5E0497-4378-6843-935A-C2B8BBD5E64B}" type="parTrans" cxnId="{9721C0E8-2958-5E4C-B568-3ECB4E75C7DA}">
      <dgm:prSet/>
      <dgm:spPr>
        <a:ln w="9525" cmpd="sng">
          <a:solidFill>
            <a:srgbClr val="53565A"/>
          </a:solidFill>
        </a:ln>
      </dgm:spPr>
      <dgm:t>
        <a:bodyPr/>
        <a:lstStyle/>
        <a:p>
          <a:endParaRPr lang="en-US" dirty="0"/>
        </a:p>
      </dgm:t>
    </dgm:pt>
    <dgm:pt modelId="{AFF2CBA1-091E-2D4B-B59D-C2A1016FF749}" type="sibTrans" cxnId="{9721C0E8-2958-5E4C-B568-3ECB4E75C7DA}">
      <dgm:prSet/>
      <dgm:spPr/>
      <dgm:t>
        <a:bodyPr/>
        <a:lstStyle/>
        <a:p>
          <a:endParaRPr lang="en-US"/>
        </a:p>
      </dgm:t>
    </dgm:pt>
    <dgm:pt modelId="{1E32D818-F1B6-8449-A936-B5ED94C691BA}" type="pres">
      <dgm:prSet presAssocID="{D9986924-0349-B042-9080-59735380207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CD5804-2D21-744A-AA4B-C7DAF8557E0C}" type="pres">
      <dgm:prSet presAssocID="{D4FD2E43-BE72-4F4D-B4D1-1CE085DE42BA}" presName="root1" presStyleCnt="0"/>
      <dgm:spPr/>
    </dgm:pt>
    <dgm:pt modelId="{D5808DC6-F508-9645-9B9E-FA5F05FC1450}" type="pres">
      <dgm:prSet presAssocID="{D4FD2E43-BE72-4F4D-B4D1-1CE085DE42BA}" presName="LevelOneTextNode" presStyleLbl="node0" presStyleIdx="0" presStyleCnt="1" custScaleX="87604" custScaleY="207781" custLinFactNeighborX="-98069" custLinFactNeighborY="-5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069182-B16C-7748-8122-49A2CEC080E9}" type="pres">
      <dgm:prSet presAssocID="{D4FD2E43-BE72-4F4D-B4D1-1CE085DE42BA}" presName="level2hierChild" presStyleCnt="0"/>
      <dgm:spPr/>
    </dgm:pt>
    <dgm:pt modelId="{C97A5281-B96E-6843-B18E-DC142A17DFAD}" type="pres">
      <dgm:prSet presAssocID="{CB5E0497-4378-6843-935A-C2B8BBD5E64B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4A9FFDE2-FEDB-324C-ABC9-AD768E54DD50}" type="pres">
      <dgm:prSet presAssocID="{CB5E0497-4378-6843-935A-C2B8BBD5E64B}" presName="connTx" presStyleLbl="parChTrans1D2" presStyleIdx="0" presStyleCnt="3"/>
      <dgm:spPr/>
      <dgm:t>
        <a:bodyPr/>
        <a:lstStyle/>
        <a:p>
          <a:endParaRPr lang="en-US"/>
        </a:p>
      </dgm:t>
    </dgm:pt>
    <dgm:pt modelId="{996DB36D-0664-7747-ABA5-1ED78CED5B59}" type="pres">
      <dgm:prSet presAssocID="{3C60D1ED-F39B-9C4A-B396-FD961F15D761}" presName="root2" presStyleCnt="0"/>
      <dgm:spPr/>
    </dgm:pt>
    <dgm:pt modelId="{3E71C65E-A65C-1C4B-984E-17F61CECF90B}" type="pres">
      <dgm:prSet presAssocID="{3C60D1ED-F39B-9C4A-B396-FD961F15D761}" presName="LevelTwoTextNode" presStyleLbl="node2" presStyleIdx="0" presStyleCnt="3" custScaleX="3945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61398D-3520-534A-9569-E2D767930A6A}" type="pres">
      <dgm:prSet presAssocID="{3C60D1ED-F39B-9C4A-B396-FD961F15D761}" presName="level3hierChild" presStyleCnt="0"/>
      <dgm:spPr/>
    </dgm:pt>
    <dgm:pt modelId="{970D4F77-9721-454E-950A-C5EDD746C03A}" type="pres">
      <dgm:prSet presAssocID="{4EA7A4C0-BC61-994A-A217-8A81F5D25763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B77BAB96-3C8F-4648-A23D-47B7A202E6D2}" type="pres">
      <dgm:prSet presAssocID="{4EA7A4C0-BC61-994A-A217-8A81F5D25763}" presName="connTx" presStyleLbl="parChTrans1D2" presStyleIdx="1" presStyleCnt="3"/>
      <dgm:spPr/>
      <dgm:t>
        <a:bodyPr/>
        <a:lstStyle/>
        <a:p>
          <a:endParaRPr lang="en-US"/>
        </a:p>
      </dgm:t>
    </dgm:pt>
    <dgm:pt modelId="{9105D5E9-C5D8-0F4D-B01D-43D0C7863131}" type="pres">
      <dgm:prSet presAssocID="{0F489527-54F4-FD4B-AFEF-681A43D5C67C}" presName="root2" presStyleCnt="0"/>
      <dgm:spPr/>
    </dgm:pt>
    <dgm:pt modelId="{CD08803E-AAFA-2B47-8D9C-D4BFBEED10E3}" type="pres">
      <dgm:prSet presAssocID="{0F489527-54F4-FD4B-AFEF-681A43D5C67C}" presName="LevelTwoTextNode" presStyleLbl="node2" presStyleIdx="1" presStyleCnt="3" custScaleX="3945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F658DD-8797-C342-B52F-EEF1C0B2AC99}" type="pres">
      <dgm:prSet presAssocID="{0F489527-54F4-FD4B-AFEF-681A43D5C67C}" presName="level3hierChild" presStyleCnt="0"/>
      <dgm:spPr/>
    </dgm:pt>
    <dgm:pt modelId="{6E545569-2A32-6947-B425-A8D2B6EDE22B}" type="pres">
      <dgm:prSet presAssocID="{0784541B-648E-014A-9DFC-58315C71BAE2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010F56F0-48B1-AA49-B9CD-4AE6181DD831}" type="pres">
      <dgm:prSet presAssocID="{0784541B-648E-014A-9DFC-58315C71BAE2}" presName="connTx" presStyleLbl="parChTrans1D2" presStyleIdx="2" presStyleCnt="3"/>
      <dgm:spPr/>
      <dgm:t>
        <a:bodyPr/>
        <a:lstStyle/>
        <a:p>
          <a:endParaRPr lang="en-US"/>
        </a:p>
      </dgm:t>
    </dgm:pt>
    <dgm:pt modelId="{AD701F42-2CC1-3C45-8491-412BE6686BCC}" type="pres">
      <dgm:prSet presAssocID="{109474EE-C0B4-FE42-8ABF-7B0106973C79}" presName="root2" presStyleCnt="0"/>
      <dgm:spPr/>
    </dgm:pt>
    <dgm:pt modelId="{33C45D7F-4EEB-C14E-9F11-5059E8ABE390}" type="pres">
      <dgm:prSet presAssocID="{109474EE-C0B4-FE42-8ABF-7B0106973C79}" presName="LevelTwoTextNode" presStyleLbl="node2" presStyleIdx="2" presStyleCnt="3" custScaleX="3945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B3212B-F15B-034F-9703-5FAD51DBB0E2}" type="pres">
      <dgm:prSet presAssocID="{109474EE-C0B4-FE42-8ABF-7B0106973C79}" presName="level3hierChild" presStyleCnt="0"/>
      <dgm:spPr/>
    </dgm:pt>
  </dgm:ptLst>
  <dgm:cxnLst>
    <dgm:cxn modelId="{0ABE7877-A7ED-478E-8997-C21A67DF1BEC}" type="presOf" srcId="{3C60D1ED-F39B-9C4A-B396-FD961F15D761}" destId="{3E71C65E-A65C-1C4B-984E-17F61CECF90B}" srcOrd="0" destOrd="0" presId="urn:microsoft.com/office/officeart/2005/8/layout/hierarchy2"/>
    <dgm:cxn modelId="{1E096263-2564-044D-B6E7-276F33C6FA7C}" srcId="{D4FD2E43-BE72-4F4D-B4D1-1CE085DE42BA}" destId="{0F489527-54F4-FD4B-AFEF-681A43D5C67C}" srcOrd="1" destOrd="0" parTransId="{4EA7A4C0-BC61-994A-A217-8A81F5D25763}" sibTransId="{378BAE54-6EB4-FE42-AFFD-A486104D5074}"/>
    <dgm:cxn modelId="{B5D984F3-D295-43EB-896C-A58FB3544F2B}" type="presOf" srcId="{0F489527-54F4-FD4B-AFEF-681A43D5C67C}" destId="{CD08803E-AAFA-2B47-8D9C-D4BFBEED10E3}" srcOrd="0" destOrd="0" presId="urn:microsoft.com/office/officeart/2005/8/layout/hierarchy2"/>
    <dgm:cxn modelId="{224DD0AA-CEDB-4313-940F-1EC178288AFF}" type="presOf" srcId="{4EA7A4C0-BC61-994A-A217-8A81F5D25763}" destId="{970D4F77-9721-454E-950A-C5EDD746C03A}" srcOrd="0" destOrd="0" presId="urn:microsoft.com/office/officeart/2005/8/layout/hierarchy2"/>
    <dgm:cxn modelId="{E458D50C-2C1D-4B49-9A9D-F50B79598354}" type="presOf" srcId="{D4FD2E43-BE72-4F4D-B4D1-1CE085DE42BA}" destId="{D5808DC6-F508-9645-9B9E-FA5F05FC1450}" srcOrd="0" destOrd="0" presId="urn:microsoft.com/office/officeart/2005/8/layout/hierarchy2"/>
    <dgm:cxn modelId="{83278B3E-3A77-42BD-8D93-4949ABC4CAFD}" type="presOf" srcId="{0784541B-648E-014A-9DFC-58315C71BAE2}" destId="{010F56F0-48B1-AA49-B9CD-4AE6181DD831}" srcOrd="1" destOrd="0" presId="urn:microsoft.com/office/officeart/2005/8/layout/hierarchy2"/>
    <dgm:cxn modelId="{A11DA55D-5122-9C40-8ED5-2F9949FC3723}" srcId="{D9986924-0349-B042-9080-597353802073}" destId="{D4FD2E43-BE72-4F4D-B4D1-1CE085DE42BA}" srcOrd="0" destOrd="0" parTransId="{B71A1EA8-2E6C-4D47-926C-613BA18C8B36}" sibTransId="{06380A71-70E1-1540-B078-312DA2D1AC27}"/>
    <dgm:cxn modelId="{F87338BA-C933-4E40-B7CA-A0F319828EB1}" srcId="{D4FD2E43-BE72-4F4D-B4D1-1CE085DE42BA}" destId="{109474EE-C0B4-FE42-8ABF-7B0106973C79}" srcOrd="2" destOrd="0" parTransId="{0784541B-648E-014A-9DFC-58315C71BAE2}" sibTransId="{9B1BA899-CB9A-0946-AA99-1CEBEF907495}"/>
    <dgm:cxn modelId="{28389746-813F-42DE-B833-7E07636CE5AA}" type="presOf" srcId="{CB5E0497-4378-6843-935A-C2B8BBD5E64B}" destId="{4A9FFDE2-FEDB-324C-ABC9-AD768E54DD50}" srcOrd="1" destOrd="0" presId="urn:microsoft.com/office/officeart/2005/8/layout/hierarchy2"/>
    <dgm:cxn modelId="{BB3A28F3-6E82-4287-9DE3-7F5EA05C2835}" type="presOf" srcId="{D9986924-0349-B042-9080-597353802073}" destId="{1E32D818-F1B6-8449-A936-B5ED94C691BA}" srcOrd="0" destOrd="0" presId="urn:microsoft.com/office/officeart/2005/8/layout/hierarchy2"/>
    <dgm:cxn modelId="{9721C0E8-2958-5E4C-B568-3ECB4E75C7DA}" srcId="{D4FD2E43-BE72-4F4D-B4D1-1CE085DE42BA}" destId="{3C60D1ED-F39B-9C4A-B396-FD961F15D761}" srcOrd="0" destOrd="0" parTransId="{CB5E0497-4378-6843-935A-C2B8BBD5E64B}" sibTransId="{AFF2CBA1-091E-2D4B-B59D-C2A1016FF749}"/>
    <dgm:cxn modelId="{EABE20DD-E74A-4826-8676-962A9BB4B14A}" type="presOf" srcId="{CB5E0497-4378-6843-935A-C2B8BBD5E64B}" destId="{C97A5281-B96E-6843-B18E-DC142A17DFAD}" srcOrd="0" destOrd="0" presId="urn:microsoft.com/office/officeart/2005/8/layout/hierarchy2"/>
    <dgm:cxn modelId="{F8E9150E-C11F-4C44-B6F3-BF87C22D81B2}" type="presOf" srcId="{109474EE-C0B4-FE42-8ABF-7B0106973C79}" destId="{33C45D7F-4EEB-C14E-9F11-5059E8ABE390}" srcOrd="0" destOrd="0" presId="urn:microsoft.com/office/officeart/2005/8/layout/hierarchy2"/>
    <dgm:cxn modelId="{B7D25566-0C44-4FD0-B4BF-BD9271A57729}" type="presOf" srcId="{0784541B-648E-014A-9DFC-58315C71BAE2}" destId="{6E545569-2A32-6947-B425-A8D2B6EDE22B}" srcOrd="0" destOrd="0" presId="urn:microsoft.com/office/officeart/2005/8/layout/hierarchy2"/>
    <dgm:cxn modelId="{78A7618A-DF7C-4D0A-AB03-8A72F6E0D7A9}" type="presOf" srcId="{4EA7A4C0-BC61-994A-A217-8A81F5D25763}" destId="{B77BAB96-3C8F-4648-A23D-47B7A202E6D2}" srcOrd="1" destOrd="0" presId="urn:microsoft.com/office/officeart/2005/8/layout/hierarchy2"/>
    <dgm:cxn modelId="{EDFDC2F4-64FD-4FCA-A1FA-DC93D9F0B246}" type="presParOf" srcId="{1E32D818-F1B6-8449-A936-B5ED94C691BA}" destId="{89CD5804-2D21-744A-AA4B-C7DAF8557E0C}" srcOrd="0" destOrd="0" presId="urn:microsoft.com/office/officeart/2005/8/layout/hierarchy2"/>
    <dgm:cxn modelId="{7ECA48E7-17E8-4711-B416-7BA6B9377BAD}" type="presParOf" srcId="{89CD5804-2D21-744A-AA4B-C7DAF8557E0C}" destId="{D5808DC6-F508-9645-9B9E-FA5F05FC1450}" srcOrd="0" destOrd="0" presId="urn:microsoft.com/office/officeart/2005/8/layout/hierarchy2"/>
    <dgm:cxn modelId="{9493A896-C029-4D12-8605-F26C9C2A4E61}" type="presParOf" srcId="{89CD5804-2D21-744A-AA4B-C7DAF8557E0C}" destId="{CC069182-B16C-7748-8122-49A2CEC080E9}" srcOrd="1" destOrd="0" presId="urn:microsoft.com/office/officeart/2005/8/layout/hierarchy2"/>
    <dgm:cxn modelId="{DCBA4805-6DB7-4D4F-8226-52534F3F00C8}" type="presParOf" srcId="{CC069182-B16C-7748-8122-49A2CEC080E9}" destId="{C97A5281-B96E-6843-B18E-DC142A17DFAD}" srcOrd="0" destOrd="0" presId="urn:microsoft.com/office/officeart/2005/8/layout/hierarchy2"/>
    <dgm:cxn modelId="{3C86A5C6-5CB6-440C-A951-76710FA0EEC1}" type="presParOf" srcId="{C97A5281-B96E-6843-B18E-DC142A17DFAD}" destId="{4A9FFDE2-FEDB-324C-ABC9-AD768E54DD50}" srcOrd="0" destOrd="0" presId="urn:microsoft.com/office/officeart/2005/8/layout/hierarchy2"/>
    <dgm:cxn modelId="{79701AF6-59A8-4B35-9254-9FE9ABDEF7F3}" type="presParOf" srcId="{CC069182-B16C-7748-8122-49A2CEC080E9}" destId="{996DB36D-0664-7747-ABA5-1ED78CED5B59}" srcOrd="1" destOrd="0" presId="urn:microsoft.com/office/officeart/2005/8/layout/hierarchy2"/>
    <dgm:cxn modelId="{02991BFC-0F49-4FCA-BA17-7F9F54EA8D08}" type="presParOf" srcId="{996DB36D-0664-7747-ABA5-1ED78CED5B59}" destId="{3E71C65E-A65C-1C4B-984E-17F61CECF90B}" srcOrd="0" destOrd="0" presId="urn:microsoft.com/office/officeart/2005/8/layout/hierarchy2"/>
    <dgm:cxn modelId="{0E3E14E5-75A8-4602-BDF4-40EE95D77EDD}" type="presParOf" srcId="{996DB36D-0664-7747-ABA5-1ED78CED5B59}" destId="{1361398D-3520-534A-9569-E2D767930A6A}" srcOrd="1" destOrd="0" presId="urn:microsoft.com/office/officeart/2005/8/layout/hierarchy2"/>
    <dgm:cxn modelId="{E9BA018D-EF61-441A-8BB7-85A2EF7AC325}" type="presParOf" srcId="{CC069182-B16C-7748-8122-49A2CEC080E9}" destId="{970D4F77-9721-454E-950A-C5EDD746C03A}" srcOrd="2" destOrd="0" presId="urn:microsoft.com/office/officeart/2005/8/layout/hierarchy2"/>
    <dgm:cxn modelId="{096E2619-EA41-4612-8C48-5ABF82C24BAE}" type="presParOf" srcId="{970D4F77-9721-454E-950A-C5EDD746C03A}" destId="{B77BAB96-3C8F-4648-A23D-47B7A202E6D2}" srcOrd="0" destOrd="0" presId="urn:microsoft.com/office/officeart/2005/8/layout/hierarchy2"/>
    <dgm:cxn modelId="{7B398A05-2474-4322-8D89-4E6AE5ACC7A5}" type="presParOf" srcId="{CC069182-B16C-7748-8122-49A2CEC080E9}" destId="{9105D5E9-C5D8-0F4D-B01D-43D0C7863131}" srcOrd="3" destOrd="0" presId="urn:microsoft.com/office/officeart/2005/8/layout/hierarchy2"/>
    <dgm:cxn modelId="{E3CEB67D-7C1B-45EC-88AF-75EA9E6E439D}" type="presParOf" srcId="{9105D5E9-C5D8-0F4D-B01D-43D0C7863131}" destId="{CD08803E-AAFA-2B47-8D9C-D4BFBEED10E3}" srcOrd="0" destOrd="0" presId="urn:microsoft.com/office/officeart/2005/8/layout/hierarchy2"/>
    <dgm:cxn modelId="{3C86E036-0068-4BA9-8E13-6BA289588B45}" type="presParOf" srcId="{9105D5E9-C5D8-0F4D-B01D-43D0C7863131}" destId="{FEF658DD-8797-C342-B52F-EEF1C0B2AC99}" srcOrd="1" destOrd="0" presId="urn:microsoft.com/office/officeart/2005/8/layout/hierarchy2"/>
    <dgm:cxn modelId="{EA8E0A7A-D279-423F-A7C7-FB2D9A9F75B6}" type="presParOf" srcId="{CC069182-B16C-7748-8122-49A2CEC080E9}" destId="{6E545569-2A32-6947-B425-A8D2B6EDE22B}" srcOrd="4" destOrd="0" presId="urn:microsoft.com/office/officeart/2005/8/layout/hierarchy2"/>
    <dgm:cxn modelId="{CC58E1BD-1F7F-402E-92DD-A41D28FEBC68}" type="presParOf" srcId="{6E545569-2A32-6947-B425-A8D2B6EDE22B}" destId="{010F56F0-48B1-AA49-B9CD-4AE6181DD831}" srcOrd="0" destOrd="0" presId="urn:microsoft.com/office/officeart/2005/8/layout/hierarchy2"/>
    <dgm:cxn modelId="{AA698E0D-1168-436F-A95B-CC73BFC0E47A}" type="presParOf" srcId="{CC069182-B16C-7748-8122-49A2CEC080E9}" destId="{AD701F42-2CC1-3C45-8491-412BE6686BCC}" srcOrd="5" destOrd="0" presId="urn:microsoft.com/office/officeart/2005/8/layout/hierarchy2"/>
    <dgm:cxn modelId="{F7567CFE-7BBA-4ABB-A9A6-7F945AFCC396}" type="presParOf" srcId="{AD701F42-2CC1-3C45-8491-412BE6686BCC}" destId="{33C45D7F-4EEB-C14E-9F11-5059E8ABE390}" srcOrd="0" destOrd="0" presId="urn:microsoft.com/office/officeart/2005/8/layout/hierarchy2"/>
    <dgm:cxn modelId="{4EDAC979-301B-474D-8E40-8D9942F7A4DC}" type="presParOf" srcId="{AD701F42-2CC1-3C45-8491-412BE6686BCC}" destId="{DFB3212B-F15B-034F-9703-5FAD51DBB0E2}" srcOrd="1" destOrd="0" presId="urn:microsoft.com/office/officeart/2005/8/layout/hierarchy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3BFF49-2B0C-0F48-B2DE-ED497F3EC8BE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C75A5D-0948-C748-BDF4-B8656E5A3928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baseline="30000" dirty="0" smtClean="0"/>
            <a:t>2</a:t>
          </a:r>
          <a:r>
            <a:rPr lang="en-US" sz="2000" b="1" dirty="0" smtClean="0"/>
            <a:t>Regulation and  legislation</a:t>
          </a:r>
        </a:p>
        <a:p>
          <a:r>
            <a:rPr lang="en-US" sz="2000" b="0" i="1" dirty="0" smtClean="0"/>
            <a:t>Powerful, immediate government lever: </a:t>
          </a:r>
          <a:r>
            <a:rPr lang="en-US" sz="2000" b="0" i="0" dirty="0" smtClean="0"/>
            <a:t>ban</a:t>
          </a:r>
          <a:r>
            <a:rPr lang="en-US" sz="2000" b="0" dirty="0" smtClean="0"/>
            <a:t> industrially produced trans fats</a:t>
          </a:r>
          <a:endParaRPr lang="en-US" sz="2000" b="0" dirty="0"/>
        </a:p>
      </dgm:t>
    </dgm:pt>
    <dgm:pt modelId="{DF96AEAB-051F-004B-AA25-8DD73C33F87E}" type="parTrans" cxnId="{10139AD6-9759-C44E-9DAC-586E7D02892C}">
      <dgm:prSet/>
      <dgm:spPr/>
      <dgm:t>
        <a:bodyPr/>
        <a:lstStyle/>
        <a:p>
          <a:endParaRPr lang="en-US"/>
        </a:p>
      </dgm:t>
    </dgm:pt>
    <dgm:pt modelId="{96B1BEAA-6475-8840-A459-6B36086455F9}" type="sibTrans" cxnId="{10139AD6-9759-C44E-9DAC-586E7D02892C}">
      <dgm:prSet/>
      <dgm:spPr/>
      <dgm:t>
        <a:bodyPr/>
        <a:lstStyle/>
        <a:p>
          <a:endParaRPr lang="en-US"/>
        </a:p>
      </dgm:t>
    </dgm:pt>
    <dgm:pt modelId="{2A122FE7-5541-D94C-8D41-4B779795AE7B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baseline="30000" dirty="0" smtClean="0"/>
            <a:t>3</a:t>
          </a:r>
          <a:r>
            <a:rPr lang="en-US" sz="2000" b="1" dirty="0" smtClean="0"/>
            <a:t>Information and communication</a:t>
          </a:r>
        </a:p>
        <a:p>
          <a:r>
            <a:rPr lang="en-US" sz="2000" b="0" dirty="0" smtClean="0"/>
            <a:t>Dietary information improves knowledge but little evidence of behaviour change</a:t>
          </a:r>
        </a:p>
      </dgm:t>
    </dgm:pt>
    <dgm:pt modelId="{5C94660E-2188-AE4C-B2AA-15FD00B798EC}" type="parTrans" cxnId="{AA5E65C8-A392-B04B-9566-F14D527F49AC}">
      <dgm:prSet/>
      <dgm:spPr/>
      <dgm:t>
        <a:bodyPr/>
        <a:lstStyle/>
        <a:p>
          <a:endParaRPr lang="en-US"/>
        </a:p>
      </dgm:t>
    </dgm:pt>
    <dgm:pt modelId="{8081FD89-9649-704C-8814-A2186CE66BB0}" type="sibTrans" cxnId="{AA5E65C8-A392-B04B-9566-F14D527F49AC}">
      <dgm:prSet/>
      <dgm:spPr/>
      <dgm:t>
        <a:bodyPr/>
        <a:lstStyle/>
        <a:p>
          <a:endParaRPr lang="en-US"/>
        </a:p>
      </dgm:t>
    </dgm:pt>
    <dgm:pt modelId="{7355F4B3-0BC1-7F45-998D-11386E901ADD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baseline="30000" dirty="0" smtClean="0"/>
            <a:t>4</a:t>
          </a:r>
          <a:r>
            <a:rPr lang="en-US" sz="2000" b="1" dirty="0" smtClean="0"/>
            <a:t>Built environment</a:t>
          </a:r>
        </a:p>
        <a:p>
          <a:r>
            <a:rPr lang="en-US" sz="2000" b="0" dirty="0" smtClean="0"/>
            <a:t>Substituting solid fuels with cleaner technologies; electricity, LPG</a:t>
          </a:r>
          <a:endParaRPr lang="en-US" sz="2000" b="0" dirty="0"/>
        </a:p>
      </dgm:t>
    </dgm:pt>
    <dgm:pt modelId="{1A218A08-845F-FB42-94FB-3FF2A7A1D2C7}" type="parTrans" cxnId="{51B3B76A-9E2F-CD49-8254-EA10DECDD3BA}">
      <dgm:prSet/>
      <dgm:spPr/>
      <dgm:t>
        <a:bodyPr/>
        <a:lstStyle/>
        <a:p>
          <a:endParaRPr lang="en-US"/>
        </a:p>
      </dgm:t>
    </dgm:pt>
    <dgm:pt modelId="{2E4E578C-38AF-0F41-9855-89ECD70E585B}" type="sibTrans" cxnId="{51B3B76A-9E2F-CD49-8254-EA10DECDD3BA}">
      <dgm:prSet/>
      <dgm:spPr/>
      <dgm:t>
        <a:bodyPr/>
        <a:lstStyle/>
        <a:p>
          <a:endParaRPr lang="en-US"/>
        </a:p>
      </dgm:t>
    </dgm:pt>
    <dgm:pt modelId="{9D01184E-D29F-5D41-B9CD-1986B1548879}" type="pres">
      <dgm:prSet presAssocID="{363BFF49-2B0C-0F48-B2DE-ED497F3EC8B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63A5C0-C2C9-8645-9E77-CD94DDDF1A62}" type="pres">
      <dgm:prSet presAssocID="{AFC75A5D-0948-C748-BDF4-B8656E5A3928}" presName="node" presStyleLbl="node1" presStyleIdx="0" presStyleCnt="3" custScaleX="76849" custScaleY="81385" custLinFactNeighborX="-7071" custLinFactNeighborY="-3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5F18735-A7D6-0B4C-90E5-5F3279B2023B}" type="pres">
      <dgm:prSet presAssocID="{96B1BEAA-6475-8840-A459-6B36086455F9}" presName="sibTrans" presStyleCnt="0"/>
      <dgm:spPr/>
    </dgm:pt>
    <dgm:pt modelId="{18BEBA43-D30B-8C49-A38C-A5A7324B80D7}" type="pres">
      <dgm:prSet presAssocID="{2A122FE7-5541-D94C-8D41-4B779795AE7B}" presName="node" presStyleLbl="node1" presStyleIdx="1" presStyleCnt="3" custScaleX="76849" custScaleY="81385" custLinFactNeighborX="-358" custLinFactNeighborY="-312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9F18F7E-7601-9C4E-86B7-49B4035C7BB6}" type="pres">
      <dgm:prSet presAssocID="{8081FD89-9649-704C-8814-A2186CE66BB0}" presName="sibTrans" presStyleCnt="0"/>
      <dgm:spPr/>
    </dgm:pt>
    <dgm:pt modelId="{310BD7EF-2479-AD44-BEE0-0B90BA7FB8E2}" type="pres">
      <dgm:prSet presAssocID="{7355F4B3-0BC1-7F45-998D-11386E901ADD}" presName="node" presStyleLbl="node1" presStyleIdx="2" presStyleCnt="3" custScaleX="76849" custScaleY="81385" custLinFactNeighborX="-5214" custLinFactNeighborY="-523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5D0AB14B-A5AC-472D-80F3-A9D32E5A7626}" type="presOf" srcId="{7355F4B3-0BC1-7F45-998D-11386E901ADD}" destId="{310BD7EF-2479-AD44-BEE0-0B90BA7FB8E2}" srcOrd="0" destOrd="0" presId="urn:microsoft.com/office/officeart/2005/8/layout/default"/>
    <dgm:cxn modelId="{8FE36E85-4A55-4DC7-AB8C-BDEF6FF2DA2A}" type="presOf" srcId="{363BFF49-2B0C-0F48-B2DE-ED497F3EC8BE}" destId="{9D01184E-D29F-5D41-B9CD-1986B1548879}" srcOrd="0" destOrd="0" presId="urn:microsoft.com/office/officeart/2005/8/layout/default"/>
    <dgm:cxn modelId="{10139AD6-9759-C44E-9DAC-586E7D02892C}" srcId="{363BFF49-2B0C-0F48-B2DE-ED497F3EC8BE}" destId="{AFC75A5D-0948-C748-BDF4-B8656E5A3928}" srcOrd="0" destOrd="0" parTransId="{DF96AEAB-051F-004B-AA25-8DD73C33F87E}" sibTransId="{96B1BEAA-6475-8840-A459-6B36086455F9}"/>
    <dgm:cxn modelId="{51B3B76A-9E2F-CD49-8254-EA10DECDD3BA}" srcId="{363BFF49-2B0C-0F48-B2DE-ED497F3EC8BE}" destId="{7355F4B3-0BC1-7F45-998D-11386E901ADD}" srcOrd="2" destOrd="0" parTransId="{1A218A08-845F-FB42-94FB-3FF2A7A1D2C7}" sibTransId="{2E4E578C-38AF-0F41-9855-89ECD70E585B}"/>
    <dgm:cxn modelId="{09C316C3-A32C-4904-9613-BD6ADD5AA40B}" type="presOf" srcId="{2A122FE7-5541-D94C-8D41-4B779795AE7B}" destId="{18BEBA43-D30B-8C49-A38C-A5A7324B80D7}" srcOrd="0" destOrd="0" presId="urn:microsoft.com/office/officeart/2005/8/layout/default"/>
    <dgm:cxn modelId="{AA5E65C8-A392-B04B-9566-F14D527F49AC}" srcId="{363BFF49-2B0C-0F48-B2DE-ED497F3EC8BE}" destId="{2A122FE7-5541-D94C-8D41-4B779795AE7B}" srcOrd="1" destOrd="0" parTransId="{5C94660E-2188-AE4C-B2AA-15FD00B798EC}" sibTransId="{8081FD89-9649-704C-8814-A2186CE66BB0}"/>
    <dgm:cxn modelId="{88E5F4C8-A96B-412B-BAD8-905025EE65B1}" type="presOf" srcId="{AFC75A5D-0948-C748-BDF4-B8656E5A3928}" destId="{9763A5C0-C2C9-8645-9E77-CD94DDDF1A62}" srcOrd="0" destOrd="0" presId="urn:microsoft.com/office/officeart/2005/8/layout/default"/>
    <dgm:cxn modelId="{E3285CC1-2CAF-4DCD-ACB0-A59596684402}" type="presParOf" srcId="{9D01184E-D29F-5D41-B9CD-1986B1548879}" destId="{9763A5C0-C2C9-8645-9E77-CD94DDDF1A62}" srcOrd="0" destOrd="0" presId="urn:microsoft.com/office/officeart/2005/8/layout/default"/>
    <dgm:cxn modelId="{EB4AAEE4-5EA1-4F61-8143-6CE904BA07A0}" type="presParOf" srcId="{9D01184E-D29F-5D41-B9CD-1986B1548879}" destId="{15F18735-A7D6-0B4C-90E5-5F3279B2023B}" srcOrd="1" destOrd="0" presId="urn:microsoft.com/office/officeart/2005/8/layout/default"/>
    <dgm:cxn modelId="{4EF2C40F-9EBE-4043-9333-6148785CF51D}" type="presParOf" srcId="{9D01184E-D29F-5D41-B9CD-1986B1548879}" destId="{18BEBA43-D30B-8C49-A38C-A5A7324B80D7}" srcOrd="2" destOrd="0" presId="urn:microsoft.com/office/officeart/2005/8/layout/default"/>
    <dgm:cxn modelId="{22A71E6F-C3F8-4A89-ABFC-A5C270916161}" type="presParOf" srcId="{9D01184E-D29F-5D41-B9CD-1986B1548879}" destId="{19F18F7E-7601-9C4E-86B7-49B4035C7BB6}" srcOrd="3" destOrd="0" presId="urn:microsoft.com/office/officeart/2005/8/layout/default"/>
    <dgm:cxn modelId="{EB0C77A2-EB5B-47FD-8853-D52A0F55D508}" type="presParOf" srcId="{9D01184E-D29F-5D41-B9CD-1986B1548879}" destId="{310BD7EF-2479-AD44-BEE0-0B90BA7FB8E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3BFF49-2B0C-0F48-B2DE-ED497F3EC8BE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C75A5D-0948-C748-BDF4-B8656E5A3928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/>
            <a:t>Cost-effective</a:t>
          </a:r>
        </a:p>
        <a:p>
          <a:r>
            <a:rPr lang="en-US" sz="2000" dirty="0" smtClean="0"/>
            <a:t>80% coverage by 2020 would avert 37% of global burden of cardiovascular disease</a:t>
          </a:r>
          <a:endParaRPr lang="en-US" sz="2000" dirty="0"/>
        </a:p>
      </dgm:t>
    </dgm:pt>
    <dgm:pt modelId="{DF96AEAB-051F-004B-AA25-8DD73C33F87E}" type="parTrans" cxnId="{10139AD6-9759-C44E-9DAC-586E7D02892C}">
      <dgm:prSet/>
      <dgm:spPr/>
      <dgm:t>
        <a:bodyPr/>
        <a:lstStyle/>
        <a:p>
          <a:endParaRPr lang="en-US"/>
        </a:p>
      </dgm:t>
    </dgm:pt>
    <dgm:pt modelId="{96B1BEAA-6475-8840-A459-6B36086455F9}" type="sibTrans" cxnId="{10139AD6-9759-C44E-9DAC-586E7D02892C}">
      <dgm:prSet/>
      <dgm:spPr/>
      <dgm:t>
        <a:bodyPr/>
        <a:lstStyle/>
        <a:p>
          <a:endParaRPr lang="en-US"/>
        </a:p>
      </dgm:t>
    </dgm:pt>
    <dgm:pt modelId="{2A122FE7-5541-D94C-8D41-4B779795AE7B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/>
            <a:t>Low coverage </a:t>
          </a:r>
        </a:p>
        <a:p>
          <a:r>
            <a:rPr lang="en-US" sz="2000" b="0" dirty="0" smtClean="0"/>
            <a:t>Except for hepatitis B vaccine, very low coverage across LICs/MICs</a:t>
          </a:r>
          <a:endParaRPr lang="en-US" sz="2000" b="0" dirty="0"/>
        </a:p>
      </dgm:t>
    </dgm:pt>
    <dgm:pt modelId="{5C94660E-2188-AE4C-B2AA-15FD00B798EC}" type="parTrans" cxnId="{AA5E65C8-A392-B04B-9566-F14D527F49AC}">
      <dgm:prSet/>
      <dgm:spPr/>
      <dgm:t>
        <a:bodyPr/>
        <a:lstStyle/>
        <a:p>
          <a:endParaRPr lang="en-US"/>
        </a:p>
      </dgm:t>
    </dgm:pt>
    <dgm:pt modelId="{8081FD89-9649-704C-8814-A2186CE66BB0}" type="sibTrans" cxnId="{AA5E65C8-A392-B04B-9566-F14D527F49AC}">
      <dgm:prSet/>
      <dgm:spPr/>
      <dgm:t>
        <a:bodyPr/>
        <a:lstStyle/>
        <a:p>
          <a:endParaRPr lang="en-US"/>
        </a:p>
      </dgm:t>
    </dgm:pt>
    <dgm:pt modelId="{7355F4B3-0BC1-7F45-998D-11386E901ADD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/>
            <a:t>Feasible </a:t>
          </a:r>
        </a:p>
        <a:p>
          <a:r>
            <a:rPr lang="en-US" sz="2000" dirty="0" smtClean="0"/>
            <a:t>1</a:t>
          </a:r>
          <a:r>
            <a:rPr lang="en-US" sz="2000" baseline="30000" dirty="0" smtClean="0"/>
            <a:t>st</a:t>
          </a:r>
          <a:r>
            <a:rPr lang="en-US" sz="2000" dirty="0" smtClean="0"/>
            <a:t> step for all countries; </a:t>
          </a:r>
          <a:r>
            <a:rPr lang="en-US" sz="2000" dirty="0" smtClean="0">
              <a:latin typeface="Calibri"/>
            </a:rPr>
            <a:t>costs  $9bn/y; we argue that HPV vaccine should be included</a:t>
          </a:r>
          <a:endParaRPr lang="en-US" sz="2000" dirty="0"/>
        </a:p>
      </dgm:t>
    </dgm:pt>
    <dgm:pt modelId="{1A218A08-845F-FB42-94FB-3FF2A7A1D2C7}" type="parTrans" cxnId="{51B3B76A-9E2F-CD49-8254-EA10DECDD3BA}">
      <dgm:prSet/>
      <dgm:spPr/>
      <dgm:t>
        <a:bodyPr/>
        <a:lstStyle/>
        <a:p>
          <a:endParaRPr lang="en-US"/>
        </a:p>
      </dgm:t>
    </dgm:pt>
    <dgm:pt modelId="{2E4E578C-38AF-0F41-9855-89ECD70E585B}" type="sibTrans" cxnId="{51B3B76A-9E2F-CD49-8254-EA10DECDD3BA}">
      <dgm:prSet/>
      <dgm:spPr/>
      <dgm:t>
        <a:bodyPr/>
        <a:lstStyle/>
        <a:p>
          <a:endParaRPr lang="en-US"/>
        </a:p>
      </dgm:t>
    </dgm:pt>
    <dgm:pt modelId="{9D01184E-D29F-5D41-B9CD-1986B1548879}" type="pres">
      <dgm:prSet presAssocID="{363BFF49-2B0C-0F48-B2DE-ED497F3EC8B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63A5C0-C2C9-8645-9E77-CD94DDDF1A62}" type="pres">
      <dgm:prSet presAssocID="{AFC75A5D-0948-C748-BDF4-B8656E5A3928}" presName="node" presStyleLbl="node1" presStyleIdx="0" presStyleCnt="3" custScaleX="96560" custScaleY="81385" custLinFactNeighborX="-7071" custLinFactNeighborY="-3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5F18735-A7D6-0B4C-90E5-5F3279B2023B}" type="pres">
      <dgm:prSet presAssocID="{96B1BEAA-6475-8840-A459-6B36086455F9}" presName="sibTrans" presStyleCnt="0"/>
      <dgm:spPr/>
    </dgm:pt>
    <dgm:pt modelId="{18BEBA43-D30B-8C49-A38C-A5A7324B80D7}" type="pres">
      <dgm:prSet presAssocID="{2A122FE7-5541-D94C-8D41-4B779795AE7B}" presName="node" presStyleLbl="node1" presStyleIdx="1" presStyleCnt="3" custScaleX="96560" custScaleY="81385" custLinFactNeighborX="-358" custLinFactNeighborY="-312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9F18F7E-7601-9C4E-86B7-49B4035C7BB6}" type="pres">
      <dgm:prSet presAssocID="{8081FD89-9649-704C-8814-A2186CE66BB0}" presName="sibTrans" presStyleCnt="0"/>
      <dgm:spPr/>
    </dgm:pt>
    <dgm:pt modelId="{310BD7EF-2479-AD44-BEE0-0B90BA7FB8E2}" type="pres">
      <dgm:prSet presAssocID="{7355F4B3-0BC1-7F45-998D-11386E901ADD}" presName="node" presStyleLbl="node1" presStyleIdx="2" presStyleCnt="3" custScaleX="96560" custScaleY="81385" custLinFactNeighborX="-929" custLinFactNeighborY="-523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A098FA6E-F0A9-41AD-B9C8-A9304DE925AF}" type="presOf" srcId="{2A122FE7-5541-D94C-8D41-4B779795AE7B}" destId="{18BEBA43-D30B-8C49-A38C-A5A7324B80D7}" srcOrd="0" destOrd="0" presId="urn:microsoft.com/office/officeart/2005/8/layout/default"/>
    <dgm:cxn modelId="{607B628B-5262-40B4-9875-CCFA21E4EAF3}" type="presOf" srcId="{AFC75A5D-0948-C748-BDF4-B8656E5A3928}" destId="{9763A5C0-C2C9-8645-9E77-CD94DDDF1A62}" srcOrd="0" destOrd="0" presId="urn:microsoft.com/office/officeart/2005/8/layout/default"/>
    <dgm:cxn modelId="{10139AD6-9759-C44E-9DAC-586E7D02892C}" srcId="{363BFF49-2B0C-0F48-B2DE-ED497F3EC8BE}" destId="{AFC75A5D-0948-C748-BDF4-B8656E5A3928}" srcOrd="0" destOrd="0" parTransId="{DF96AEAB-051F-004B-AA25-8DD73C33F87E}" sibTransId="{96B1BEAA-6475-8840-A459-6B36086455F9}"/>
    <dgm:cxn modelId="{51B3B76A-9E2F-CD49-8254-EA10DECDD3BA}" srcId="{363BFF49-2B0C-0F48-B2DE-ED497F3EC8BE}" destId="{7355F4B3-0BC1-7F45-998D-11386E901ADD}" srcOrd="2" destOrd="0" parTransId="{1A218A08-845F-FB42-94FB-3FF2A7A1D2C7}" sibTransId="{2E4E578C-38AF-0F41-9855-89ECD70E585B}"/>
    <dgm:cxn modelId="{F7DA6D51-B1B4-4AFF-AC53-C54DEAC824BE}" type="presOf" srcId="{363BFF49-2B0C-0F48-B2DE-ED497F3EC8BE}" destId="{9D01184E-D29F-5D41-B9CD-1986B1548879}" srcOrd="0" destOrd="0" presId="urn:microsoft.com/office/officeart/2005/8/layout/default"/>
    <dgm:cxn modelId="{234BD482-47FC-4DF3-9D8F-916296A43FC1}" type="presOf" srcId="{7355F4B3-0BC1-7F45-998D-11386E901ADD}" destId="{310BD7EF-2479-AD44-BEE0-0B90BA7FB8E2}" srcOrd="0" destOrd="0" presId="urn:microsoft.com/office/officeart/2005/8/layout/default"/>
    <dgm:cxn modelId="{AA5E65C8-A392-B04B-9566-F14D527F49AC}" srcId="{363BFF49-2B0C-0F48-B2DE-ED497F3EC8BE}" destId="{2A122FE7-5541-D94C-8D41-4B779795AE7B}" srcOrd="1" destOrd="0" parTransId="{5C94660E-2188-AE4C-B2AA-15FD00B798EC}" sibTransId="{8081FD89-9649-704C-8814-A2186CE66BB0}"/>
    <dgm:cxn modelId="{A3B32A18-A834-4FE4-88E0-39D502BF5D32}" type="presParOf" srcId="{9D01184E-D29F-5D41-B9CD-1986B1548879}" destId="{9763A5C0-C2C9-8645-9E77-CD94DDDF1A62}" srcOrd="0" destOrd="0" presId="urn:microsoft.com/office/officeart/2005/8/layout/default"/>
    <dgm:cxn modelId="{A82843F2-64B9-4BEC-996C-91B24C0DB2FA}" type="presParOf" srcId="{9D01184E-D29F-5D41-B9CD-1986B1548879}" destId="{15F18735-A7D6-0B4C-90E5-5F3279B2023B}" srcOrd="1" destOrd="0" presId="urn:microsoft.com/office/officeart/2005/8/layout/default"/>
    <dgm:cxn modelId="{44062314-C081-4005-94AC-EB80EBE3D976}" type="presParOf" srcId="{9D01184E-D29F-5D41-B9CD-1986B1548879}" destId="{18BEBA43-D30B-8C49-A38C-A5A7324B80D7}" srcOrd="2" destOrd="0" presId="urn:microsoft.com/office/officeart/2005/8/layout/default"/>
    <dgm:cxn modelId="{2AF0AAB2-D64D-41CC-B8DF-766140EA529B}" type="presParOf" srcId="{9D01184E-D29F-5D41-B9CD-1986B1548879}" destId="{19F18F7E-7601-9C4E-86B7-49B4035C7BB6}" srcOrd="3" destOrd="0" presId="urn:microsoft.com/office/officeart/2005/8/layout/default"/>
    <dgm:cxn modelId="{123C8036-A34D-426E-9DE4-3D31E24221C0}" type="presParOf" srcId="{9D01184E-D29F-5D41-B9CD-1986B1548879}" destId="{310BD7EF-2479-AD44-BEE0-0B90BA7FB8E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3A5C0-C2C9-8645-9E77-CD94DDDF1A62}">
      <dsp:nvSpPr>
        <dsp:cNvPr id="0" name=""/>
        <dsp:cNvSpPr/>
      </dsp:nvSpPr>
      <dsp:spPr>
        <a:xfrm>
          <a:off x="777552" y="0"/>
          <a:ext cx="3087930" cy="182660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baseline="30000" dirty="0" smtClean="0"/>
            <a:t>1 </a:t>
          </a:r>
          <a:r>
            <a:rPr lang="en-US" sz="2100" b="1" kern="1200" dirty="0" smtClean="0"/>
            <a:t>Taxes and  subsidies</a:t>
          </a:r>
        </a:p>
      </dsp:txBody>
      <dsp:txXfrm>
        <a:off x="866720" y="89168"/>
        <a:ext cx="2909594" cy="1648272"/>
      </dsp:txXfrm>
    </dsp:sp>
    <dsp:sp modelId="{18BEBA43-D30B-8C49-A38C-A5A7324B80D7}">
      <dsp:nvSpPr>
        <dsp:cNvPr id="0" name=""/>
        <dsp:cNvSpPr/>
      </dsp:nvSpPr>
      <dsp:spPr>
        <a:xfrm>
          <a:off x="4590245" y="0"/>
          <a:ext cx="3087930" cy="182660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baseline="30000" dirty="0" smtClean="0"/>
            <a:t>2 </a:t>
          </a:r>
          <a:r>
            <a:rPr lang="en-US" sz="2100" b="1" kern="1200" dirty="0" smtClean="0"/>
            <a:t>Regulation and legislation</a:t>
          </a:r>
        </a:p>
      </dsp:txBody>
      <dsp:txXfrm>
        <a:off x="4679413" y="89168"/>
        <a:ext cx="2909594" cy="1648272"/>
      </dsp:txXfrm>
    </dsp:sp>
    <dsp:sp modelId="{310BD7EF-2479-AD44-BEE0-0B90BA7FB8E2}">
      <dsp:nvSpPr>
        <dsp:cNvPr id="0" name=""/>
        <dsp:cNvSpPr/>
      </dsp:nvSpPr>
      <dsp:spPr>
        <a:xfrm>
          <a:off x="798300" y="2247602"/>
          <a:ext cx="3087930" cy="182660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baseline="30000" dirty="0" smtClean="0"/>
            <a:t>3 </a:t>
          </a:r>
          <a:r>
            <a:rPr lang="en-US" sz="2100" b="1" kern="1200" dirty="0" smtClean="0"/>
            <a:t>Information and communication</a:t>
          </a:r>
        </a:p>
      </dsp:txBody>
      <dsp:txXfrm>
        <a:off x="887468" y="2336770"/>
        <a:ext cx="2909594" cy="1648272"/>
      </dsp:txXfrm>
    </dsp:sp>
    <dsp:sp modelId="{CFD262B5-B0C2-4158-87D9-C17A0FFD7682}">
      <dsp:nvSpPr>
        <dsp:cNvPr id="0" name=""/>
        <dsp:cNvSpPr/>
      </dsp:nvSpPr>
      <dsp:spPr>
        <a:xfrm>
          <a:off x="4600557" y="2251690"/>
          <a:ext cx="3087930" cy="182660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baseline="30000" dirty="0" smtClean="0"/>
            <a:t>4 </a:t>
          </a:r>
          <a:r>
            <a:rPr lang="en-US" sz="2100" b="1" kern="1200" dirty="0" smtClean="0"/>
            <a:t>Built environment</a:t>
          </a:r>
        </a:p>
      </dsp:txBody>
      <dsp:txXfrm>
        <a:off x="4689725" y="2340858"/>
        <a:ext cx="2909594" cy="16482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08DC6-F508-9645-9B9E-FA5F05FC1450}">
      <dsp:nvSpPr>
        <dsp:cNvPr id="0" name=""/>
        <dsp:cNvSpPr/>
      </dsp:nvSpPr>
      <dsp:spPr>
        <a:xfrm>
          <a:off x="0" y="1357221"/>
          <a:ext cx="1366083" cy="1620052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</a:rPr>
            <a:t> </a:t>
          </a:r>
          <a:r>
            <a:rPr lang="en-US" sz="2000" b="1" kern="1200" dirty="0" smtClean="0">
              <a:solidFill>
                <a:schemeClr val="bg1"/>
              </a:solidFill>
            </a:rPr>
            <a:t>Health and economic impacts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40011" y="1397232"/>
        <a:ext cx="1286061" cy="1540030"/>
      </dsp:txXfrm>
    </dsp:sp>
    <dsp:sp modelId="{C97A5281-B96E-6843-B18E-DC142A17DFAD}">
      <dsp:nvSpPr>
        <dsp:cNvPr id="0" name=""/>
        <dsp:cNvSpPr/>
      </dsp:nvSpPr>
      <dsp:spPr>
        <a:xfrm rot="18312665">
          <a:off x="1134903" y="1704994"/>
          <a:ext cx="1091992" cy="32312"/>
        </a:xfrm>
        <a:custGeom>
          <a:avLst/>
          <a:gdLst/>
          <a:ahLst/>
          <a:cxnLst/>
          <a:rect l="0" t="0" r="0" b="0"/>
          <a:pathLst>
            <a:path>
              <a:moveTo>
                <a:pt x="0" y="16156"/>
              </a:moveTo>
              <a:lnTo>
                <a:pt x="1091992" y="16156"/>
              </a:lnTo>
            </a:path>
          </a:pathLst>
        </a:custGeom>
        <a:noFill/>
        <a:ln w="9525" cap="flat" cmpd="sng" algn="ctr">
          <a:solidFill>
            <a:srgbClr val="53565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653600" y="1693850"/>
        <a:ext cx="54599" cy="54599"/>
      </dsp:txXfrm>
    </dsp:sp>
    <dsp:sp modelId="{3E71C65E-A65C-1C4B-984E-17F61CECF90B}">
      <dsp:nvSpPr>
        <dsp:cNvPr id="0" name=""/>
        <dsp:cNvSpPr/>
      </dsp:nvSpPr>
      <dsp:spPr>
        <a:xfrm>
          <a:off x="1995716" y="885207"/>
          <a:ext cx="6151805" cy="77969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/>
            <a:t> Multiple NCDs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/>
            <a:t>cancers, heart disease, lung disease, respiratory infection</a:t>
          </a:r>
          <a:endParaRPr lang="en-US" sz="2000" kern="1200" dirty="0"/>
        </a:p>
      </dsp:txBody>
      <dsp:txXfrm>
        <a:off x="2018552" y="908043"/>
        <a:ext cx="6106133" cy="734020"/>
      </dsp:txXfrm>
    </dsp:sp>
    <dsp:sp modelId="{970D4F77-9721-454E-950A-C5EDD746C03A}">
      <dsp:nvSpPr>
        <dsp:cNvPr id="0" name=""/>
        <dsp:cNvSpPr/>
      </dsp:nvSpPr>
      <dsp:spPr>
        <a:xfrm rot="24307">
          <a:off x="1366075" y="2153317"/>
          <a:ext cx="629648" cy="32312"/>
        </a:xfrm>
        <a:custGeom>
          <a:avLst/>
          <a:gdLst/>
          <a:ahLst/>
          <a:cxnLst/>
          <a:rect l="0" t="0" r="0" b="0"/>
          <a:pathLst>
            <a:path>
              <a:moveTo>
                <a:pt x="0" y="16156"/>
              </a:moveTo>
              <a:lnTo>
                <a:pt x="629648" y="16156"/>
              </a:lnTo>
            </a:path>
          </a:pathLst>
        </a:custGeom>
        <a:noFill/>
        <a:ln w="9525" cap="flat" cmpd="sng" algn="ctr">
          <a:solidFill>
            <a:srgbClr val="53565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665158" y="2153732"/>
        <a:ext cx="31482" cy="31482"/>
      </dsp:txXfrm>
    </dsp:sp>
    <dsp:sp modelId="{CD08803E-AAFA-2B47-8D9C-D4BFBEED10E3}">
      <dsp:nvSpPr>
        <dsp:cNvPr id="0" name=""/>
        <dsp:cNvSpPr/>
      </dsp:nvSpPr>
      <dsp:spPr>
        <a:xfrm>
          <a:off x="1995716" y="1781853"/>
          <a:ext cx="6151805" cy="77969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i="0" kern="1200" dirty="0" smtClean="0"/>
            <a:t>Expenditures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/>
            <a:t>Subsidies (post-tax) were US $2.0 trillion in 2011</a:t>
          </a:r>
          <a:endParaRPr lang="en-US" sz="2000" kern="1200" dirty="0"/>
        </a:p>
      </dsp:txBody>
      <dsp:txXfrm>
        <a:off x="2018552" y="1804689"/>
        <a:ext cx="6106133" cy="734020"/>
      </dsp:txXfrm>
    </dsp:sp>
    <dsp:sp modelId="{6E545569-2A32-6947-B425-A8D2B6EDE22B}">
      <dsp:nvSpPr>
        <dsp:cNvPr id="0" name=""/>
        <dsp:cNvSpPr/>
      </dsp:nvSpPr>
      <dsp:spPr>
        <a:xfrm rot="3303390">
          <a:off x="1131260" y="2601641"/>
          <a:ext cx="1099279" cy="32312"/>
        </a:xfrm>
        <a:custGeom>
          <a:avLst/>
          <a:gdLst/>
          <a:ahLst/>
          <a:cxnLst/>
          <a:rect l="0" t="0" r="0" b="0"/>
          <a:pathLst>
            <a:path>
              <a:moveTo>
                <a:pt x="0" y="16156"/>
              </a:moveTo>
              <a:lnTo>
                <a:pt x="1099279" y="16156"/>
              </a:lnTo>
            </a:path>
          </a:pathLst>
        </a:custGeom>
        <a:noFill/>
        <a:ln w="9525" cap="flat" cmpd="sng" algn="ctr">
          <a:solidFill>
            <a:srgbClr val="53565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653417" y="2590315"/>
        <a:ext cx="54963" cy="54963"/>
      </dsp:txXfrm>
    </dsp:sp>
    <dsp:sp modelId="{33C45D7F-4EEB-C14E-9F11-5059E8ABE390}">
      <dsp:nvSpPr>
        <dsp:cNvPr id="0" name=""/>
        <dsp:cNvSpPr/>
      </dsp:nvSpPr>
      <dsp:spPr>
        <a:xfrm>
          <a:off x="1995716" y="2678500"/>
          <a:ext cx="6151805" cy="77969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/>
              </a:solidFill>
            </a:rPr>
            <a:t>Energy subsidy reform is a crucial lever to curb NCDs</a:t>
          </a:r>
          <a:endParaRPr lang="en-US" sz="2000" b="1" kern="1200" dirty="0">
            <a:solidFill>
              <a:schemeClr val="accent2"/>
            </a:solidFill>
          </a:endParaRPr>
        </a:p>
      </dsp:txBody>
      <dsp:txXfrm>
        <a:off x="2018552" y="2701336"/>
        <a:ext cx="6106133" cy="7340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3A5C0-C2C9-8645-9E77-CD94DDDF1A62}">
      <dsp:nvSpPr>
        <dsp:cNvPr id="0" name=""/>
        <dsp:cNvSpPr/>
      </dsp:nvSpPr>
      <dsp:spPr>
        <a:xfrm>
          <a:off x="656477" y="0"/>
          <a:ext cx="3153490" cy="200377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30000" dirty="0" smtClean="0"/>
            <a:t>2</a:t>
          </a:r>
          <a:r>
            <a:rPr lang="en-US" sz="2000" b="1" kern="1200" dirty="0" smtClean="0"/>
            <a:t>Regulation and  legislation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1" kern="1200" dirty="0" smtClean="0"/>
            <a:t>Powerful, immediate government lever: </a:t>
          </a:r>
          <a:r>
            <a:rPr lang="en-US" sz="2000" b="0" i="0" kern="1200" dirty="0" smtClean="0"/>
            <a:t>ban</a:t>
          </a:r>
          <a:r>
            <a:rPr lang="en-US" sz="2000" b="0" kern="1200" dirty="0" smtClean="0"/>
            <a:t> industrially produced trans fats</a:t>
          </a:r>
          <a:endParaRPr lang="en-US" sz="2000" b="0" kern="1200" dirty="0"/>
        </a:p>
      </dsp:txBody>
      <dsp:txXfrm>
        <a:off x="754293" y="97816"/>
        <a:ext cx="2957858" cy="1808142"/>
      </dsp:txXfrm>
    </dsp:sp>
    <dsp:sp modelId="{18BEBA43-D30B-8C49-A38C-A5A7324B80D7}">
      <dsp:nvSpPr>
        <dsp:cNvPr id="0" name=""/>
        <dsp:cNvSpPr/>
      </dsp:nvSpPr>
      <dsp:spPr>
        <a:xfrm>
          <a:off x="4495783" y="0"/>
          <a:ext cx="3153490" cy="200377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30000" dirty="0" smtClean="0"/>
            <a:t>3</a:t>
          </a:r>
          <a:r>
            <a:rPr lang="en-US" sz="2000" b="1" kern="1200" dirty="0" smtClean="0"/>
            <a:t>Information and communication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Dietary information improves knowledge but little evidence of behaviour change</a:t>
          </a:r>
        </a:p>
      </dsp:txBody>
      <dsp:txXfrm>
        <a:off x="4593599" y="97816"/>
        <a:ext cx="2957858" cy="1808142"/>
      </dsp:txXfrm>
    </dsp:sp>
    <dsp:sp modelId="{310BD7EF-2479-AD44-BEE0-0B90BA7FB8E2}">
      <dsp:nvSpPr>
        <dsp:cNvPr id="0" name=""/>
        <dsp:cNvSpPr/>
      </dsp:nvSpPr>
      <dsp:spPr>
        <a:xfrm>
          <a:off x="2514598" y="2286009"/>
          <a:ext cx="3153490" cy="200377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30000" dirty="0" smtClean="0"/>
            <a:t>4</a:t>
          </a:r>
          <a:r>
            <a:rPr lang="en-US" sz="2000" b="1" kern="1200" dirty="0" smtClean="0"/>
            <a:t>Built environment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Substituting solid fuels with cleaner technologies; electricity, LPG</a:t>
          </a:r>
          <a:endParaRPr lang="en-US" sz="2000" b="0" kern="1200" dirty="0"/>
        </a:p>
      </dsp:txBody>
      <dsp:txXfrm>
        <a:off x="2612414" y="2383825"/>
        <a:ext cx="2957858" cy="18081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3A5C0-C2C9-8645-9E77-CD94DDDF1A62}">
      <dsp:nvSpPr>
        <dsp:cNvPr id="0" name=""/>
        <dsp:cNvSpPr/>
      </dsp:nvSpPr>
      <dsp:spPr>
        <a:xfrm>
          <a:off x="0" y="0"/>
          <a:ext cx="3962329" cy="200377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Cost-effective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80% coverage by 2020 would avert 37% of global burden of cardiovascular disease</a:t>
          </a:r>
          <a:endParaRPr lang="en-US" sz="2000" kern="1200" dirty="0"/>
        </a:p>
      </dsp:txBody>
      <dsp:txXfrm>
        <a:off x="97816" y="97816"/>
        <a:ext cx="3766697" cy="1808142"/>
      </dsp:txXfrm>
    </dsp:sp>
    <dsp:sp modelId="{18BEBA43-D30B-8C49-A38C-A5A7324B80D7}">
      <dsp:nvSpPr>
        <dsp:cNvPr id="0" name=""/>
        <dsp:cNvSpPr/>
      </dsp:nvSpPr>
      <dsp:spPr>
        <a:xfrm>
          <a:off x="4495783" y="0"/>
          <a:ext cx="3962329" cy="200377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Low coverage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Except for hepatitis B vaccine, very low coverage across LICs/MICs</a:t>
          </a:r>
          <a:endParaRPr lang="en-US" sz="2000" b="0" kern="1200" dirty="0"/>
        </a:p>
      </dsp:txBody>
      <dsp:txXfrm>
        <a:off x="4593599" y="97816"/>
        <a:ext cx="3766697" cy="1808142"/>
      </dsp:txXfrm>
    </dsp:sp>
    <dsp:sp modelId="{310BD7EF-2479-AD44-BEE0-0B90BA7FB8E2}">
      <dsp:nvSpPr>
        <dsp:cNvPr id="0" name=""/>
        <dsp:cNvSpPr/>
      </dsp:nvSpPr>
      <dsp:spPr>
        <a:xfrm>
          <a:off x="2286014" y="2286009"/>
          <a:ext cx="3962329" cy="200377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Feasible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</a:t>
          </a:r>
          <a:r>
            <a:rPr lang="en-US" sz="2000" kern="1200" baseline="30000" dirty="0" smtClean="0"/>
            <a:t>st</a:t>
          </a:r>
          <a:r>
            <a:rPr lang="en-US" sz="2000" kern="1200" dirty="0" smtClean="0"/>
            <a:t> step for all countries; </a:t>
          </a:r>
          <a:r>
            <a:rPr lang="en-US" sz="2000" kern="1200" dirty="0" smtClean="0">
              <a:latin typeface="Calibri"/>
            </a:rPr>
            <a:t>costs  $9bn/y; we argue that HPV vaccine should be included</a:t>
          </a:r>
          <a:endParaRPr lang="en-US" sz="2000" kern="1200" dirty="0"/>
        </a:p>
      </dsp:txBody>
      <dsp:txXfrm>
        <a:off x="2383830" y="2383825"/>
        <a:ext cx="3766697" cy="1808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0460A-1FF4-BF41-8D5E-3F5AB12CD2C3}" type="datetimeFigureOut">
              <a:rPr lang="en-US" smtClean="0"/>
              <a:t>12/10/13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50F53-5196-5948-9AEC-EFFE46BE97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087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8383E-FDE3-C944-BF1F-9FE7E1995709}" type="datetimeFigureOut">
              <a:rPr lang="en-US" smtClean="0"/>
              <a:t>12/10/13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5005A-8F21-FA4F-BE91-AB08B7D722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2202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7B883-31D8-41C7-84E8-67A7A33D333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75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59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602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72" y="273572"/>
            <a:ext cx="3008181" cy="116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08" y="273571"/>
            <a:ext cx="511092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72" y="1435530"/>
            <a:ext cx="3008181" cy="4691027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7636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77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77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400736" indent="0">
              <a:buNone/>
              <a:defRPr sz="2500"/>
            </a:lvl2pPr>
            <a:lvl3pPr marL="801472" indent="0">
              <a:buNone/>
              <a:defRPr sz="2100"/>
            </a:lvl3pPr>
            <a:lvl4pPr marL="1202207" indent="0">
              <a:buNone/>
              <a:defRPr sz="1800"/>
            </a:lvl4pPr>
            <a:lvl5pPr marL="1602943" indent="0">
              <a:buNone/>
              <a:defRPr sz="1800"/>
            </a:lvl5pPr>
            <a:lvl6pPr marL="2003679" indent="0">
              <a:buNone/>
              <a:defRPr sz="1800"/>
            </a:lvl6pPr>
            <a:lvl7pPr marL="2404415" indent="0">
              <a:buNone/>
              <a:defRPr sz="1800"/>
            </a:lvl7pPr>
            <a:lvl8pPr marL="2805151" indent="0">
              <a:buNone/>
              <a:defRPr sz="1800"/>
            </a:lvl8pPr>
            <a:lvl9pPr marL="3205886" indent="0">
              <a:buNone/>
              <a:defRPr sz="18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77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5637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433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5992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27682" cy="5992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535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2540" y="1380815"/>
            <a:ext cx="4080591" cy="461183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380815"/>
            <a:ext cx="4080591" cy="46118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928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404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>
                <a:solidFill>
                  <a:srgbClr val="53565A"/>
                </a:solidFill>
              </a:rPr>
              <a:pPr/>
              <a:t>‹#›</a:t>
            </a:fld>
            <a:endParaRPr lang="en-US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120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>
                <a:solidFill>
                  <a:srgbClr val="53565A"/>
                </a:solidFill>
              </a:rPr>
              <a:pPr/>
              <a:t>‹#›</a:t>
            </a:fld>
            <a:endParaRPr lang="en-US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31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5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5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128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748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1" y="4407378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1" y="2907056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736" indent="0">
              <a:buNone/>
              <a:defRPr sz="1600"/>
            </a:lvl2pPr>
            <a:lvl3pPr marL="801472" indent="0">
              <a:buNone/>
              <a:defRPr sz="1400"/>
            </a:lvl3pPr>
            <a:lvl4pPr marL="1202207" indent="0">
              <a:buNone/>
              <a:defRPr sz="1200"/>
            </a:lvl4pPr>
            <a:lvl5pPr marL="1602943" indent="0">
              <a:buNone/>
              <a:defRPr sz="1200"/>
            </a:lvl5pPr>
            <a:lvl6pPr marL="2003679" indent="0">
              <a:buNone/>
              <a:defRPr sz="1200"/>
            </a:lvl6pPr>
            <a:lvl7pPr marL="2404415" indent="0">
              <a:buNone/>
              <a:defRPr sz="1200"/>
            </a:lvl7pPr>
            <a:lvl8pPr marL="2805151" indent="0">
              <a:buNone/>
              <a:defRPr sz="1200"/>
            </a:lvl8pPr>
            <a:lvl9pPr marL="320588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5841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540" y="1380815"/>
            <a:ext cx="4080591" cy="46118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380815"/>
            <a:ext cx="4080591" cy="46118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312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72" y="275012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2" y="1534879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72" y="2174172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4" y="1534879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4" y="2174172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2437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63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14" Type="http://schemas.openxmlformats.org/officeDocument/2006/relationships/image" Target="../media/image3.wmf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4" Type="http://schemas.openxmlformats.org/officeDocument/2006/relationships/theme" Target="../theme/theme3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48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7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96CCEE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539" y="1380815"/>
            <a:ext cx="8291501" cy="461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28" name="Line 6"/>
          <p:cNvSpPr>
            <a:spLocks noChangeShapeType="1"/>
          </p:cNvSpPr>
          <p:nvPr/>
        </p:nvSpPr>
        <p:spPr bwMode="auto">
          <a:xfrm>
            <a:off x="0" y="1246909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0147" tIns="40074" rIns="80147" bIns="40074"/>
          <a:lstStyle/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400" b="1" dirty="0">
              <a:solidFill>
                <a:srgbClr val="000066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1358" y="6015688"/>
            <a:ext cx="9144000" cy="842312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147" tIns="40074" rIns="80147" bIns="40074" anchor="ctr"/>
          <a:lstStyle/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3400" b="1" dirty="0">
              <a:solidFill>
                <a:srgbClr val="000066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30" name="Rectangle 13"/>
          <p:cNvSpPr>
            <a:spLocks noChangeArrowheads="1"/>
          </p:cNvSpPr>
          <p:nvPr/>
        </p:nvSpPr>
        <p:spPr bwMode="auto">
          <a:xfrm>
            <a:off x="914943" y="6189910"/>
            <a:ext cx="5738078" cy="43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91417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rgbClr val="96CCEE"/>
                </a:solidFill>
                <a:latin typeface="Arial Narrow" charset="0"/>
                <a:ea typeface="ＭＳ Ｐゴシック" charset="0"/>
                <a:cs typeface="Arial" charset="0"/>
              </a:rPr>
              <a:t>Commission on Investing in Health, London, December 2013</a:t>
            </a:r>
            <a:endParaRPr lang="en-US" sz="1200" b="1" dirty="0">
              <a:solidFill>
                <a:srgbClr val="96CCEE"/>
              </a:solidFill>
              <a:latin typeface="Arial Narrow" charset="0"/>
              <a:ea typeface="ＭＳ Ｐゴシック" charset="0"/>
              <a:cs typeface="Arial" charset="0"/>
            </a:endParaRPr>
          </a:p>
        </p:txBody>
      </p:sp>
      <p:sp>
        <p:nvSpPr>
          <p:cNvPr id="1031" name="Rectangle 14"/>
          <p:cNvSpPr>
            <a:spLocks noChangeArrowheads="1"/>
          </p:cNvSpPr>
          <p:nvPr/>
        </p:nvSpPr>
        <p:spPr bwMode="auto">
          <a:xfrm>
            <a:off x="359734" y="6398688"/>
            <a:ext cx="355660" cy="33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defTabSz="914179" fontAlgn="base">
              <a:spcBef>
                <a:spcPct val="0"/>
              </a:spcBef>
              <a:spcAft>
                <a:spcPct val="0"/>
              </a:spcAft>
              <a:defRPr/>
            </a:pPr>
            <a:fld id="{37E0D520-779B-AE4C-BC1D-3258E213657B}" type="slidenum">
              <a:rPr lang="x-none" sz="1500" b="1">
                <a:solidFill>
                  <a:srgbClr val="72BBE8"/>
                </a:solidFill>
                <a:latin typeface="Arial Narrow" charset="0"/>
                <a:ea typeface="ＭＳ Ｐゴシック" charset="0"/>
                <a:cs typeface="Arial" charset="0"/>
              </a:rPr>
              <a:pPr algn="r" defTabSz="91417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z="1500" b="1" dirty="0">
                <a:solidFill>
                  <a:srgbClr val="72BBE8"/>
                </a:solidFill>
                <a:latin typeface="Arial Narrow" charset="0"/>
                <a:ea typeface="ＭＳ Ｐゴシック" charset="0"/>
                <a:cs typeface="Arial" charset="0"/>
              </a:rPr>
              <a:t> </a:t>
            </a:r>
            <a:r>
              <a:rPr lang="en-US" sz="2100" b="1" baseline="14000" dirty="0">
                <a:solidFill>
                  <a:srgbClr val="FFFFFF"/>
                </a:solidFill>
                <a:latin typeface="Arial Narrow" charset="0"/>
                <a:ea typeface="ＭＳ Ｐゴシック" charset="0"/>
                <a:cs typeface="Arial" charset="0"/>
              </a:rPr>
              <a:t>|</a:t>
            </a:r>
          </a:p>
        </p:txBody>
      </p:sp>
      <p:pic>
        <p:nvPicPr>
          <p:cNvPr id="1032" name="Picture 17" descr="WHO-EN-white-H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51" y="6040166"/>
            <a:ext cx="2207266" cy="71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914179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ＭＳ Ｐゴシック" charset="0"/>
          <a:cs typeface="+mj-cs"/>
        </a:defRPr>
      </a:lvl1pPr>
      <a:lvl2pPr algn="ctr" defTabSz="914179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ＭＳ Ｐゴシック" charset="0"/>
          <a:cs typeface="Arial" charset="0"/>
        </a:defRPr>
      </a:lvl2pPr>
      <a:lvl3pPr algn="ctr" defTabSz="914179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ＭＳ Ｐゴシック" charset="0"/>
          <a:cs typeface="Arial" charset="0"/>
        </a:defRPr>
      </a:lvl3pPr>
      <a:lvl4pPr algn="ctr" defTabSz="914179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ＭＳ Ｐゴシック" charset="0"/>
          <a:cs typeface="Arial" charset="0"/>
        </a:defRPr>
      </a:lvl4pPr>
      <a:lvl5pPr algn="ctr" defTabSz="914179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ＭＳ Ｐゴシック" charset="0"/>
          <a:cs typeface="Arial" charset="0"/>
        </a:defRPr>
      </a:lvl5pPr>
      <a:lvl6pPr marL="400736" algn="ctr" defTabSz="914179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801472" algn="ctr" defTabSz="914179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202207" algn="ctr" defTabSz="914179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602943" algn="ctr" defTabSz="914179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295" indent="-342295" algn="l" defTabSz="914179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charset="0"/>
        <a:buChar char="l"/>
        <a:defRPr sz="2500">
          <a:solidFill>
            <a:srgbClr val="000066"/>
          </a:solidFill>
          <a:latin typeface="+mn-lt"/>
          <a:ea typeface="ＭＳ Ｐゴシック" charset="0"/>
          <a:cs typeface="+mn-cs"/>
        </a:defRPr>
      </a:lvl1pPr>
      <a:lvl2pPr marL="805646" indent="-282464" algn="l" defTabSz="914179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charset="0"/>
        <a:buChar char="–"/>
        <a:defRPr sz="2100">
          <a:solidFill>
            <a:srgbClr val="000066"/>
          </a:solidFill>
          <a:latin typeface="+mn-lt"/>
          <a:ea typeface="Arial" charset="0"/>
          <a:cs typeface="+mn-cs"/>
        </a:defRPr>
      </a:lvl2pPr>
      <a:lvl3pPr marL="1256474" indent="-269940" algn="l" defTabSz="914179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pitchFamily="34" charset="0"/>
          <a:ea typeface="Arial" charset="0"/>
          <a:cs typeface="+mn-cs"/>
        </a:defRPr>
      </a:lvl3pPr>
      <a:lvl4pPr marL="1664167" indent="-226806" algn="l" defTabSz="914179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pitchFamily="34" charset="0"/>
          <a:ea typeface="Arial" charset="0"/>
          <a:cs typeface="+mn-cs"/>
        </a:defRPr>
      </a:lvl4pPr>
      <a:lvl5pPr marL="1988374" indent="-144710" algn="r" defTabSz="914179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ea typeface="Arial" charset="0"/>
          <a:cs typeface="+mn-cs"/>
        </a:defRPr>
      </a:lvl5pPr>
      <a:lvl6pPr marL="2389109" indent="-144710" algn="r" defTabSz="91417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789845" indent="-144710" algn="r" defTabSz="91417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190581" indent="-144710" algn="r" defTabSz="91417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591317" indent="-144710" algn="r" defTabSz="91417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3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72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207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43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79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415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151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8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1938FB76-EC37-4676-96EF-A27161A3096A}" type="slidenum">
              <a:rPr lang="en-US" smtClean="0">
                <a:solidFill>
                  <a:srgbClr val="53565A"/>
                </a:solidFill>
              </a:rPr>
              <a:pPr/>
              <a:t>‹#›</a:t>
            </a:fld>
            <a:endParaRPr lang="en-US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05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17.xml"/><Relationship Id="rId2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17.xml"/><Relationship Id="rId2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17.xml"/><Relationship Id="rId2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7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1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Cost</a:t>
            </a:r>
            <a:r>
              <a:rPr lang="en-US" sz="3200" b="1" dirty="0" smtClean="0">
                <a:solidFill>
                  <a:schemeClr val="accent1"/>
                </a:solidFill>
              </a:rPr>
              <a:t>-Effective Interventions </a:t>
            </a:r>
            <a:r>
              <a:rPr lang="en-US" sz="3200" b="1" dirty="0">
                <a:solidFill>
                  <a:schemeClr val="accent1"/>
                </a:solidFill>
              </a:rPr>
              <a:t>to Curb </a:t>
            </a:r>
            <a:r>
              <a:rPr lang="en-US" sz="3200" b="1" dirty="0" smtClean="0">
                <a:solidFill>
                  <a:schemeClr val="accent1"/>
                </a:solidFill>
              </a:rPr>
              <a:t>Non-</a:t>
            </a:r>
            <a:r>
              <a:rPr lang="en-US" sz="3200" b="1" dirty="0">
                <a:solidFill>
                  <a:schemeClr val="accent1"/>
                </a:solidFill>
              </a:rPr>
              <a:t>C</a:t>
            </a:r>
            <a:r>
              <a:rPr lang="en-US" sz="3200" b="1" dirty="0" smtClean="0">
                <a:solidFill>
                  <a:schemeClr val="accent1"/>
                </a:solidFill>
              </a:rPr>
              <a:t>ommunicable </a:t>
            </a:r>
            <a:r>
              <a:rPr lang="en-US" sz="3200" b="1" dirty="0">
                <a:solidFill>
                  <a:schemeClr val="accent1"/>
                </a:solidFill>
              </a:rPr>
              <a:t>Diseases and </a:t>
            </a:r>
            <a:r>
              <a:rPr lang="en-US" sz="3200" b="1" dirty="0" smtClean="0">
                <a:solidFill>
                  <a:schemeClr val="accent1"/>
                </a:solidFill>
              </a:rPr>
              <a:t>Injury</a:t>
            </a:r>
          </a:p>
          <a:p>
            <a:pPr marL="0" indent="0" algn="ctr">
              <a:spcBef>
                <a:spcPts val="0"/>
              </a:spcBef>
              <a:buNone/>
            </a:pPr>
            <a:endParaRPr lang="en-GB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 smtClean="0"/>
              <a:t>Chair: </a:t>
            </a:r>
            <a:r>
              <a:rPr lang="en-US" sz="2000" dirty="0" smtClean="0"/>
              <a:t>Karen-Helene </a:t>
            </a:r>
            <a:r>
              <a:rPr lang="en-US" sz="2000" dirty="0" err="1"/>
              <a:t>Ulltveit</a:t>
            </a:r>
            <a:r>
              <a:rPr lang="en-US" sz="2000" dirty="0"/>
              <a:t>-Moe, University of </a:t>
            </a:r>
            <a:r>
              <a:rPr lang="en-US" sz="2000" dirty="0" smtClean="0"/>
              <a:t>Oslo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GB" sz="2000" b="1" dirty="0" smtClean="0"/>
              <a:t>Presenter: </a:t>
            </a:r>
            <a:r>
              <a:rPr lang="en-GB" sz="2000" dirty="0" smtClean="0"/>
              <a:t>Gavin Yamey, University of California, San Francisco</a:t>
            </a:r>
          </a:p>
          <a:p>
            <a:pPr marL="0" indent="0" algn="ctr">
              <a:spcBef>
                <a:spcPts val="0"/>
              </a:spcBef>
              <a:buNone/>
            </a:pPr>
            <a:endParaRPr lang="en-GB" sz="20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/>
              <a:t>Discussants</a:t>
            </a:r>
            <a:r>
              <a:rPr lang="en-US" sz="2000" dirty="0"/>
              <a:t>: </a:t>
            </a:r>
            <a:r>
              <a:rPr lang="en-US" sz="2000" dirty="0" err="1"/>
              <a:t>Majid</a:t>
            </a:r>
            <a:r>
              <a:rPr lang="en-US" sz="2000" dirty="0"/>
              <a:t> </a:t>
            </a:r>
            <a:r>
              <a:rPr lang="en-US" sz="2000" dirty="0" err="1"/>
              <a:t>Ezzati</a:t>
            </a:r>
            <a:r>
              <a:rPr lang="en-US" sz="2000" dirty="0"/>
              <a:t>, Imperial College </a:t>
            </a:r>
            <a:r>
              <a:rPr lang="en-US" sz="2000" dirty="0" smtClean="0"/>
              <a:t>London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/>
              <a:t>Richard </a:t>
            </a:r>
            <a:r>
              <a:rPr lang="en-US" sz="2000" dirty="0"/>
              <a:t>Smith, UnitedHealth </a:t>
            </a:r>
            <a:r>
              <a:rPr lang="en-US" sz="2000" dirty="0" smtClean="0"/>
              <a:t>Group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/>
              <a:t>Cary </a:t>
            </a:r>
            <a:r>
              <a:rPr lang="en-US" sz="2000" dirty="0"/>
              <a:t>Adams, </a:t>
            </a:r>
            <a:r>
              <a:rPr lang="en-US" sz="2000" dirty="0" smtClean="0"/>
              <a:t>NCD </a:t>
            </a:r>
            <a:r>
              <a:rPr lang="en-US" sz="2000" dirty="0"/>
              <a:t>Alliance and CEO of UICC</a:t>
            </a:r>
          </a:p>
          <a:p>
            <a:pPr marL="0" indent="0" algn="ctr">
              <a:spcBef>
                <a:spcPts val="0"/>
              </a:spcBef>
              <a:buNone/>
            </a:pPr>
            <a:endParaRPr lang="en-GB" sz="2000" dirty="0"/>
          </a:p>
          <a:p>
            <a:pPr marL="0" indent="0" algn="ctr">
              <a:buNone/>
            </a:pPr>
            <a:endParaRPr lang="en-GB" sz="2200" dirty="0"/>
          </a:p>
          <a:p>
            <a:pPr marL="0" indent="0" algn="ctr">
              <a:lnSpc>
                <a:spcPct val="80000"/>
              </a:lnSpc>
              <a:buNone/>
            </a:pPr>
            <a:r>
              <a:rPr lang="en-GB" sz="1600" i="1" dirty="0"/>
              <a:t>Global Health 2035 London Symposium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GB" sz="1600" i="1" dirty="0"/>
              <a:t>Royal College of Physicians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GB" sz="1600" i="1" dirty="0"/>
              <a:t>3 December 2013 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869855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from taxing tobacco and alcohol</a:t>
            </a:r>
            <a:endParaRPr lang="en-US" dirty="0"/>
          </a:p>
        </p:txBody>
      </p:sp>
      <p:pic>
        <p:nvPicPr>
          <p:cNvPr id="2050" name="Picture 2" descr="http://hibbertmcgee.com/wp-content/uploads/2013/04/0324-cigarette-ta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1562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0" y="2209800"/>
            <a:ext cx="5334000" cy="267765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AEEF"/>
              </a:buClr>
              <a:buFont typeface="Wingdings" charset="2"/>
              <a:buChar char="§"/>
            </a:pPr>
            <a:r>
              <a:rPr lang="en-US" sz="2100" dirty="0" smtClean="0">
                <a:solidFill>
                  <a:srgbClr val="53565A"/>
                </a:solidFill>
              </a:rPr>
              <a:t>Taxes must be </a:t>
            </a:r>
            <a:r>
              <a:rPr lang="en-US" sz="2100" b="1" dirty="0" smtClean="0">
                <a:solidFill>
                  <a:srgbClr val="53565A"/>
                </a:solidFill>
              </a:rPr>
              <a:t>large</a:t>
            </a:r>
            <a:r>
              <a:rPr lang="en-US" sz="21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2100" dirty="0" smtClean="0">
                <a:solidFill>
                  <a:srgbClr val="53565A"/>
                </a:solidFill>
              </a:rPr>
              <a:t>to change consumption</a:t>
            </a:r>
          </a:p>
          <a:p>
            <a:pPr marL="342900" indent="-342900">
              <a:buClr>
                <a:srgbClr val="00AEEF"/>
              </a:buClr>
              <a:buFont typeface="Wingdings" charset="2"/>
              <a:buChar char="§"/>
            </a:pPr>
            <a:endParaRPr lang="en-US" sz="2100" dirty="0">
              <a:solidFill>
                <a:srgbClr val="53565A"/>
              </a:solidFill>
            </a:endParaRPr>
          </a:p>
          <a:p>
            <a:pPr marL="342900" indent="-342900">
              <a:buClr>
                <a:srgbClr val="00AEEF"/>
              </a:buClr>
              <a:buFont typeface="Wingdings" charset="2"/>
              <a:buChar char="§"/>
            </a:pPr>
            <a:r>
              <a:rPr lang="en-US" sz="2100" dirty="0" smtClean="0">
                <a:solidFill>
                  <a:srgbClr val="53565A"/>
                </a:solidFill>
              </a:rPr>
              <a:t>Must prevent </a:t>
            </a:r>
            <a:r>
              <a:rPr lang="en-US" sz="2100" b="1" dirty="0" smtClean="0">
                <a:solidFill>
                  <a:srgbClr val="53565A"/>
                </a:solidFill>
              </a:rPr>
              <a:t>tax avoidance </a:t>
            </a:r>
            <a:r>
              <a:rPr lang="en-US" sz="2100" dirty="0" smtClean="0">
                <a:solidFill>
                  <a:srgbClr val="53565A"/>
                </a:solidFill>
              </a:rPr>
              <a:t>(loopholes) and </a:t>
            </a:r>
            <a:r>
              <a:rPr lang="en-US" sz="2100" b="1" dirty="0" smtClean="0">
                <a:solidFill>
                  <a:srgbClr val="53565A"/>
                </a:solidFill>
              </a:rPr>
              <a:t>tax evasion </a:t>
            </a:r>
            <a:r>
              <a:rPr lang="en-US" sz="2100" dirty="0" smtClean="0">
                <a:solidFill>
                  <a:srgbClr val="53565A"/>
                </a:solidFill>
              </a:rPr>
              <a:t>(smuggling, bootlegging)</a:t>
            </a:r>
          </a:p>
          <a:p>
            <a:pPr marL="342900" indent="-342900">
              <a:buClr>
                <a:srgbClr val="00AEEF"/>
              </a:buClr>
              <a:buFont typeface="Wingdings" charset="2"/>
              <a:buChar char="§"/>
            </a:pPr>
            <a:endParaRPr lang="en-US" sz="2100" dirty="0">
              <a:solidFill>
                <a:srgbClr val="53565A"/>
              </a:solidFill>
            </a:endParaRPr>
          </a:p>
          <a:p>
            <a:pPr marL="342900" indent="-342900">
              <a:buClr>
                <a:srgbClr val="00AEEF"/>
              </a:buClr>
              <a:buFont typeface="Wingdings" charset="2"/>
              <a:buChar char="§"/>
            </a:pPr>
            <a:r>
              <a:rPr lang="en-US" sz="2100" dirty="0" smtClean="0">
                <a:solidFill>
                  <a:srgbClr val="53565A"/>
                </a:solidFill>
              </a:rPr>
              <a:t>Design taxes to </a:t>
            </a:r>
            <a:r>
              <a:rPr lang="en-US" sz="2100" b="1" dirty="0" smtClean="0">
                <a:solidFill>
                  <a:srgbClr val="53565A"/>
                </a:solidFill>
              </a:rPr>
              <a:t>avoid substitution</a:t>
            </a:r>
          </a:p>
          <a:p>
            <a:pPr marL="342900" indent="-342900">
              <a:buClr>
                <a:srgbClr val="00AEEF"/>
              </a:buClr>
              <a:buFont typeface="Wingdings" charset="2"/>
              <a:buChar char="§"/>
            </a:pPr>
            <a:endParaRPr lang="en-US" sz="2100" b="1" dirty="0">
              <a:solidFill>
                <a:srgbClr val="53565A"/>
              </a:solidFill>
            </a:endParaRPr>
          </a:p>
          <a:p>
            <a:pPr marL="342900" indent="-342900">
              <a:buClr>
                <a:srgbClr val="00AEEF"/>
              </a:buClr>
              <a:buFont typeface="Wingdings" charset="2"/>
              <a:buChar char="§"/>
            </a:pPr>
            <a:r>
              <a:rPr lang="en-US" sz="2100" b="1" dirty="0" smtClean="0">
                <a:solidFill>
                  <a:srgbClr val="53565A"/>
                </a:solidFill>
              </a:rPr>
              <a:t>Young/low-income groups </a:t>
            </a:r>
            <a:r>
              <a:rPr lang="en-US" sz="2100" dirty="0" smtClean="0">
                <a:solidFill>
                  <a:srgbClr val="53565A"/>
                </a:solidFill>
              </a:rPr>
              <a:t>respond most</a:t>
            </a:r>
            <a:endParaRPr lang="en-US" sz="2100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909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Subsidies: </a:t>
            </a:r>
            <a:r>
              <a:rPr lang="en-US" dirty="0" smtClean="0"/>
              <a:t>the single greatest opportunity is ending fossil fuel subsidies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83186573"/>
              </p:ext>
            </p:extLst>
          </p:nvPr>
        </p:nvGraphicFramePr>
        <p:xfrm>
          <a:off x="533400" y="1447800"/>
          <a:ext cx="8153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859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r>
              <a:rPr lang="en-US" dirty="0" smtClean="0"/>
              <a:t>Three other policy instruments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16710842"/>
              </p:ext>
            </p:extLst>
          </p:nvPr>
        </p:nvGraphicFramePr>
        <p:xfrm>
          <a:off x="304800" y="1676400"/>
          <a:ext cx="8610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72200" y="4724400"/>
            <a:ext cx="28857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>
                <a:solidFill>
                  <a:srgbClr val="00AEEF"/>
                </a:solidFill>
              </a:rPr>
              <a:t>globalhealth2035.org</a:t>
            </a:r>
            <a:endParaRPr lang="en-US" sz="2400" b="1" dirty="0">
              <a:solidFill>
                <a:srgbClr val="00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88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1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Essential package of clinical interventions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393756"/>
              </p:ext>
            </p:extLst>
          </p:nvPr>
        </p:nvGraphicFramePr>
        <p:xfrm>
          <a:off x="838200" y="1295400"/>
          <a:ext cx="7467600" cy="455272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733800"/>
                <a:gridCol w="3733800"/>
              </a:tblGrid>
              <a:tr h="49328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WHO “best buys”</a:t>
                      </a:r>
                      <a:endParaRPr lang="en-US" sz="21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3282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NCD</a:t>
                      </a:r>
                      <a:endParaRPr lang="en-US" sz="2100" b="1" dirty="0"/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Intervention</a:t>
                      </a:r>
                      <a:endParaRPr lang="en-US" sz="2100" b="1" dirty="0"/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689243">
                <a:tc>
                  <a:txBody>
                    <a:bodyPr/>
                    <a:lstStyle/>
                    <a:p>
                      <a:pPr algn="l"/>
                      <a:r>
                        <a:rPr lang="en-US" sz="2100" dirty="0" smtClean="0"/>
                        <a:t>Liver cancer</a:t>
                      </a:r>
                    </a:p>
                    <a:p>
                      <a:pPr algn="l"/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dirty="0" smtClean="0"/>
                        <a:t>Hepatitis</a:t>
                      </a:r>
                      <a:r>
                        <a:rPr lang="en-US" sz="2100" baseline="0" dirty="0" smtClean="0"/>
                        <a:t> B vaccine</a:t>
                      </a:r>
                      <a:endParaRPr lang="en-US" sz="2100" dirty="0"/>
                    </a:p>
                  </a:txBody>
                  <a:tcPr/>
                </a:tc>
              </a:tr>
              <a:tr h="776701">
                <a:tc>
                  <a:txBody>
                    <a:bodyPr/>
                    <a:lstStyle/>
                    <a:p>
                      <a:pPr algn="l"/>
                      <a:r>
                        <a:rPr lang="en-US" sz="2100" dirty="0" smtClean="0"/>
                        <a:t>Cervical cancer</a:t>
                      </a:r>
                      <a:endParaRPr lang="en-US" sz="2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dirty="0" smtClean="0"/>
                        <a:t>VIA and treatment of pre-cancerous</a:t>
                      </a:r>
                      <a:r>
                        <a:rPr lang="en-US" sz="2100" baseline="0" dirty="0" smtClean="0"/>
                        <a:t> lesions</a:t>
                      </a:r>
                    </a:p>
                    <a:p>
                      <a:pPr algn="l"/>
                      <a:endParaRPr lang="en-US" sz="2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  <a:tr h="973049">
                <a:tc>
                  <a:txBody>
                    <a:bodyPr/>
                    <a:lstStyle/>
                    <a:p>
                      <a:pPr algn="l"/>
                      <a:r>
                        <a:rPr lang="en-US" sz="2100" dirty="0" smtClean="0"/>
                        <a:t>CVD</a:t>
                      </a:r>
                      <a:r>
                        <a:rPr lang="en-US" sz="2100" baseline="0" dirty="0" smtClean="0"/>
                        <a:t> and diabetes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smtClean="0"/>
                        <a:t>Counselling and multi-drug therapy for high-risk patients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dirty="0" smtClean="0"/>
                    </a:p>
                  </a:txBody>
                  <a:tcPr/>
                </a:tc>
              </a:tr>
              <a:tr h="689243">
                <a:tc>
                  <a:txBody>
                    <a:bodyPr/>
                    <a:lstStyle/>
                    <a:p>
                      <a:pPr algn="l"/>
                      <a:r>
                        <a:rPr lang="en-US" sz="2100" dirty="0" smtClean="0"/>
                        <a:t>Heart</a:t>
                      </a:r>
                      <a:r>
                        <a:rPr lang="en-US" sz="2100" baseline="0" dirty="0" smtClean="0"/>
                        <a:t> attack</a:t>
                      </a:r>
                      <a:endParaRPr lang="en-US" sz="2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dirty="0" smtClean="0"/>
                        <a:t>Aspirin</a:t>
                      </a:r>
                    </a:p>
                    <a:p>
                      <a:pPr algn="l"/>
                      <a:endParaRPr lang="en-US" sz="2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747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r>
              <a:rPr lang="en-US" dirty="0" smtClean="0"/>
              <a:t>We recommend scale-up in all countries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0704708"/>
              </p:ext>
            </p:extLst>
          </p:nvPr>
        </p:nvGraphicFramePr>
        <p:xfrm>
          <a:off x="304800" y="1676400"/>
          <a:ext cx="8610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2629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1762"/>
          </a:xfrm>
        </p:spPr>
        <p:txBody>
          <a:bodyPr>
            <a:normAutofit/>
          </a:bodyPr>
          <a:lstStyle/>
          <a:p>
            <a:r>
              <a:rPr lang="en-US" dirty="0" smtClean="0"/>
              <a:t>Phased expansion pathways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519178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53565A"/>
                </a:solidFill>
              </a:rPr>
              <a:t>Choice of packages and expansion pathway will vary with pattern of disease, delivery capacity, domestic health spending</a:t>
            </a:r>
            <a:endParaRPr lang="en-US" b="1" i="1" dirty="0">
              <a:solidFill>
                <a:srgbClr val="53565A"/>
              </a:solidFill>
            </a:endParaRPr>
          </a:p>
        </p:txBody>
      </p:sp>
      <p:pic>
        <p:nvPicPr>
          <p:cNvPr id="7" name="Content Placeholder 6" descr="Gavin 5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74" y="1676400"/>
            <a:ext cx="751205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73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Why did we include childhood cancers?</a:t>
            </a:r>
            <a:endParaRPr lang="en-US" dirty="0"/>
          </a:p>
        </p:txBody>
      </p:sp>
      <p:sp>
        <p:nvSpPr>
          <p:cNvPr id="4" name="Double Bracket 3"/>
          <p:cNvSpPr/>
          <p:nvPr/>
        </p:nvSpPr>
        <p:spPr>
          <a:xfrm>
            <a:off x="914400" y="1676400"/>
            <a:ext cx="7315200" cy="3507343"/>
          </a:xfrm>
          <a:prstGeom prst="bracketPair">
            <a:avLst/>
          </a:prstGeom>
          <a:ln w="28575" cmpd="sng">
            <a:solidFill>
              <a:srgbClr val="00AEEF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Clr>
                <a:srgbClr val="EC008C"/>
              </a:buClr>
              <a:buFont typeface="Wingdings" charset="2"/>
              <a:buChar char="§"/>
            </a:pPr>
            <a:r>
              <a:rPr lang="en-US" sz="2000" i="1" dirty="0" smtClean="0">
                <a:solidFill>
                  <a:srgbClr val="53565A"/>
                </a:solidFill>
              </a:rPr>
              <a:t>Disease </a:t>
            </a:r>
            <a:r>
              <a:rPr lang="en-US" sz="2000" i="1" dirty="0">
                <a:solidFill>
                  <a:srgbClr val="53565A"/>
                </a:solidFill>
              </a:rPr>
              <a:t>Control Priorities Project </a:t>
            </a:r>
            <a:r>
              <a:rPr lang="en-US" sz="2000" i="1" dirty="0" smtClean="0">
                <a:solidFill>
                  <a:srgbClr val="53565A"/>
                </a:solidFill>
              </a:rPr>
              <a:t>3</a:t>
            </a:r>
            <a:r>
              <a:rPr lang="en-US" sz="2000" i="1" baseline="30000" dirty="0" smtClean="0">
                <a:solidFill>
                  <a:srgbClr val="53565A"/>
                </a:solidFill>
              </a:rPr>
              <a:t>rd</a:t>
            </a:r>
            <a:r>
              <a:rPr lang="en-US" sz="2000" i="1" dirty="0" smtClean="0">
                <a:solidFill>
                  <a:srgbClr val="53565A"/>
                </a:solidFill>
              </a:rPr>
              <a:t> edition </a:t>
            </a:r>
            <a:r>
              <a:rPr lang="en-US" sz="2000" dirty="0" smtClean="0">
                <a:solidFill>
                  <a:srgbClr val="53565A"/>
                </a:solidFill>
              </a:rPr>
              <a:t>examines evidence </a:t>
            </a:r>
            <a:r>
              <a:rPr lang="en-US" sz="2000" dirty="0">
                <a:solidFill>
                  <a:srgbClr val="53565A"/>
                </a:solidFill>
              </a:rPr>
              <a:t>on treating pediatric cancers in a range of </a:t>
            </a:r>
            <a:r>
              <a:rPr lang="en-US" sz="2000" dirty="0" smtClean="0">
                <a:solidFill>
                  <a:srgbClr val="53565A"/>
                </a:solidFill>
              </a:rPr>
              <a:t>LICs/MICs </a:t>
            </a:r>
          </a:p>
          <a:p>
            <a:pPr marL="342900" indent="-342900">
              <a:buClr>
                <a:srgbClr val="EC008C"/>
              </a:buClr>
              <a:buFont typeface="Wingdings" charset="2"/>
              <a:buChar char="§"/>
            </a:pPr>
            <a:endParaRPr lang="en-US" sz="2000" dirty="0">
              <a:solidFill>
                <a:srgbClr val="53565A"/>
              </a:solidFill>
            </a:endParaRPr>
          </a:p>
          <a:p>
            <a:pPr marL="342900" indent="-342900">
              <a:buClr>
                <a:srgbClr val="EC008C"/>
              </a:buClr>
              <a:buFont typeface="Wingdings" charset="2"/>
              <a:buChar char="§"/>
            </a:pPr>
            <a:r>
              <a:rPr lang="en-US" sz="2000" dirty="0" smtClean="0">
                <a:solidFill>
                  <a:srgbClr val="53565A"/>
                </a:solidFill>
              </a:rPr>
              <a:t>Treating common </a:t>
            </a:r>
            <a:r>
              <a:rPr lang="en-US" sz="2000" dirty="0">
                <a:solidFill>
                  <a:srgbClr val="53565A"/>
                </a:solidFill>
              </a:rPr>
              <a:t>childhood malignancies in many settings would </a:t>
            </a:r>
            <a:r>
              <a:rPr lang="en-US" sz="2000" dirty="0" smtClean="0">
                <a:solidFill>
                  <a:srgbClr val="53565A"/>
                </a:solidFill>
              </a:rPr>
              <a:t>be cost-effective: </a:t>
            </a:r>
            <a:r>
              <a:rPr lang="en-US" sz="2000" i="1" dirty="0" smtClean="0">
                <a:solidFill>
                  <a:srgbClr val="53565A"/>
                </a:solidFill>
              </a:rPr>
              <a:t>treatments </a:t>
            </a:r>
            <a:r>
              <a:rPr lang="en-US" sz="2000" i="1" dirty="0">
                <a:solidFill>
                  <a:srgbClr val="53565A"/>
                </a:solidFill>
              </a:rPr>
              <a:t>are effective and those cured can live for </a:t>
            </a:r>
            <a:r>
              <a:rPr lang="en-US" sz="2000" i="1" dirty="0" smtClean="0">
                <a:solidFill>
                  <a:srgbClr val="53565A"/>
                </a:solidFill>
              </a:rPr>
              <a:t>decades</a:t>
            </a:r>
            <a:endParaRPr lang="en-US" sz="2000" dirty="0" smtClean="0">
              <a:solidFill>
                <a:srgbClr val="53565A"/>
              </a:solidFill>
            </a:endParaRPr>
          </a:p>
          <a:p>
            <a:pPr marL="342900" indent="-342900">
              <a:buClr>
                <a:srgbClr val="EC008C"/>
              </a:buClr>
              <a:buFont typeface="Wingdings" charset="2"/>
              <a:buChar char="§"/>
            </a:pPr>
            <a:endParaRPr lang="en-US" sz="2000" dirty="0">
              <a:solidFill>
                <a:srgbClr val="53565A"/>
              </a:solidFill>
            </a:endParaRPr>
          </a:p>
          <a:p>
            <a:pPr marL="342900" indent="-342900">
              <a:buClr>
                <a:srgbClr val="EC008C"/>
              </a:buClr>
              <a:buFont typeface="Wingdings" charset="2"/>
              <a:buChar char="§"/>
            </a:pPr>
            <a:r>
              <a:rPr lang="en-US" sz="2000" dirty="0" smtClean="0">
                <a:solidFill>
                  <a:srgbClr val="53565A"/>
                </a:solidFill>
              </a:rPr>
              <a:t>Malawi: treating a single </a:t>
            </a:r>
            <a:r>
              <a:rPr lang="en-US" sz="2000" dirty="0">
                <a:solidFill>
                  <a:srgbClr val="53565A"/>
                </a:solidFill>
              </a:rPr>
              <a:t>child with Burkitt lymphoma </a:t>
            </a:r>
            <a:r>
              <a:rPr lang="en-US" sz="2000" dirty="0" smtClean="0">
                <a:solidFill>
                  <a:srgbClr val="53565A"/>
                </a:solidFill>
              </a:rPr>
              <a:t>would </a:t>
            </a:r>
            <a:r>
              <a:rPr lang="en-US" sz="2000" dirty="0">
                <a:solidFill>
                  <a:srgbClr val="53565A"/>
                </a:solidFill>
              </a:rPr>
              <a:t>be very cost-effective up to a cost </a:t>
            </a:r>
            <a:r>
              <a:rPr lang="en-US" sz="2000" dirty="0" smtClean="0">
                <a:solidFill>
                  <a:srgbClr val="53565A"/>
                </a:solidFill>
              </a:rPr>
              <a:t>of US $14,000 (actual cost of chemotherapy + supportive drugs is US $50)</a:t>
            </a:r>
            <a:endParaRPr lang="en-US" sz="2000" dirty="0">
              <a:solidFill>
                <a:srgbClr val="53565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6900" y="534418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53565A"/>
                </a:solidFill>
              </a:rPr>
              <a:t>Hesseling </a:t>
            </a:r>
            <a:r>
              <a:rPr lang="en-US" sz="1400" i="1" dirty="0">
                <a:solidFill>
                  <a:srgbClr val="53565A"/>
                </a:solidFill>
              </a:rPr>
              <a:t>PB. Burkitt lymphoma treatment: the </a:t>
            </a:r>
            <a:r>
              <a:rPr lang="en-US" sz="1400" i="1" dirty="0" smtClean="0">
                <a:solidFill>
                  <a:srgbClr val="53565A"/>
                </a:solidFill>
              </a:rPr>
              <a:t>Malawi experience</a:t>
            </a:r>
            <a:r>
              <a:rPr lang="en-US" sz="1400" i="1" dirty="0">
                <a:solidFill>
                  <a:srgbClr val="53565A"/>
                </a:solidFill>
              </a:rPr>
              <a:t>. </a:t>
            </a:r>
            <a:endParaRPr lang="en-US" sz="1400" i="1" dirty="0" smtClean="0">
              <a:solidFill>
                <a:srgbClr val="53565A"/>
              </a:solidFill>
            </a:endParaRPr>
          </a:p>
          <a:p>
            <a:pPr algn="ctr"/>
            <a:r>
              <a:rPr lang="en-US" sz="1400" i="1" dirty="0" smtClean="0">
                <a:solidFill>
                  <a:srgbClr val="53565A"/>
                </a:solidFill>
              </a:rPr>
              <a:t>J </a:t>
            </a:r>
            <a:r>
              <a:rPr lang="en-US" sz="1400" i="1" dirty="0">
                <a:solidFill>
                  <a:srgbClr val="53565A"/>
                </a:solidFill>
              </a:rPr>
              <a:t>Afr Cancer 2009;1:72–9</a:t>
            </a:r>
            <a:r>
              <a:rPr lang="en-US" sz="1400" i="1" dirty="0" smtClean="0">
                <a:solidFill>
                  <a:srgbClr val="53565A"/>
                </a:solidFill>
              </a:rPr>
              <a:t>.</a:t>
            </a:r>
            <a:endParaRPr lang="en-US" sz="1400" i="1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494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838200" y="1828800"/>
            <a:ext cx="5643154" cy="2971800"/>
          </a:xfrm>
          <a:prstGeom prst="round2DiagRect">
            <a:avLst>
              <a:gd name="adj1" fmla="val 0"/>
              <a:gd name="adj2" fmla="val 1667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53565A"/>
                </a:solidFill>
              </a:rPr>
              <a:t> </a:t>
            </a:r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</a:t>
            </a:r>
            <a:r>
              <a:rPr lang="en-US" dirty="0" smtClean="0"/>
              <a:t>udden price drops affect expansion pathway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1905000"/>
            <a:ext cx="5410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EC008C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rgbClr val="53565A"/>
                </a:solidFill>
              </a:rPr>
              <a:t>For </a:t>
            </a:r>
            <a:r>
              <a:rPr lang="en-US" sz="2200" dirty="0">
                <a:solidFill>
                  <a:srgbClr val="53565A"/>
                </a:solidFill>
              </a:rPr>
              <a:t>drugs, diagnostics, and vaccines, which can </a:t>
            </a:r>
            <a:r>
              <a:rPr lang="en-US" sz="2200" dirty="0" smtClean="0">
                <a:solidFill>
                  <a:srgbClr val="53565A"/>
                </a:solidFill>
              </a:rPr>
              <a:t>usually be </a:t>
            </a:r>
            <a:r>
              <a:rPr lang="en-US" sz="2200" dirty="0">
                <a:solidFill>
                  <a:srgbClr val="53565A"/>
                </a:solidFill>
              </a:rPr>
              <a:t>delivered without complex </a:t>
            </a:r>
            <a:r>
              <a:rPr lang="en-US" sz="2200" dirty="0" smtClean="0">
                <a:solidFill>
                  <a:srgbClr val="53565A"/>
                </a:solidFill>
              </a:rPr>
              <a:t>infrastructure</a:t>
            </a:r>
            <a:r>
              <a:rPr lang="en-US" sz="2200" dirty="0">
                <a:solidFill>
                  <a:srgbClr val="53565A"/>
                </a:solidFill>
              </a:rPr>
              <a:t>, </a:t>
            </a:r>
            <a:r>
              <a:rPr lang="en-US" sz="2200" b="1" dirty="0">
                <a:solidFill>
                  <a:srgbClr val="53565A"/>
                </a:solidFill>
              </a:rPr>
              <a:t>price </a:t>
            </a:r>
            <a:r>
              <a:rPr lang="en-US" sz="2200" b="1" dirty="0" smtClean="0">
                <a:solidFill>
                  <a:srgbClr val="53565A"/>
                </a:solidFill>
              </a:rPr>
              <a:t>reductions can </a:t>
            </a:r>
            <a:r>
              <a:rPr lang="en-US" sz="2200" b="1" dirty="0">
                <a:solidFill>
                  <a:srgbClr val="53565A"/>
                </a:solidFill>
              </a:rPr>
              <a:t>sometimes occur very rapidly </a:t>
            </a:r>
            <a:endParaRPr lang="en-US" sz="2200" b="1" dirty="0" smtClean="0">
              <a:solidFill>
                <a:srgbClr val="53565A"/>
              </a:solidFill>
            </a:endParaRPr>
          </a:p>
          <a:p>
            <a:pPr marL="285750" indent="-285750">
              <a:buClr>
                <a:srgbClr val="EC008C"/>
              </a:buClr>
              <a:buFont typeface="Wingdings" charset="2"/>
              <a:buChar char="§"/>
            </a:pPr>
            <a:endParaRPr lang="en-US" sz="2200" dirty="0">
              <a:solidFill>
                <a:srgbClr val="53565A"/>
              </a:solidFill>
            </a:endParaRPr>
          </a:p>
          <a:p>
            <a:pPr marL="285750" indent="-285750">
              <a:buClr>
                <a:srgbClr val="EC008C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rgbClr val="53565A"/>
                </a:solidFill>
              </a:rPr>
              <a:t>Price drop </a:t>
            </a:r>
            <a:r>
              <a:rPr lang="en-US" sz="2200" dirty="0">
                <a:solidFill>
                  <a:srgbClr val="53565A"/>
                </a:solidFill>
              </a:rPr>
              <a:t>might be </a:t>
            </a:r>
            <a:r>
              <a:rPr lang="en-US" sz="2200" dirty="0" smtClean="0">
                <a:solidFill>
                  <a:srgbClr val="53565A"/>
                </a:solidFill>
              </a:rPr>
              <a:t>large enough for intervention </a:t>
            </a:r>
            <a:r>
              <a:rPr lang="en-US" sz="2200" dirty="0">
                <a:solidFill>
                  <a:srgbClr val="53565A"/>
                </a:solidFill>
              </a:rPr>
              <a:t>to </a:t>
            </a:r>
            <a:r>
              <a:rPr lang="en-US" sz="2200" dirty="0" smtClean="0">
                <a:solidFill>
                  <a:srgbClr val="53565A"/>
                </a:solidFill>
              </a:rPr>
              <a:t>be used </a:t>
            </a:r>
            <a:r>
              <a:rPr lang="en-US" sz="2200" dirty="0">
                <a:solidFill>
                  <a:srgbClr val="53565A"/>
                </a:solidFill>
              </a:rPr>
              <a:t>earlier in </a:t>
            </a:r>
            <a:r>
              <a:rPr lang="en-US" sz="2200" dirty="0" smtClean="0">
                <a:solidFill>
                  <a:srgbClr val="53565A"/>
                </a:solidFill>
              </a:rPr>
              <a:t> expansion pathway</a:t>
            </a:r>
            <a:endParaRPr lang="en-US" sz="2200" b="1" dirty="0">
              <a:solidFill>
                <a:srgbClr val="53565A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05600" y="2133600"/>
            <a:ext cx="995818" cy="3733800"/>
            <a:chOff x="5333999" y="1212445"/>
            <a:chExt cx="762000" cy="2682180"/>
          </a:xfrm>
          <a:solidFill>
            <a:srgbClr val="EC008C"/>
          </a:solidFill>
          <a:effectLst/>
        </p:grpSpPr>
        <p:sp>
          <p:nvSpPr>
            <p:cNvPr id="7" name="Right Arrow 6"/>
            <p:cNvSpPr/>
            <p:nvPr/>
          </p:nvSpPr>
          <p:spPr>
            <a:xfrm rot="5400000">
              <a:off x="4373909" y="2172535"/>
              <a:ext cx="2682180" cy="762000"/>
            </a:xfrm>
            <a:prstGeom prst="rightArrow">
              <a:avLst>
                <a:gd name="adj1" fmla="val 49830"/>
                <a:gd name="adj2" fmla="val 6066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ight Arrow 5"/>
            <p:cNvSpPr/>
            <p:nvPr/>
          </p:nvSpPr>
          <p:spPr>
            <a:xfrm rot="5400000">
              <a:off x="4489074" y="2248519"/>
              <a:ext cx="2451851" cy="3797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dirty="0" smtClean="0">
                  <a:solidFill>
                    <a:prstClr val="white"/>
                  </a:solidFill>
                </a:rPr>
                <a:t>Price</a:t>
              </a:r>
              <a:endParaRPr lang="en-US" sz="1700" b="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9902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“Interventions don’t deliver themselves”</a:t>
            </a:r>
            <a:endParaRPr lang="en-US" sz="32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201455"/>
              </p:ext>
            </p:extLst>
          </p:nvPr>
        </p:nvGraphicFramePr>
        <p:xfrm>
          <a:off x="381000" y="1143000"/>
          <a:ext cx="8382000" cy="413042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71600"/>
                <a:gridCol w="1569144"/>
                <a:gridCol w="1813752"/>
                <a:gridCol w="1813752"/>
                <a:gridCol w="1813752"/>
              </a:tblGrid>
              <a:tr h="381000">
                <a:tc gridSpan="5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1450" b="1" dirty="0"/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b="1" dirty="0" smtClean="0"/>
                        <a:t>Community</a:t>
                      </a:r>
                      <a:r>
                        <a:rPr lang="en-US" sz="1450" b="1" baseline="0" dirty="0" smtClean="0"/>
                        <a:t> outreach</a:t>
                      </a:r>
                      <a:endParaRPr lang="en-US" sz="1450" b="1" dirty="0"/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b="1" dirty="0" smtClean="0"/>
                        <a:t>Clinics</a:t>
                      </a:r>
                      <a:endParaRPr lang="en-US" sz="1450" b="1" dirty="0"/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b="1" dirty="0" smtClean="0"/>
                        <a:t>District hospitals</a:t>
                      </a:r>
                      <a:endParaRPr lang="en-US" sz="1450" b="1" dirty="0"/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b="1" dirty="0" smtClean="0"/>
                        <a:t>Referral</a:t>
                      </a:r>
                      <a:r>
                        <a:rPr lang="en-US" sz="1450" b="1" baseline="0" dirty="0" smtClean="0"/>
                        <a:t> hospitals</a:t>
                      </a:r>
                      <a:endParaRPr lang="en-US" sz="1450" b="1" dirty="0"/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782298">
                <a:tc>
                  <a:txBody>
                    <a:bodyPr/>
                    <a:lstStyle/>
                    <a:p>
                      <a:pPr algn="l"/>
                      <a:r>
                        <a:rPr lang="en-US" sz="1450" b="1" baseline="0" dirty="0" smtClean="0"/>
                        <a:t>CVD, diabetes</a:t>
                      </a:r>
                      <a:endParaRPr lang="en-US" sz="1450" b="1" dirty="0" smtClean="0"/>
                    </a:p>
                    <a:p>
                      <a:pPr algn="l"/>
                      <a:endParaRPr lang="en-US" sz="14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50" dirty="0" smtClean="0"/>
                        <a:t>Diabetes prevention programmes</a:t>
                      </a:r>
                      <a:endParaRPr lang="en-US" sz="14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50" dirty="0" smtClean="0"/>
                        <a:t>Drugs for primary &amp; secondary prevention of CVD</a:t>
                      </a:r>
                      <a:r>
                        <a:rPr lang="en-US" sz="1450" baseline="0" dirty="0" smtClean="0"/>
                        <a:t> </a:t>
                      </a:r>
                      <a:endParaRPr lang="en-US" sz="14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50" dirty="0" smtClean="0"/>
                        <a:t>Medical</a:t>
                      </a:r>
                      <a:r>
                        <a:rPr lang="en-US" sz="1450" baseline="0" dirty="0" smtClean="0"/>
                        <a:t> treatment of acute heart attack</a:t>
                      </a:r>
                      <a:endParaRPr lang="en-US" sz="14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50" dirty="0" smtClean="0"/>
                        <a:t>Angiography services</a:t>
                      </a:r>
                      <a:endParaRPr lang="en-US" sz="1450" dirty="0"/>
                    </a:p>
                  </a:txBody>
                  <a:tcPr/>
                </a:tc>
              </a:tr>
              <a:tr h="738325">
                <a:tc>
                  <a:txBody>
                    <a:bodyPr/>
                    <a:lstStyle/>
                    <a:p>
                      <a:pPr algn="l"/>
                      <a:r>
                        <a:rPr lang="en-US" sz="1450" b="1" dirty="0" smtClean="0"/>
                        <a:t>Cancers</a:t>
                      </a:r>
                      <a:endParaRPr lang="en-US" sz="145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50" dirty="0" smtClean="0"/>
                        <a:t>HPV</a:t>
                      </a:r>
                      <a:r>
                        <a:rPr lang="en-US" sz="1450" baseline="0" dirty="0" smtClean="0"/>
                        <a:t> vaccination</a:t>
                      </a:r>
                      <a:endParaRPr lang="en-US" sz="145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50" dirty="0" smtClean="0"/>
                        <a:t>Cervical cancer screening</a:t>
                      </a:r>
                      <a:r>
                        <a:rPr lang="en-US" sz="1450" baseline="0" dirty="0" smtClean="0"/>
                        <a:t>/treatment</a:t>
                      </a:r>
                      <a:endParaRPr lang="en-US" sz="145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50" dirty="0" smtClean="0"/>
                        <a:t>Hormonal</a:t>
                      </a:r>
                      <a:r>
                        <a:rPr lang="en-US" sz="1450" baseline="0" dirty="0" smtClean="0"/>
                        <a:t> therapy  and surgery for breast cancer</a:t>
                      </a:r>
                      <a:endParaRPr lang="en-US" sz="145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50" dirty="0" smtClean="0"/>
                        <a:t>Treatment</a:t>
                      </a:r>
                      <a:r>
                        <a:rPr lang="en-US" sz="1450" baseline="0" dirty="0" smtClean="0"/>
                        <a:t> of selected paediatric cancers</a:t>
                      </a:r>
                      <a:endParaRPr lang="en-US" sz="145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  <a:tr h="924971">
                <a:tc>
                  <a:txBody>
                    <a:bodyPr/>
                    <a:lstStyle/>
                    <a:p>
                      <a:pPr algn="l"/>
                      <a:r>
                        <a:rPr lang="en-US" sz="1450" b="1" dirty="0" smtClean="0"/>
                        <a:t>Psychiatric</a:t>
                      </a:r>
                      <a:r>
                        <a:rPr lang="en-US" sz="1450" b="1" baseline="0" dirty="0" smtClean="0"/>
                        <a:t> and neurological conditions</a:t>
                      </a:r>
                      <a:endParaRPr lang="en-US" sz="14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50" dirty="0" smtClean="0"/>
                        <a:t>Rehabilitation</a:t>
                      </a:r>
                      <a:r>
                        <a:rPr lang="en-US" sz="1450" baseline="0" dirty="0" smtClean="0"/>
                        <a:t> for chronic psychosis</a:t>
                      </a:r>
                      <a:endParaRPr lang="en-US" sz="14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50" dirty="0" smtClean="0"/>
                        <a:t>Antidepressants and psychotherapy for depression or anxiety</a:t>
                      </a:r>
                      <a:endParaRPr lang="en-US" sz="14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50" dirty="0" smtClean="0"/>
                        <a:t>Detoxification</a:t>
                      </a:r>
                      <a:r>
                        <a:rPr lang="en-US" sz="1450" baseline="0" dirty="0" smtClean="0"/>
                        <a:t> for alcohol dependence</a:t>
                      </a:r>
                      <a:endParaRPr lang="en-US" sz="14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dirty="0" smtClean="0"/>
                        <a:t>Neurosurgery</a:t>
                      </a:r>
                      <a:r>
                        <a:rPr lang="en-US" sz="1450" baseline="0" dirty="0" smtClean="0"/>
                        <a:t> for intractable epilepsy</a:t>
                      </a:r>
                      <a:endParaRPr lang="en-US" sz="1450" dirty="0" smtClean="0"/>
                    </a:p>
                  </a:txBody>
                  <a:tcPr/>
                </a:tc>
              </a:tr>
              <a:tr h="655188">
                <a:tc>
                  <a:txBody>
                    <a:bodyPr/>
                    <a:lstStyle/>
                    <a:p>
                      <a:pPr algn="l"/>
                      <a:r>
                        <a:rPr lang="en-US" sz="1450" b="1" dirty="0" smtClean="0"/>
                        <a:t>Injuries</a:t>
                      </a:r>
                      <a:endParaRPr lang="en-US" sz="145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50" dirty="0" smtClean="0"/>
                        <a:t>Training of lay first responders</a:t>
                      </a:r>
                      <a:endParaRPr lang="en-US" sz="145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50" dirty="0" smtClean="0"/>
                        <a:t>Treatment of minor burns</a:t>
                      </a:r>
                      <a:endParaRPr lang="en-US" sz="145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50" dirty="0" smtClean="0"/>
                        <a:t>Management of fractured femur</a:t>
                      </a:r>
                      <a:endParaRPr lang="en-US" sz="145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50" dirty="0" smtClean="0"/>
                        <a:t>Complex orthopaedic surgery—e.g. for pelvic injury</a:t>
                      </a:r>
                      <a:endParaRPr lang="en-US" sz="145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4323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role for international collective action?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344960"/>
              </p:ext>
            </p:extLst>
          </p:nvPr>
        </p:nvGraphicFramePr>
        <p:xfrm>
          <a:off x="228600" y="1375725"/>
          <a:ext cx="8686800" cy="394303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76400"/>
                <a:gridCol w="7010400"/>
              </a:tblGrid>
              <a:tr h="44184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Curbing NCDs and Injuries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98765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Leadership and</a:t>
                      </a:r>
                      <a:r>
                        <a:rPr lang="en-US" sz="1600" b="1" baseline="0" dirty="0" smtClean="0"/>
                        <a:t> stewardship</a:t>
                      </a:r>
                      <a:endParaRPr lang="en-US" sz="1600" b="1" dirty="0"/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charset="2"/>
                        <a:buChar char="§"/>
                      </a:pPr>
                      <a:r>
                        <a:rPr lang="en-US" sz="1600" baseline="0" dirty="0" smtClean="0"/>
                        <a:t>Advocacy and technical assistance for taxation, trade and subsidy policies</a:t>
                      </a:r>
                      <a:endParaRPr lang="en-US" sz="1600" dirty="0"/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80571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Provision of global</a:t>
                      </a:r>
                      <a:r>
                        <a:rPr lang="en-US" sz="1600" b="1" baseline="0" dirty="0" smtClean="0"/>
                        <a:t> public goods</a:t>
                      </a:r>
                      <a:endParaRPr lang="en-US" sz="16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charset="2"/>
                        <a:buChar char="§"/>
                      </a:pPr>
                      <a:r>
                        <a:rPr lang="en-US" sz="1600" dirty="0" smtClean="0"/>
                        <a:t>“PPIR” (population, policy, and implementation research)</a:t>
                      </a:r>
                      <a:endParaRPr lang="en-US" sz="1600" baseline="0" dirty="0" smtClean="0"/>
                    </a:p>
                    <a:p>
                      <a:pPr marL="171450" indent="-171450" algn="l">
                        <a:buFont typeface="Wingdings" charset="2"/>
                        <a:buChar char="§"/>
                      </a:pPr>
                      <a:r>
                        <a:rPr lang="en-US" sz="1600" baseline="0" dirty="0" smtClean="0"/>
                        <a:t>Expanding the menu of cost-effective population-based and clinical interventions</a:t>
                      </a:r>
                    </a:p>
                    <a:p>
                      <a:pPr marL="171450" indent="-171450" algn="l">
                        <a:buFont typeface="Wingdings" charset="2"/>
                        <a:buChar char="§"/>
                      </a:pPr>
                      <a:r>
                        <a:rPr lang="en-US" sz="1600" baseline="0" dirty="0" smtClean="0"/>
                        <a:t>Surveillance on implementing the WHO FCTC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  <a:tr h="80571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Managing cross-border externalities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dirty="0" smtClean="0"/>
                        <a:t>Regional collaboration to prevent tobacco smuggling</a:t>
                      </a:r>
                    </a:p>
                  </a:txBody>
                  <a:tcPr anchor="ctr"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62378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Direct</a:t>
                      </a:r>
                      <a:r>
                        <a:rPr lang="en-US" sz="1600" b="1" baseline="0" dirty="0" smtClean="0"/>
                        <a:t> country assistance</a:t>
                      </a:r>
                      <a:endParaRPr lang="en-US" sz="16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en-US" sz="1600" dirty="0" smtClean="0"/>
                        <a:t>Aid to LICs </a:t>
                      </a:r>
                      <a:r>
                        <a:rPr lang="en-US" sz="1600" baseline="0" dirty="0" smtClean="0"/>
                        <a:t>to support selected NCD and injury interventions (e.g. HPV and hepatitis B vaccines)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100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 paradox of success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9"/>
          <a:stretch/>
        </p:blipFill>
        <p:spPr bwMode="auto">
          <a:xfrm>
            <a:off x="2209800" y="1447800"/>
            <a:ext cx="4495800" cy="428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5800" y="5638800"/>
            <a:ext cx="548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53565A"/>
                </a:solidFill>
              </a:rPr>
              <a:t>Deaths from selected important causes across different income levels</a:t>
            </a:r>
          </a:p>
        </p:txBody>
      </p:sp>
    </p:spTree>
    <p:extLst>
      <p:ext uri="{BB962C8B-B14F-4D97-AF65-F5344CB8AC3E}">
        <p14:creationId xmlns:p14="http://schemas.microsoft.com/office/powerpoint/2010/main" val="4105279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Thank you</a:t>
            </a:r>
            <a:br>
              <a:rPr lang="en-US" sz="44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yameyg@globalhealth.ucsf.edu</a:t>
            </a:r>
            <a:b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rgbClr val="00B0F0"/>
                </a:solidFill>
              </a:rPr>
              <a:t>www.globalhealth2035.org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140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Age-standardized death rates from CVD are higher in all six World Bank regions than in HICs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6" b="53029"/>
          <a:stretch/>
        </p:blipFill>
        <p:spPr bwMode="auto">
          <a:xfrm>
            <a:off x="419100" y="2133600"/>
            <a:ext cx="8305800" cy="286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112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steps can countries take to delay onset?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15" y="1752600"/>
            <a:ext cx="7717971" cy="357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5029200"/>
            <a:ext cx="7108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>
                <a:solidFill>
                  <a:srgbClr val="53565A"/>
                </a:solidFill>
              </a:rPr>
              <a:t>Relations between key risk factors for major NCDs and </a:t>
            </a:r>
            <a:r>
              <a:rPr lang="en-US" sz="1200" i="1" dirty="0" smtClean="0">
                <a:solidFill>
                  <a:srgbClr val="53565A"/>
                </a:solidFill>
              </a:rPr>
              <a:t>injuries</a:t>
            </a:r>
          </a:p>
          <a:p>
            <a:pPr algn="r"/>
            <a:r>
              <a:rPr lang="en-US" sz="1200" dirty="0" smtClean="0">
                <a:solidFill>
                  <a:srgbClr val="53565A"/>
                </a:solidFill>
              </a:rPr>
              <a:t>†</a:t>
            </a:r>
            <a:r>
              <a:rPr lang="en-US" sz="1200" i="1" dirty="0" smtClean="0">
                <a:solidFill>
                  <a:srgbClr val="53565A"/>
                </a:solidFill>
              </a:rPr>
              <a:t> Amenable to drug therapy</a:t>
            </a:r>
            <a:endParaRPr lang="en-US" sz="1200" i="1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565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Large loss of life expectancy</a:t>
            </a:r>
            <a:endParaRPr lang="en-US" dirty="0"/>
          </a:p>
        </p:txBody>
      </p:sp>
      <p:sp>
        <p:nvSpPr>
          <p:cNvPr id="6" name="Round Diagonal Corner Rectangle 5"/>
          <p:cNvSpPr/>
          <p:nvPr/>
        </p:nvSpPr>
        <p:spPr>
          <a:xfrm>
            <a:off x="838200" y="1828800"/>
            <a:ext cx="5643154" cy="2971800"/>
          </a:xfrm>
          <a:prstGeom prst="round2DiagRect">
            <a:avLst>
              <a:gd name="adj1" fmla="val 0"/>
              <a:gd name="adj2" fmla="val 1667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53565A"/>
                </a:solidFill>
              </a:rPr>
              <a:t> </a:t>
            </a:r>
            <a:endParaRPr lang="en-US" dirty="0">
              <a:solidFill>
                <a:srgbClr val="53565A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705600" y="2133600"/>
            <a:ext cx="995818" cy="3733800"/>
            <a:chOff x="5333999" y="1212445"/>
            <a:chExt cx="762000" cy="2682180"/>
          </a:xfrm>
          <a:solidFill>
            <a:srgbClr val="EC008C"/>
          </a:solidFill>
          <a:effectLst/>
        </p:grpSpPr>
        <p:sp>
          <p:nvSpPr>
            <p:cNvPr id="8" name="Right Arrow 7"/>
            <p:cNvSpPr/>
            <p:nvPr/>
          </p:nvSpPr>
          <p:spPr>
            <a:xfrm rot="5400000">
              <a:off x="4373909" y="2172535"/>
              <a:ext cx="2682180" cy="762000"/>
            </a:xfrm>
            <a:prstGeom prst="rightArrow">
              <a:avLst>
                <a:gd name="adj1" fmla="val 49830"/>
                <a:gd name="adj2" fmla="val 6066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ight Arrow 5"/>
            <p:cNvSpPr/>
            <p:nvPr/>
          </p:nvSpPr>
          <p:spPr>
            <a:xfrm rot="5400000">
              <a:off x="4489074" y="2248519"/>
              <a:ext cx="2451851" cy="3797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dirty="0" smtClean="0">
                  <a:solidFill>
                    <a:prstClr val="white"/>
                  </a:solidFill>
                </a:rPr>
                <a:t>Life expectancy</a:t>
              </a:r>
              <a:endParaRPr lang="en-US" sz="17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581400" y="2385930"/>
            <a:ext cx="1981200" cy="2086140"/>
          </a:xfrm>
          <a:prstGeom prst="rect">
            <a:avLst/>
          </a:pr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TextBox 12"/>
          <p:cNvSpPr txBox="1"/>
          <p:nvPr/>
        </p:nvSpPr>
        <p:spPr>
          <a:xfrm>
            <a:off x="914400" y="1905000"/>
            <a:ext cx="533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C008C"/>
              </a:buClr>
              <a:buFont typeface="Wingdings" charset="2"/>
              <a:buChar char="§"/>
            </a:pPr>
            <a:r>
              <a:rPr lang="en-US" sz="2100" b="1" dirty="0" smtClean="0">
                <a:solidFill>
                  <a:srgbClr val="53565A"/>
                </a:solidFill>
              </a:rPr>
              <a:t>Smoking: </a:t>
            </a:r>
            <a:r>
              <a:rPr lang="en-US" sz="2100" dirty="0" smtClean="0">
                <a:solidFill>
                  <a:srgbClr val="53565A"/>
                </a:solidFill>
              </a:rPr>
              <a:t>smoker</a:t>
            </a:r>
            <a:r>
              <a:rPr lang="en-US" sz="2100" b="1" dirty="0" smtClean="0">
                <a:solidFill>
                  <a:srgbClr val="53565A"/>
                </a:solidFill>
              </a:rPr>
              <a:t> </a:t>
            </a:r>
            <a:r>
              <a:rPr lang="en-US" sz="2100" dirty="0" smtClean="0">
                <a:solidFill>
                  <a:srgbClr val="53565A"/>
                </a:solidFill>
              </a:rPr>
              <a:t>in U.S. </a:t>
            </a:r>
            <a:r>
              <a:rPr lang="en-US" sz="2100" dirty="0" smtClean="0">
                <a:solidFill>
                  <a:srgbClr val="53565A"/>
                </a:solidFill>
                <a:sym typeface="Wingdings"/>
              </a:rPr>
              <a:t> Loses about 10 y</a:t>
            </a:r>
          </a:p>
          <a:p>
            <a:pPr marL="285750" indent="-285750">
              <a:buClr>
                <a:srgbClr val="EC008C"/>
              </a:buClr>
              <a:buFont typeface="Wingdings" charset="2"/>
              <a:buChar char="§"/>
            </a:pPr>
            <a:endParaRPr lang="en-US" sz="2100" dirty="0">
              <a:solidFill>
                <a:srgbClr val="53565A"/>
              </a:solidFill>
              <a:sym typeface="Wingdings"/>
            </a:endParaRPr>
          </a:p>
          <a:p>
            <a:pPr marL="285750" indent="-285750">
              <a:buClr>
                <a:srgbClr val="EC008C"/>
              </a:buClr>
              <a:buFont typeface="Wingdings" charset="2"/>
              <a:buChar char="§"/>
            </a:pPr>
            <a:r>
              <a:rPr lang="en-US" sz="2100" b="1" dirty="0" smtClean="0">
                <a:solidFill>
                  <a:srgbClr val="53565A"/>
                </a:solidFill>
                <a:sym typeface="Wingdings"/>
              </a:rPr>
              <a:t>Pollution: </a:t>
            </a:r>
            <a:r>
              <a:rPr lang="en-US" sz="2100" dirty="0" smtClean="0">
                <a:solidFill>
                  <a:srgbClr val="53565A"/>
                </a:solidFill>
                <a:sym typeface="Wingdings"/>
              </a:rPr>
              <a:t>65-y-old woman in moderately polluted Chinese city  Loses about 4 y</a:t>
            </a:r>
          </a:p>
          <a:p>
            <a:pPr marL="285750" indent="-285750">
              <a:buClr>
                <a:srgbClr val="EC008C"/>
              </a:buClr>
              <a:buFont typeface="Wingdings" charset="2"/>
              <a:buChar char="§"/>
            </a:pPr>
            <a:endParaRPr lang="en-US" sz="2100" dirty="0">
              <a:solidFill>
                <a:srgbClr val="53565A"/>
              </a:solidFill>
              <a:sym typeface="Wingdings"/>
            </a:endParaRPr>
          </a:p>
          <a:p>
            <a:pPr marL="285750" indent="-285750">
              <a:buClr>
                <a:srgbClr val="EC008C"/>
              </a:buClr>
              <a:buFont typeface="Wingdings" charset="2"/>
              <a:buChar char="§"/>
            </a:pPr>
            <a:r>
              <a:rPr lang="en-US" sz="2100" b="1" dirty="0" smtClean="0">
                <a:solidFill>
                  <a:srgbClr val="53565A"/>
                </a:solidFill>
                <a:sym typeface="Wingdings"/>
              </a:rPr>
              <a:t>Obesity: </a:t>
            </a:r>
            <a:r>
              <a:rPr lang="en-US" sz="2100" dirty="0" smtClean="0">
                <a:solidFill>
                  <a:srgbClr val="53565A"/>
                </a:solidFill>
                <a:sym typeface="Wingdings"/>
              </a:rPr>
              <a:t>60-y-old with:</a:t>
            </a:r>
          </a:p>
          <a:p>
            <a:pPr marL="742950" lvl="1" indent="-285750">
              <a:buFont typeface="Arial"/>
              <a:buChar char="•"/>
            </a:pPr>
            <a:r>
              <a:rPr lang="en-US" sz="1900" dirty="0" smtClean="0">
                <a:solidFill>
                  <a:srgbClr val="53565A"/>
                </a:solidFill>
                <a:sym typeface="Wingdings"/>
              </a:rPr>
              <a:t>BMI 27-30  Loses about 1-2 y</a:t>
            </a:r>
          </a:p>
          <a:p>
            <a:pPr marL="742950" lvl="1" indent="-285750">
              <a:buFont typeface="Arial"/>
              <a:buChar char="•"/>
            </a:pPr>
            <a:r>
              <a:rPr lang="en-US" sz="1900" dirty="0" smtClean="0">
                <a:solidFill>
                  <a:srgbClr val="53565A"/>
                </a:solidFill>
                <a:sym typeface="Wingdings"/>
              </a:rPr>
              <a:t>BMI 30-35  Loses about 2-4 y</a:t>
            </a:r>
          </a:p>
          <a:p>
            <a:pPr marL="742950" lvl="1" indent="-285750">
              <a:buFont typeface="Arial"/>
              <a:buChar char="•"/>
            </a:pPr>
            <a:r>
              <a:rPr lang="en-US" sz="1900" dirty="0" smtClean="0">
                <a:solidFill>
                  <a:srgbClr val="53565A"/>
                </a:solidFill>
                <a:sym typeface="Wingdings"/>
              </a:rPr>
              <a:t>BMI 40-50  Loses about 8-10 y</a:t>
            </a:r>
          </a:p>
          <a:p>
            <a:endParaRPr lang="en-US" sz="1400" dirty="0" smtClean="0">
              <a:solidFill>
                <a:srgbClr val="53565A"/>
              </a:solidFill>
              <a:sym typeface="Wingdings"/>
            </a:endParaRPr>
          </a:p>
          <a:p>
            <a:endParaRPr lang="en-US" sz="1400" dirty="0">
              <a:solidFill>
                <a:srgbClr val="53565A"/>
              </a:solidFill>
              <a:sym typeface="Wingdings"/>
            </a:endParaRPr>
          </a:p>
          <a:p>
            <a:endParaRPr lang="en-US" sz="1400" dirty="0" smtClean="0">
              <a:solidFill>
                <a:srgbClr val="53565A"/>
              </a:solidFill>
              <a:sym typeface="Wingdings"/>
            </a:endParaRPr>
          </a:p>
          <a:p>
            <a:endParaRPr lang="en-US" dirty="0" smtClean="0">
              <a:solidFill>
                <a:srgbClr val="53565A"/>
              </a:solidFill>
              <a:sym typeface="Wingdings"/>
            </a:endParaRPr>
          </a:p>
          <a:p>
            <a:endParaRPr lang="en-US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21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lovelypackage.com/wp-content/uploads/2010/03/vin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4247664" cy="262913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Essential packages of interventions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5400000">
            <a:off x="4003159" y="1864241"/>
            <a:ext cx="2356882" cy="3657600"/>
          </a:xfrm>
          <a:prstGeom prst="rect">
            <a:avLst/>
          </a:prstGeom>
          <a:solidFill>
            <a:schemeClr val="accent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3886200" y="2895600"/>
            <a:ext cx="4553872" cy="2667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defTabSz="800100">
              <a:spcBef>
                <a:spcPct val="0"/>
              </a:spcBef>
              <a:spcAft>
                <a:spcPct val="35000"/>
              </a:spcAft>
            </a:pPr>
            <a:r>
              <a:rPr lang="en-US" sz="2100" b="1" dirty="0" smtClean="0">
                <a:solidFill>
                  <a:srgbClr val="53565A"/>
                </a:solidFill>
              </a:rPr>
              <a:t>Specific interventions in each package will vary by country </a:t>
            </a:r>
          </a:p>
          <a:p>
            <a:pPr marL="285750" lvl="1" indent="-285750" defTabSz="622300">
              <a:spcBef>
                <a:spcPct val="0"/>
              </a:spcBef>
              <a:spcAft>
                <a:spcPct val="15000"/>
              </a:spcAft>
              <a:buFont typeface="Wingdings" charset="2"/>
              <a:buChar char="§"/>
            </a:pPr>
            <a:r>
              <a:rPr lang="en-US" sz="1900" dirty="0" smtClean="0">
                <a:solidFill>
                  <a:srgbClr val="53565A"/>
                </a:solidFill>
              </a:rPr>
              <a:t>Depends on which risk factors dominate</a:t>
            </a:r>
          </a:p>
          <a:p>
            <a:pPr marL="285750" lvl="1" indent="-285750" defTabSz="622300">
              <a:spcBef>
                <a:spcPct val="0"/>
              </a:spcBef>
              <a:spcAft>
                <a:spcPct val="15000"/>
              </a:spcAft>
              <a:buFont typeface="Wingdings" charset="2"/>
              <a:buChar char="§"/>
            </a:pPr>
            <a:r>
              <a:rPr lang="en-US" sz="1900" b="1" dirty="0" smtClean="0">
                <a:solidFill>
                  <a:srgbClr val="53565A"/>
                </a:solidFill>
              </a:rPr>
              <a:t>Population package</a:t>
            </a:r>
            <a:r>
              <a:rPr lang="en-US" sz="1900" dirty="0" smtClean="0">
                <a:solidFill>
                  <a:srgbClr val="53565A"/>
                </a:solidFill>
              </a:rPr>
              <a:t>: reduces incidence of NCDs and injuries</a:t>
            </a:r>
          </a:p>
          <a:p>
            <a:pPr marL="285750" lvl="1" indent="-285750" defTabSz="622300">
              <a:spcBef>
                <a:spcPct val="0"/>
              </a:spcBef>
              <a:spcAft>
                <a:spcPct val="15000"/>
              </a:spcAft>
              <a:buFont typeface="Wingdings" charset="2"/>
              <a:buChar char="§"/>
            </a:pPr>
            <a:r>
              <a:rPr lang="en-US" sz="1900" b="1" dirty="0" smtClean="0">
                <a:solidFill>
                  <a:srgbClr val="53565A"/>
                </a:solidFill>
              </a:rPr>
              <a:t>Clinical package: </a:t>
            </a:r>
            <a:r>
              <a:rPr lang="en-US" sz="1900" dirty="0" smtClean="0">
                <a:solidFill>
                  <a:srgbClr val="53565A"/>
                </a:solidFill>
              </a:rPr>
              <a:t>reduces incidence and manages consequences</a:t>
            </a:r>
            <a:endParaRPr lang="en-US" sz="1900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14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1762"/>
          </a:xfrm>
        </p:spPr>
        <p:txBody>
          <a:bodyPr>
            <a:normAutofit/>
          </a:bodyPr>
          <a:lstStyle/>
          <a:p>
            <a:r>
              <a:rPr lang="en-US" dirty="0" smtClean="0"/>
              <a:t>We structure our population-based package by policy instrument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21390717"/>
              </p:ext>
            </p:extLst>
          </p:nvPr>
        </p:nvGraphicFramePr>
        <p:xfrm>
          <a:off x="266700" y="1676400"/>
          <a:ext cx="8610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4137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900" dirty="0" smtClean="0"/>
              <a:t>Essential package of population-based interventions</a:t>
            </a:r>
            <a:endParaRPr lang="en-US" sz="29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7028610"/>
              </p:ext>
            </p:extLst>
          </p:nvPr>
        </p:nvGraphicFramePr>
        <p:xfrm>
          <a:off x="457200" y="1092125"/>
          <a:ext cx="8229600" cy="485147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66800"/>
                <a:gridCol w="2209800"/>
                <a:gridCol w="1676400"/>
                <a:gridCol w="1752600"/>
                <a:gridCol w="1524000"/>
              </a:tblGrid>
              <a:tr h="395132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Taxes and subsidies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Laws and regulations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Information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Built environment</a:t>
                      </a:r>
                      <a:endParaRPr lang="en-US" sz="1300" b="1" dirty="0"/>
                    </a:p>
                  </a:txBody>
                  <a:tcPr/>
                </a:tc>
              </a:tr>
              <a:tr h="55318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Tobacco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Large (170%) excise taxes*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Bans</a:t>
                      </a:r>
                      <a:r>
                        <a:rPr lang="en-US" sz="1400" baseline="0" dirty="0" smtClean="0"/>
                        <a:t> on use in public places and on promotion*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Mass media messages*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/>
                </a:tc>
              </a:tr>
              <a:tr h="55318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Alcohol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Large taxes in countries</a:t>
                      </a:r>
                      <a:r>
                        <a:rPr lang="en-US" sz="1400" baseline="0" dirty="0" smtClean="0"/>
                        <a:t> where high burden*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Bans on promotion and restriction on sales*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Mass media messages*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/>
                </a:tc>
              </a:tr>
              <a:tr h="71123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Poor</a:t>
                      </a:r>
                      <a:r>
                        <a:rPr lang="en-US" sz="1400" b="1" baseline="0" dirty="0" smtClean="0"/>
                        <a:t> diet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Tax</a:t>
                      </a:r>
                      <a:r>
                        <a:rPr lang="en-US" sz="1400" baseline="0" dirty="0" smtClean="0"/>
                        <a:t> sugar and potentially other foods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Bans on salt and trans fats in processed food*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Increase public awareness of healthy diet and physical activity*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/>
                </a:tc>
              </a:tr>
              <a:tr h="55318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Unsafe</a:t>
                      </a:r>
                      <a:r>
                        <a:rPr lang="en-US" sz="1400" b="1" baseline="0" dirty="0" smtClean="0"/>
                        <a:t> roads and vehicles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Enforce speeding and drink-driving laws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Safe roads and vehicles</a:t>
                      </a:r>
                      <a:endParaRPr lang="en-US" sz="1400" dirty="0"/>
                    </a:p>
                  </a:txBody>
                  <a:tcPr/>
                </a:tc>
              </a:tr>
              <a:tr h="102734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Air pollution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Reduce fossil fuel subsidies. Selectively subsidise</a:t>
                      </a:r>
                      <a:r>
                        <a:rPr lang="en-US" sz="1400" baseline="0" dirty="0" smtClean="0"/>
                        <a:t> LPG to replace kerosene for household use.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Promote LPG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--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--</a:t>
                      </a:r>
                      <a:endParaRPr lang="en-US" sz="1400" i="1" dirty="0"/>
                    </a:p>
                  </a:txBody>
                  <a:tcPr/>
                </a:tc>
              </a:tr>
              <a:tr h="237079">
                <a:tc gridSpan="5">
                  <a:txBody>
                    <a:bodyPr/>
                    <a:lstStyle/>
                    <a:p>
                      <a:pPr algn="r"/>
                      <a:r>
                        <a:rPr lang="en-US" sz="1300" i="1" dirty="0" smtClean="0"/>
                        <a:t>LPG=liquefied</a:t>
                      </a:r>
                      <a:r>
                        <a:rPr lang="en-US" sz="1300" i="1" baseline="0" dirty="0" smtClean="0"/>
                        <a:t> petroleum gas. *Represent WHO </a:t>
                      </a:r>
                      <a:r>
                        <a:rPr lang="en-US" sz="1300" b="1" i="1" baseline="0" dirty="0" smtClean="0"/>
                        <a:t>best buys </a:t>
                      </a:r>
                      <a:r>
                        <a:rPr lang="en-US" sz="1300" i="1" baseline="0" dirty="0" smtClean="0"/>
                        <a:t>for control of NCDs</a:t>
                      </a:r>
                      <a:endParaRPr lang="en-US" sz="13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7852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Taxes</a:t>
            </a:r>
            <a:r>
              <a:rPr lang="en-US" dirty="0" smtClean="0"/>
              <a:t>: the single greatest opportunity is tobacco</a:t>
            </a:r>
            <a:endParaRPr lang="en-US" dirty="0"/>
          </a:p>
        </p:txBody>
      </p:sp>
      <p:sp>
        <p:nvSpPr>
          <p:cNvPr id="7" name="L-Shape 6"/>
          <p:cNvSpPr/>
          <p:nvPr/>
        </p:nvSpPr>
        <p:spPr>
          <a:xfrm rot="5400000">
            <a:off x="1328101" y="805499"/>
            <a:ext cx="2164232" cy="3601234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90600" y="1908486"/>
            <a:ext cx="3810000" cy="3429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defTabSz="800100">
              <a:spcBef>
                <a:spcPct val="0"/>
              </a:spcBef>
              <a:spcAft>
                <a:spcPct val="35000"/>
              </a:spcAft>
            </a:pPr>
            <a:r>
              <a:rPr lang="en-US" sz="2000" b="1" dirty="0" smtClean="0">
                <a:solidFill>
                  <a:srgbClr val="53565A"/>
                </a:solidFill>
              </a:rPr>
              <a:t>50% rise in tobacco price from tax increases in China</a:t>
            </a:r>
            <a:endParaRPr lang="en-US" sz="2000" b="1" dirty="0">
              <a:solidFill>
                <a:srgbClr val="53565A"/>
              </a:solidFill>
            </a:endParaRPr>
          </a:p>
          <a:p>
            <a:pPr marL="285750" lvl="1" indent="-285750" defTabSz="622300">
              <a:spcBef>
                <a:spcPct val="0"/>
              </a:spcBef>
              <a:spcAft>
                <a:spcPct val="15000"/>
              </a:spcAft>
              <a:buClr>
                <a:srgbClr val="00AEEF"/>
              </a:buClr>
              <a:buFont typeface="Wingdings" charset="2"/>
              <a:buChar char="§"/>
            </a:pPr>
            <a:r>
              <a:rPr lang="en-US" sz="1900" dirty="0" smtClean="0">
                <a:solidFill>
                  <a:srgbClr val="53565A"/>
                </a:solidFill>
              </a:rPr>
              <a:t>prevents 20 million deaths + generates extra $20 billion/y in next 50 y</a:t>
            </a:r>
            <a:endParaRPr lang="en-US" sz="1900" dirty="0">
              <a:solidFill>
                <a:srgbClr val="53565A"/>
              </a:solidFill>
            </a:endParaRPr>
          </a:p>
          <a:p>
            <a:pPr marL="285750" lvl="1" indent="-285750" defTabSz="622300">
              <a:spcBef>
                <a:spcPct val="0"/>
              </a:spcBef>
              <a:spcAft>
                <a:spcPct val="15000"/>
              </a:spcAft>
              <a:buClr>
                <a:srgbClr val="00AEEF"/>
              </a:buClr>
              <a:buFont typeface="Wingdings" charset="2"/>
              <a:buChar char="§"/>
            </a:pPr>
            <a:r>
              <a:rPr lang="en-US" sz="1900" dirty="0" smtClean="0">
                <a:solidFill>
                  <a:srgbClr val="53565A"/>
                </a:solidFill>
              </a:rPr>
              <a:t>additional tax revenue would fall over time </a:t>
            </a:r>
            <a:r>
              <a:rPr lang="en-US" sz="1900" b="1" dirty="0" smtClean="0">
                <a:solidFill>
                  <a:srgbClr val="53565A"/>
                </a:solidFill>
              </a:rPr>
              <a:t>but</a:t>
            </a:r>
            <a:r>
              <a:rPr lang="en-US" sz="1900" dirty="0" smtClean="0">
                <a:solidFill>
                  <a:srgbClr val="53565A"/>
                </a:solidFill>
              </a:rPr>
              <a:t> would be higher than current levels even after 50 </a:t>
            </a:r>
            <a:r>
              <a:rPr lang="en-US" sz="1900" dirty="0">
                <a:solidFill>
                  <a:srgbClr val="53565A"/>
                </a:solidFill>
              </a:rPr>
              <a:t>y</a:t>
            </a:r>
          </a:p>
          <a:p>
            <a:pPr marL="285750" lvl="1" indent="-285750" defTabSz="622300">
              <a:spcBef>
                <a:spcPct val="0"/>
              </a:spcBef>
              <a:spcAft>
                <a:spcPct val="15000"/>
              </a:spcAft>
              <a:buClr>
                <a:srgbClr val="00AEEF"/>
              </a:buClr>
              <a:buFont typeface="Wingdings" charset="2"/>
              <a:buChar char="§"/>
            </a:pPr>
            <a:r>
              <a:rPr lang="en-US" sz="1900" dirty="0" smtClean="0">
                <a:solidFill>
                  <a:srgbClr val="53565A"/>
                </a:solidFill>
              </a:rPr>
              <a:t>largest share of life-years gained is in bottom income quintile</a:t>
            </a:r>
            <a:endParaRPr lang="en-US" sz="1900" dirty="0">
              <a:solidFill>
                <a:srgbClr val="53565A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807"/>
          <a:stretch/>
        </p:blipFill>
        <p:spPr>
          <a:xfrm>
            <a:off x="5010151" y="2133600"/>
            <a:ext cx="3905249" cy="297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24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lobal Health 2035">
      <a:dk1>
        <a:srgbClr val="53565A"/>
      </a:dk1>
      <a:lt1>
        <a:sysClr val="window" lastClr="FFFFFF"/>
      </a:lt1>
      <a:dk2>
        <a:srgbClr val="1F497D"/>
      </a:dk2>
      <a:lt2>
        <a:srgbClr val="EEECE1"/>
      </a:lt2>
      <a:accent1>
        <a:srgbClr val="00AEEF"/>
      </a:accent1>
      <a:accent2>
        <a:srgbClr val="EC008C"/>
      </a:accent2>
      <a:accent3>
        <a:srgbClr val="F9C606"/>
      </a:accent3>
      <a:accent4>
        <a:srgbClr val="EE3124"/>
      </a:accent4>
      <a:accent5>
        <a:srgbClr val="FFA3DA"/>
      </a:accent5>
      <a:accent6>
        <a:srgbClr val="FCE2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Global Health 2035">
      <a:dk1>
        <a:srgbClr val="53565A"/>
      </a:dk1>
      <a:lt1>
        <a:sysClr val="window" lastClr="FFFFFF"/>
      </a:lt1>
      <a:dk2>
        <a:srgbClr val="1F497D"/>
      </a:dk2>
      <a:lt2>
        <a:srgbClr val="EEECE1"/>
      </a:lt2>
      <a:accent1>
        <a:srgbClr val="00AEEF"/>
      </a:accent1>
      <a:accent2>
        <a:srgbClr val="EC008C"/>
      </a:accent2>
      <a:accent3>
        <a:srgbClr val="F9C606"/>
      </a:accent3>
      <a:accent4>
        <a:srgbClr val="EE3124"/>
      </a:accent4>
      <a:accent5>
        <a:srgbClr val="FFA3DA"/>
      </a:accent5>
      <a:accent6>
        <a:srgbClr val="FCE2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4370</TotalTime>
  <Words>1098</Words>
  <Application>Microsoft Macintosh PowerPoint</Application>
  <PresentationFormat>On-screen Show (4:3)</PresentationFormat>
  <Paragraphs>177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default</vt:lpstr>
      <vt:lpstr>1_Office Theme</vt:lpstr>
      <vt:lpstr>PowerPoint Presentation</vt:lpstr>
      <vt:lpstr>A paradox of success</vt:lpstr>
      <vt:lpstr>Age-standardized death rates from CVD are higher in all six World Bank regions than in HICs </vt:lpstr>
      <vt:lpstr>What steps can countries take to delay onset?</vt:lpstr>
      <vt:lpstr>Large loss of life expectancy</vt:lpstr>
      <vt:lpstr>Essential packages of interventions</vt:lpstr>
      <vt:lpstr>We structure our population-based package by policy instrument</vt:lpstr>
      <vt:lpstr>Essential package of population-based interventions</vt:lpstr>
      <vt:lpstr>Taxes: the single greatest opportunity is tobacco</vt:lpstr>
      <vt:lpstr>Lessons from taxing tobacco and alcohol</vt:lpstr>
      <vt:lpstr>Subsidies: the single greatest opportunity is ending fossil fuel subsidies</vt:lpstr>
      <vt:lpstr>Three other policy instruments</vt:lpstr>
      <vt:lpstr>Essential package of clinical interventions</vt:lpstr>
      <vt:lpstr>We recommend scale-up in all countries</vt:lpstr>
      <vt:lpstr>Phased expansion pathways</vt:lpstr>
      <vt:lpstr>Why did we include childhood cancers?</vt:lpstr>
      <vt:lpstr>Sudden price drops affect expansion pathway</vt:lpstr>
      <vt:lpstr>“Interventions don’t deliver themselves”</vt:lpstr>
      <vt:lpstr>What role for international collective action?</vt:lpstr>
      <vt:lpstr>Thank you  yameyg@globalhealth.ucsf.edu  www.globalhealth2035.org</vt:lpstr>
    </vt:vector>
  </TitlesOfParts>
  <Company>GMMB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Vita</dc:creator>
  <cp:lastModifiedBy>Keely Bisch</cp:lastModifiedBy>
  <cp:revision>22</cp:revision>
  <dcterms:created xsi:type="dcterms:W3CDTF">2013-11-22T21:55:45Z</dcterms:created>
  <dcterms:modified xsi:type="dcterms:W3CDTF">2013-12-10T21:32:56Z</dcterms:modified>
</cp:coreProperties>
</file>