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15" r:id="rId2"/>
    <p:sldId id="381" r:id="rId3"/>
    <p:sldId id="383" r:id="rId4"/>
    <p:sldId id="385" r:id="rId5"/>
    <p:sldId id="386" r:id="rId6"/>
    <p:sldId id="388" r:id="rId7"/>
    <p:sldId id="378" r:id="rId8"/>
    <p:sldId id="37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4EA6A-8EB7-EC4B-8FF4-92CEC8D9C031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91E7C-ED99-BC40-8B61-8E2056125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99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9C6BA-7449-4716-B5BF-8E7146F23D96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E0F24-FC91-417C-AB2E-A66D31643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596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0F24-FC91-417C-AB2E-A66D31643F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70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0F24-FC91-417C-AB2E-A66D31643F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70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0F24-FC91-417C-AB2E-A66D31643F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07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0F24-FC91-417C-AB2E-A66D31643F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28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0F24-FC91-417C-AB2E-A66D31643F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47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59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5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5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1938FB76-EC37-4676-96EF-A27161A309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8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7847" y="1371600"/>
            <a:ext cx="81534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</a:rPr>
              <a:t>Quantifying the Sustainable Development Goal for Health (SDG3)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71600" y="4038600"/>
            <a:ext cx="64008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60953" y="3352800"/>
            <a:ext cx="67400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Gavin Yamey, Associate Professor of Epidemiology &amp; Biostatistics, University of California, San Francisco</a:t>
            </a:r>
          </a:p>
          <a:p>
            <a:pPr algn="ctr"/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New York, NY</a:t>
            </a:r>
          </a:p>
          <a:p>
            <a:pPr algn="ctr"/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Thursday, October 23, 2014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70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7847" y="952500"/>
            <a:ext cx="81534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</a:rPr>
              <a:t>Two Approaches to Quantification</a:t>
            </a:r>
          </a:p>
          <a:p>
            <a:endParaRPr lang="en-US" sz="4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71600" y="4038600"/>
            <a:ext cx="64008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2286000"/>
            <a:ext cx="7124700" cy="16105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47" y="4305518"/>
            <a:ext cx="7128353" cy="10367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21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50" y="434351"/>
            <a:ext cx="7158037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Gates Graph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200"/>
            <a:ext cx="770240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5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Modeling Convergence Investment Case</a:t>
            </a:r>
            <a:r>
              <a:rPr lang="en-US" baseline="30000" dirty="0" smtClean="0">
                <a:solidFill>
                  <a:schemeClr val="bg2">
                    <a:lumMod val="10000"/>
                  </a:schemeClr>
                </a:solidFill>
              </a:rPr>
              <a:t>1</a:t>
            </a:r>
            <a:br>
              <a:rPr lang="en-US" baseline="300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2700" dirty="0">
                <a:solidFill>
                  <a:schemeClr val="bg2">
                    <a:lumMod val="10000"/>
                  </a:schemeClr>
                </a:solidFill>
              </a:rPr>
              <a:t>Compares scale-up versus constant coverage</a:t>
            </a:r>
            <a:endParaRPr lang="en-US" sz="2700" baseline="300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8600" y="1828800"/>
            <a:ext cx="8610600" cy="3480376"/>
            <a:chOff x="381000" y="1828800"/>
            <a:chExt cx="8610600" cy="3480376"/>
          </a:xfrm>
        </p:grpSpPr>
        <p:sp>
          <p:nvSpPr>
            <p:cNvPr id="25602" name="TextBox 3"/>
            <p:cNvSpPr txBox="1">
              <a:spLocks noChangeArrowheads="1"/>
            </p:cNvSpPr>
            <p:nvPr/>
          </p:nvSpPr>
          <p:spPr bwMode="auto">
            <a:xfrm>
              <a:off x="3581400" y="2133600"/>
              <a:ext cx="1981200" cy="2362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2400" b="1" dirty="0" smtClean="0">
                  <a:solidFill>
                    <a:schemeClr val="bg2">
                      <a:lumMod val="10000"/>
                    </a:schemeClr>
                  </a:solidFill>
                  <a:latin typeface="Calibri" pitchFamily="34" charset="0"/>
                </a:rPr>
                <a:t>UN One Health </a:t>
              </a:r>
              <a:r>
                <a:rPr lang="en-US" sz="2400" b="1" dirty="0">
                  <a:solidFill>
                    <a:schemeClr val="bg2">
                      <a:lumMod val="10000"/>
                    </a:schemeClr>
                  </a:solidFill>
                  <a:latin typeface="Calibri" pitchFamily="34" charset="0"/>
                </a:rPr>
                <a:t>tool</a:t>
              </a:r>
            </a:p>
            <a:p>
              <a:pPr algn="ctr"/>
              <a:endParaRPr lang="en-US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endParaRPr>
            </a:p>
            <a:p>
              <a:pPr algn="ctr"/>
              <a:r>
                <a:rPr lang="en-US" dirty="0">
                  <a:solidFill>
                    <a:schemeClr val="bg2">
                      <a:lumMod val="10000"/>
                    </a:schemeClr>
                  </a:solidFill>
                  <a:latin typeface="Calibri" pitchFamily="34" charset="0"/>
                </a:rPr>
                <a:t>Country-level cost and impact model to </a:t>
              </a:r>
              <a:r>
                <a:rPr lang="en-US" dirty="0" smtClean="0">
                  <a:solidFill>
                    <a:schemeClr val="bg2">
                      <a:lumMod val="10000"/>
                    </a:schemeClr>
                  </a:solidFill>
                  <a:latin typeface="Calibri" pitchFamily="34" charset="0"/>
                </a:rPr>
                <a:t>2030 and 2035</a:t>
              </a:r>
              <a:endParaRPr lang="en-US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25603" name="TextBox 17"/>
            <p:cNvSpPr txBox="1">
              <a:spLocks noChangeArrowheads="1"/>
            </p:cNvSpPr>
            <p:nvPr/>
          </p:nvSpPr>
          <p:spPr bwMode="auto">
            <a:xfrm>
              <a:off x="762000" y="1828800"/>
              <a:ext cx="16002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>
                  <a:solidFill>
                    <a:schemeClr val="bg2">
                      <a:lumMod val="10000"/>
                    </a:schemeClr>
                  </a:solidFill>
                  <a:latin typeface="Calibri" pitchFamily="34" charset="0"/>
                </a:rPr>
                <a:t>HIV</a:t>
              </a:r>
            </a:p>
          </p:txBody>
        </p:sp>
        <p:sp>
          <p:nvSpPr>
            <p:cNvPr id="25604" name="TextBox 18"/>
            <p:cNvSpPr txBox="1">
              <a:spLocks noChangeArrowheads="1"/>
            </p:cNvSpPr>
            <p:nvPr/>
          </p:nvSpPr>
          <p:spPr bwMode="auto">
            <a:xfrm>
              <a:off x="762000" y="2528888"/>
              <a:ext cx="16002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chemeClr val="bg2">
                      <a:lumMod val="10000"/>
                    </a:schemeClr>
                  </a:solidFill>
                  <a:latin typeface="Calibri" pitchFamily="34" charset="0"/>
                </a:rPr>
                <a:t>Malaria</a:t>
              </a:r>
            </a:p>
          </p:txBody>
        </p:sp>
        <p:sp>
          <p:nvSpPr>
            <p:cNvPr id="25605" name="TextBox 19"/>
            <p:cNvSpPr txBox="1">
              <a:spLocks noChangeArrowheads="1"/>
            </p:cNvSpPr>
            <p:nvPr/>
          </p:nvSpPr>
          <p:spPr bwMode="auto">
            <a:xfrm>
              <a:off x="762000" y="3228976"/>
              <a:ext cx="1600200" cy="3683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chemeClr val="bg2">
                      <a:lumMod val="10000"/>
                    </a:schemeClr>
                  </a:solidFill>
                  <a:latin typeface="Calibri" pitchFamily="34" charset="0"/>
                </a:rPr>
                <a:t>RMNCH</a:t>
              </a:r>
            </a:p>
          </p:txBody>
        </p:sp>
        <p:cxnSp>
          <p:nvCxnSpPr>
            <p:cNvPr id="23" name="Straight Arrow Connector 22"/>
            <p:cNvCxnSpPr>
              <a:stCxn id="25603" idx="3"/>
              <a:endCxn id="25602" idx="1"/>
            </p:cNvCxnSpPr>
            <p:nvPr/>
          </p:nvCxnSpPr>
          <p:spPr>
            <a:xfrm>
              <a:off x="2362200" y="2019300"/>
              <a:ext cx="1219200" cy="1295400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25604" idx="3"/>
              <a:endCxn id="25602" idx="1"/>
            </p:cNvCxnSpPr>
            <p:nvPr/>
          </p:nvCxnSpPr>
          <p:spPr>
            <a:xfrm>
              <a:off x="2362200" y="2719388"/>
              <a:ext cx="1219200" cy="595312"/>
            </a:xfrm>
            <a:prstGeom prst="straightConnector1">
              <a:avLst/>
            </a:prstGeom>
            <a:ln>
              <a:solidFill>
                <a:srgbClr val="00AEEF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5605" idx="3"/>
              <a:endCxn id="25602" idx="1"/>
            </p:cNvCxnSpPr>
            <p:nvPr/>
          </p:nvCxnSpPr>
          <p:spPr>
            <a:xfrm flipV="1">
              <a:off x="2362200" y="3314700"/>
              <a:ext cx="1219200" cy="98426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ight Brace 7"/>
            <p:cNvSpPr/>
            <p:nvPr/>
          </p:nvSpPr>
          <p:spPr>
            <a:xfrm rot="5400000">
              <a:off x="1219200" y="3352800"/>
              <a:ext cx="609600" cy="1524000"/>
            </a:xfrm>
            <a:prstGeom prst="rightBrace">
              <a:avLst>
                <a:gd name="adj1" fmla="val 16666"/>
                <a:gd name="adj2" fmla="val 50000"/>
              </a:avLst>
            </a:prstGeom>
            <a:ln w="190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5612" name="TextBox 8"/>
            <p:cNvSpPr txBox="1">
              <a:spLocks noChangeArrowheads="1"/>
            </p:cNvSpPr>
            <p:nvPr/>
          </p:nvSpPr>
          <p:spPr bwMode="auto">
            <a:xfrm>
              <a:off x="381000" y="4724400"/>
              <a:ext cx="2438400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  <a:latin typeface="Calibri" pitchFamily="34" charset="0"/>
                </a:rPr>
                <a:t>Burden, interventions, coverage, efficacy</a:t>
              </a: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5715000" y="2877344"/>
              <a:ext cx="914400" cy="704056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614" name="TextBox 10"/>
            <p:cNvSpPr txBox="1">
              <a:spLocks noChangeArrowheads="1"/>
            </p:cNvSpPr>
            <p:nvPr/>
          </p:nvSpPr>
          <p:spPr bwMode="auto">
            <a:xfrm>
              <a:off x="6705600" y="2437537"/>
              <a:ext cx="2286000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5750" indent="-285750">
                <a:buClr>
                  <a:schemeClr val="accent2"/>
                </a:buClr>
                <a:buFont typeface="Wingdings" charset="2"/>
                <a:buChar char="ü"/>
              </a:pPr>
              <a:r>
                <a:rPr lang="en-US" dirty="0">
                  <a:solidFill>
                    <a:schemeClr val="bg2">
                      <a:lumMod val="10000"/>
                    </a:schemeClr>
                  </a:solidFill>
                  <a:latin typeface="Calibri" pitchFamily="34" charset="0"/>
                </a:rPr>
                <a:t>Burden reduction</a:t>
              </a:r>
            </a:p>
            <a:p>
              <a:pPr marL="285750" indent="-285750">
                <a:buClr>
                  <a:schemeClr val="accent2"/>
                </a:buClr>
                <a:buFont typeface="Wingdings" charset="2"/>
                <a:buChar char="ü"/>
              </a:pPr>
              <a:endParaRPr lang="en-US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endParaRPr>
            </a:p>
            <a:p>
              <a:pPr marL="285750" indent="-285750">
                <a:buClr>
                  <a:schemeClr val="accent2"/>
                </a:buClr>
                <a:buFont typeface="Wingdings" charset="2"/>
                <a:buChar char="ü"/>
              </a:pPr>
              <a:r>
                <a:rPr lang="en-US" dirty="0">
                  <a:solidFill>
                    <a:schemeClr val="bg2">
                      <a:lumMod val="10000"/>
                    </a:schemeClr>
                  </a:solidFill>
                  <a:latin typeface="Calibri" pitchFamily="34" charset="0"/>
                </a:rPr>
                <a:t>Intervention costs</a:t>
              </a:r>
            </a:p>
            <a:p>
              <a:pPr marL="285750" indent="-285750">
                <a:buClr>
                  <a:schemeClr val="accent2"/>
                </a:buClr>
                <a:buFont typeface="Wingdings" charset="2"/>
                <a:buChar char="ü"/>
              </a:pPr>
              <a:endParaRPr lang="en-US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endParaRPr>
            </a:p>
            <a:p>
              <a:pPr marL="285750" indent="-285750">
                <a:buClr>
                  <a:schemeClr val="accent2"/>
                </a:buClr>
                <a:buFont typeface="Wingdings" charset="2"/>
                <a:buChar char="ü"/>
              </a:pPr>
              <a:r>
                <a:rPr lang="en-US" dirty="0" smtClean="0">
                  <a:solidFill>
                    <a:schemeClr val="bg2">
                      <a:lumMod val="10000"/>
                    </a:schemeClr>
                  </a:solidFill>
                  <a:latin typeface="Calibri" pitchFamily="34" charset="0"/>
                </a:rPr>
                <a:t>“Service delivery” costs</a:t>
              </a:r>
              <a:endParaRPr lang="en-US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365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5334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Modeling Convergence Investment Case</a:t>
            </a:r>
            <a:r>
              <a:rPr lang="en-US" baseline="30000" dirty="0" smtClean="0">
                <a:solidFill>
                  <a:schemeClr val="bg2">
                    <a:lumMod val="10000"/>
                  </a:schemeClr>
                </a:solidFill>
              </a:rPr>
              <a:t>2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3400" y="1447800"/>
            <a:ext cx="8229600" cy="4126398"/>
            <a:chOff x="762000" y="1828800"/>
            <a:chExt cx="8229600" cy="4126398"/>
          </a:xfrm>
        </p:grpSpPr>
        <p:sp>
          <p:nvSpPr>
            <p:cNvPr id="28674" name="TextBox 3"/>
            <p:cNvSpPr txBox="1">
              <a:spLocks noChangeArrowheads="1"/>
            </p:cNvSpPr>
            <p:nvPr/>
          </p:nvSpPr>
          <p:spPr bwMode="auto">
            <a:xfrm>
              <a:off x="2895600" y="2514600"/>
              <a:ext cx="1981200" cy="1905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dirty="0">
                  <a:latin typeface="Calibri" pitchFamily="34" charset="0"/>
                </a:rPr>
                <a:t>One Health</a:t>
              </a:r>
            </a:p>
            <a:p>
              <a:pPr algn="ctr"/>
              <a:endParaRPr lang="en-US" dirty="0">
                <a:latin typeface="Calibri" pitchFamily="34" charset="0"/>
              </a:endParaRPr>
            </a:p>
            <a:p>
              <a:pPr algn="ctr"/>
              <a:endParaRPr lang="en-US" dirty="0">
                <a:latin typeface="Calibri" pitchFamily="34" charset="0"/>
              </a:endParaRPr>
            </a:p>
            <a:p>
              <a:pPr algn="ctr"/>
              <a:r>
                <a:rPr lang="en-US" dirty="0">
                  <a:latin typeface="Calibri" pitchFamily="34" charset="0"/>
                </a:rPr>
                <a:t>Country-level cost and impact model to 2035</a:t>
              </a:r>
            </a:p>
          </p:txBody>
        </p:sp>
        <p:sp>
          <p:nvSpPr>
            <p:cNvPr id="28675" name="TextBox 9"/>
            <p:cNvSpPr txBox="1">
              <a:spLocks noChangeArrowheads="1"/>
            </p:cNvSpPr>
            <p:nvPr/>
          </p:nvSpPr>
          <p:spPr bwMode="auto">
            <a:xfrm>
              <a:off x="3048000" y="2667000"/>
              <a:ext cx="1981200" cy="1905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/>
              <a:r>
                <a:rPr lang="en-US">
                  <a:latin typeface="Calibri" pitchFamily="34" charset="0"/>
                </a:rPr>
                <a:t>One Health</a:t>
              </a:r>
            </a:p>
            <a:p>
              <a:pPr algn="ctr"/>
              <a:endParaRPr lang="en-US">
                <a:latin typeface="Calibri" pitchFamily="34" charset="0"/>
              </a:endParaRPr>
            </a:p>
            <a:p>
              <a:pPr algn="ctr"/>
              <a:endParaRPr lang="en-US">
                <a:latin typeface="Calibri" pitchFamily="34" charset="0"/>
              </a:endParaRPr>
            </a:p>
            <a:p>
              <a:pPr algn="ctr"/>
              <a:r>
                <a:rPr lang="en-US">
                  <a:latin typeface="Calibri" pitchFamily="34" charset="0"/>
                </a:rPr>
                <a:t>Country-level cost and impact model to 2035</a:t>
              </a:r>
            </a:p>
          </p:txBody>
        </p:sp>
        <p:sp>
          <p:nvSpPr>
            <p:cNvPr id="28676" name="TextBox 10"/>
            <p:cNvSpPr txBox="1">
              <a:spLocks noChangeArrowheads="1"/>
            </p:cNvSpPr>
            <p:nvPr/>
          </p:nvSpPr>
          <p:spPr bwMode="auto">
            <a:xfrm>
              <a:off x="3200400" y="2819400"/>
              <a:ext cx="1981200" cy="1905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/>
              <a:r>
                <a:rPr lang="en-US">
                  <a:latin typeface="Calibri" pitchFamily="34" charset="0"/>
                </a:rPr>
                <a:t>One Health</a:t>
              </a:r>
            </a:p>
            <a:p>
              <a:pPr algn="ctr"/>
              <a:endParaRPr lang="en-US">
                <a:latin typeface="Calibri" pitchFamily="34" charset="0"/>
              </a:endParaRPr>
            </a:p>
            <a:p>
              <a:pPr algn="ctr"/>
              <a:endParaRPr lang="en-US">
                <a:latin typeface="Calibri" pitchFamily="34" charset="0"/>
              </a:endParaRPr>
            </a:p>
            <a:p>
              <a:pPr algn="ctr"/>
              <a:r>
                <a:rPr lang="en-US">
                  <a:latin typeface="Calibri" pitchFamily="34" charset="0"/>
                </a:rPr>
                <a:t>Country-level cost and impact model to 2035</a:t>
              </a:r>
            </a:p>
          </p:txBody>
        </p:sp>
        <p:sp>
          <p:nvSpPr>
            <p:cNvPr id="28677" name="TextBox 11"/>
            <p:cNvSpPr txBox="1">
              <a:spLocks noChangeArrowheads="1"/>
            </p:cNvSpPr>
            <p:nvPr/>
          </p:nvSpPr>
          <p:spPr bwMode="auto">
            <a:xfrm>
              <a:off x="3352800" y="2971800"/>
              <a:ext cx="1981200" cy="1905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/>
              <a:r>
                <a:rPr lang="en-US">
                  <a:latin typeface="Calibri" pitchFamily="34" charset="0"/>
                </a:rPr>
                <a:t>One Health</a:t>
              </a:r>
            </a:p>
            <a:p>
              <a:pPr algn="ctr"/>
              <a:endParaRPr lang="en-US">
                <a:latin typeface="Calibri" pitchFamily="34" charset="0"/>
              </a:endParaRPr>
            </a:p>
            <a:p>
              <a:pPr algn="ctr"/>
              <a:endParaRPr lang="en-US">
                <a:latin typeface="Calibri" pitchFamily="34" charset="0"/>
              </a:endParaRPr>
            </a:p>
            <a:p>
              <a:pPr algn="ctr"/>
              <a:r>
                <a:rPr lang="en-US">
                  <a:latin typeface="Calibri" pitchFamily="34" charset="0"/>
                </a:rPr>
                <a:t>Country-level cost and impact model to 2035</a:t>
              </a:r>
            </a:p>
          </p:txBody>
        </p:sp>
        <p:sp>
          <p:nvSpPr>
            <p:cNvPr id="28678" name="TextBox 12"/>
            <p:cNvSpPr txBox="1">
              <a:spLocks noChangeArrowheads="1"/>
            </p:cNvSpPr>
            <p:nvPr/>
          </p:nvSpPr>
          <p:spPr bwMode="auto">
            <a:xfrm>
              <a:off x="3505200" y="3124200"/>
              <a:ext cx="1981200" cy="1905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/>
              <a:r>
                <a:rPr lang="en-US">
                  <a:latin typeface="Calibri" pitchFamily="34" charset="0"/>
                </a:rPr>
                <a:t>One Health</a:t>
              </a:r>
            </a:p>
            <a:p>
              <a:pPr algn="ctr"/>
              <a:endParaRPr lang="en-US">
                <a:latin typeface="Calibri" pitchFamily="34" charset="0"/>
              </a:endParaRPr>
            </a:p>
            <a:p>
              <a:pPr algn="ctr"/>
              <a:endParaRPr lang="en-US">
                <a:latin typeface="Calibri" pitchFamily="34" charset="0"/>
              </a:endParaRPr>
            </a:p>
            <a:p>
              <a:pPr algn="ctr"/>
              <a:r>
                <a:rPr lang="en-US">
                  <a:latin typeface="Calibri" pitchFamily="34" charset="0"/>
                </a:rPr>
                <a:t>Country-level cost and impact model to 2035</a:t>
              </a:r>
            </a:p>
          </p:txBody>
        </p:sp>
        <p:sp>
          <p:nvSpPr>
            <p:cNvPr id="28679" name="TextBox 13"/>
            <p:cNvSpPr txBox="1">
              <a:spLocks noChangeArrowheads="1"/>
            </p:cNvSpPr>
            <p:nvPr/>
          </p:nvSpPr>
          <p:spPr bwMode="auto">
            <a:xfrm>
              <a:off x="3657600" y="3276600"/>
              <a:ext cx="1981200" cy="1905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/>
              <a:r>
                <a:rPr lang="en-US">
                  <a:latin typeface="Calibri" pitchFamily="34" charset="0"/>
                </a:rPr>
                <a:t>One Health</a:t>
              </a:r>
            </a:p>
            <a:p>
              <a:pPr algn="ctr"/>
              <a:endParaRPr lang="en-US">
                <a:latin typeface="Calibri" pitchFamily="34" charset="0"/>
              </a:endParaRPr>
            </a:p>
            <a:p>
              <a:pPr algn="ctr"/>
              <a:endParaRPr lang="en-US">
                <a:latin typeface="Calibri" pitchFamily="34" charset="0"/>
              </a:endParaRPr>
            </a:p>
            <a:p>
              <a:pPr algn="ctr"/>
              <a:r>
                <a:rPr lang="en-US">
                  <a:latin typeface="Calibri" pitchFamily="34" charset="0"/>
                </a:rPr>
                <a:t>Country-level cost and impact model to 2035</a:t>
              </a:r>
            </a:p>
          </p:txBody>
        </p:sp>
        <p:sp>
          <p:nvSpPr>
            <p:cNvPr id="28680" name="TextBox 14"/>
            <p:cNvSpPr txBox="1">
              <a:spLocks noChangeArrowheads="1"/>
            </p:cNvSpPr>
            <p:nvPr/>
          </p:nvSpPr>
          <p:spPr bwMode="auto">
            <a:xfrm>
              <a:off x="3810000" y="3429000"/>
              <a:ext cx="1981200" cy="1905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/>
              <a:r>
                <a:rPr lang="en-US" dirty="0">
                  <a:latin typeface="Calibri" pitchFamily="34" charset="0"/>
                </a:rPr>
                <a:t>One Health</a:t>
              </a:r>
            </a:p>
            <a:p>
              <a:pPr algn="ctr"/>
              <a:endParaRPr lang="en-US" dirty="0">
                <a:latin typeface="Calibri" pitchFamily="34" charset="0"/>
              </a:endParaRPr>
            </a:p>
            <a:p>
              <a:pPr algn="ctr"/>
              <a:endParaRPr lang="en-US" dirty="0">
                <a:latin typeface="Calibri" pitchFamily="34" charset="0"/>
              </a:endParaRPr>
            </a:p>
            <a:p>
              <a:pPr algn="ctr"/>
              <a:r>
                <a:rPr lang="en-US" dirty="0">
                  <a:latin typeface="Calibri" pitchFamily="34" charset="0"/>
                </a:rPr>
                <a:t>Country-level cost and impact model to 2035</a:t>
              </a:r>
            </a:p>
          </p:txBody>
        </p:sp>
        <p:sp>
          <p:nvSpPr>
            <p:cNvPr id="28681" name="TextBox 15"/>
            <p:cNvSpPr txBox="1">
              <a:spLocks noChangeArrowheads="1"/>
            </p:cNvSpPr>
            <p:nvPr/>
          </p:nvSpPr>
          <p:spPr bwMode="auto">
            <a:xfrm>
              <a:off x="3962400" y="3581400"/>
              <a:ext cx="1981200" cy="1905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/>
              <a:r>
                <a:rPr lang="en-US" dirty="0" smtClean="0">
                  <a:latin typeface="Calibri" pitchFamily="34" charset="0"/>
                </a:rPr>
                <a:t>One </a:t>
              </a:r>
              <a:r>
                <a:rPr lang="en-US" dirty="0">
                  <a:latin typeface="Calibri" pitchFamily="34" charset="0"/>
                </a:rPr>
                <a:t>Health</a:t>
              </a:r>
            </a:p>
            <a:p>
              <a:pPr algn="ctr"/>
              <a:endParaRPr lang="en-US" dirty="0">
                <a:latin typeface="Calibri" pitchFamily="34" charset="0"/>
              </a:endParaRPr>
            </a:p>
            <a:p>
              <a:pPr algn="ctr"/>
              <a:endParaRPr lang="en-US" dirty="0">
                <a:latin typeface="Calibri" pitchFamily="34" charset="0"/>
              </a:endParaRPr>
            </a:p>
            <a:p>
              <a:pPr algn="ctr"/>
              <a:r>
                <a:rPr lang="en-US" dirty="0">
                  <a:latin typeface="Calibri" pitchFamily="34" charset="0"/>
                </a:rPr>
                <a:t>Country-level cost and impact model to 2035</a:t>
              </a:r>
            </a:p>
          </p:txBody>
        </p:sp>
        <p:sp>
          <p:nvSpPr>
            <p:cNvPr id="28682" name="TextBox 16"/>
            <p:cNvSpPr txBox="1">
              <a:spLocks noChangeArrowheads="1"/>
            </p:cNvSpPr>
            <p:nvPr/>
          </p:nvSpPr>
          <p:spPr bwMode="auto">
            <a:xfrm>
              <a:off x="4114800" y="3733800"/>
              <a:ext cx="1981200" cy="2133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2000" b="1" dirty="0" smtClean="0">
                  <a:latin typeface="Calibri" pitchFamily="34" charset="0"/>
                </a:rPr>
                <a:t>UN One Health</a:t>
              </a:r>
            </a:p>
            <a:p>
              <a:pPr algn="ctr"/>
              <a:r>
                <a:rPr lang="en-US" sz="2000" b="1" dirty="0" smtClean="0">
                  <a:latin typeface="Calibri" pitchFamily="34" charset="0"/>
                </a:rPr>
                <a:t>Tool</a:t>
              </a:r>
              <a:endParaRPr lang="en-US" sz="2000" b="1" dirty="0">
                <a:latin typeface="Calibri" pitchFamily="34" charset="0"/>
              </a:endParaRPr>
            </a:p>
            <a:p>
              <a:pPr algn="ctr"/>
              <a:endParaRPr lang="en-US" sz="2000" dirty="0">
                <a:latin typeface="Calibri" pitchFamily="34" charset="0"/>
              </a:endParaRPr>
            </a:p>
            <a:p>
              <a:pPr algn="ctr"/>
              <a:r>
                <a:rPr lang="en-US" sz="2000" dirty="0">
                  <a:latin typeface="Calibri" pitchFamily="34" charset="0"/>
                </a:rPr>
                <a:t>Country-level cost and impact model to </a:t>
              </a:r>
              <a:r>
                <a:rPr lang="en-US" sz="2000" dirty="0" smtClean="0">
                  <a:latin typeface="Calibri" pitchFamily="34" charset="0"/>
                </a:rPr>
                <a:t>2030 and 2035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28683" name="TextBox 17"/>
            <p:cNvSpPr txBox="1">
              <a:spLocks noChangeArrowheads="1"/>
            </p:cNvSpPr>
            <p:nvPr/>
          </p:nvSpPr>
          <p:spPr bwMode="auto">
            <a:xfrm>
              <a:off x="762000" y="2286000"/>
              <a:ext cx="16002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>
                  <a:latin typeface="Calibri" pitchFamily="34" charset="0"/>
                </a:rPr>
                <a:t>HIV</a:t>
              </a:r>
            </a:p>
          </p:txBody>
        </p:sp>
        <p:sp>
          <p:nvSpPr>
            <p:cNvPr id="28684" name="TextBox 18"/>
            <p:cNvSpPr txBox="1">
              <a:spLocks noChangeArrowheads="1"/>
            </p:cNvSpPr>
            <p:nvPr/>
          </p:nvSpPr>
          <p:spPr bwMode="auto">
            <a:xfrm>
              <a:off x="762000" y="2986088"/>
              <a:ext cx="16002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Malaria</a:t>
              </a:r>
            </a:p>
          </p:txBody>
        </p:sp>
        <p:sp>
          <p:nvSpPr>
            <p:cNvPr id="28685" name="TextBox 19"/>
            <p:cNvSpPr txBox="1">
              <a:spLocks noChangeArrowheads="1"/>
            </p:cNvSpPr>
            <p:nvPr/>
          </p:nvSpPr>
          <p:spPr bwMode="auto">
            <a:xfrm>
              <a:off x="762000" y="3686175"/>
              <a:ext cx="1600200" cy="3683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RMNCH</a:t>
              </a:r>
            </a:p>
          </p:txBody>
        </p:sp>
        <p:cxnSp>
          <p:nvCxnSpPr>
            <p:cNvPr id="22" name="Straight Arrow Connector 21"/>
            <p:cNvCxnSpPr>
              <a:stCxn id="28683" idx="3"/>
              <a:endCxn id="28674" idx="1"/>
            </p:cNvCxnSpPr>
            <p:nvPr/>
          </p:nvCxnSpPr>
          <p:spPr>
            <a:xfrm>
              <a:off x="2362200" y="2476500"/>
              <a:ext cx="533400" cy="990600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28684" idx="3"/>
              <a:endCxn id="28674" idx="1"/>
            </p:cNvCxnSpPr>
            <p:nvPr/>
          </p:nvCxnSpPr>
          <p:spPr>
            <a:xfrm>
              <a:off x="2362200" y="3176588"/>
              <a:ext cx="533400" cy="290512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endCxn id="28674" idx="1"/>
            </p:cNvCxnSpPr>
            <p:nvPr/>
          </p:nvCxnSpPr>
          <p:spPr>
            <a:xfrm flipV="1">
              <a:off x="2362200" y="3467100"/>
              <a:ext cx="533400" cy="403226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7086599" y="3048000"/>
              <a:ext cx="1905001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Font typeface="Wingdings" charset="2"/>
                <a:buChar char="ü"/>
                <a:defRPr/>
              </a:pPr>
              <a:r>
                <a:rPr lang="en-US" dirty="0" smtClean="0"/>
                <a:t> TB 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Font typeface="Wingdings" charset="2"/>
                <a:buChar char="ü"/>
                <a:defRPr/>
              </a:pPr>
              <a:r>
                <a:rPr lang="en-US" dirty="0" smtClean="0"/>
                <a:t>NTDs 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Font typeface="Wingdings" charset="2"/>
                <a:buChar char="ü"/>
                <a:defRPr/>
              </a:pPr>
              <a:r>
                <a:rPr lang="en-US" dirty="0" smtClean="0"/>
                <a:t>HSS (HLTF)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Font typeface="Wingdings" charset="2"/>
                <a:buChar char="ü"/>
                <a:defRPr/>
              </a:pPr>
              <a:r>
                <a:rPr lang="en-US" dirty="0"/>
                <a:t> </a:t>
              </a:r>
              <a:r>
                <a:rPr lang="en-US" dirty="0" smtClean="0"/>
                <a:t>New tools (extra 2%/year decline)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43200" y="1828800"/>
              <a:ext cx="304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34 LICs and 48 Lower MICs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289673" y="2895600"/>
              <a:ext cx="64452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200" b="1" dirty="0" smtClean="0">
                  <a:solidFill>
                    <a:schemeClr val="accent1"/>
                  </a:solidFill>
                </a:rPr>
                <a:t>+</a:t>
              </a:r>
              <a:endParaRPr lang="en-GB" sz="7200" b="1" dirty="0">
                <a:solidFill>
                  <a:schemeClr val="accent1"/>
                </a:solidFill>
              </a:endParaRPr>
            </a:p>
          </p:txBody>
        </p:sp>
        <p:pic>
          <p:nvPicPr>
            <p:cNvPr id="1026" name="Picture 2" descr="http://caare101.org/wp-content/uploads/2013/06/World-Health-Org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5181600"/>
              <a:ext cx="2519363" cy="773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21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Impact of Scale-Up to 2030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8028173"/>
              </p:ext>
            </p:extLst>
          </p:nvPr>
        </p:nvGraphicFramePr>
        <p:xfrm>
          <a:off x="457200" y="1600200"/>
          <a:ext cx="82296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Low-income</a:t>
                      </a:r>
                      <a:r>
                        <a:rPr lang="en-US" baseline="0" dirty="0" smtClean="0"/>
                        <a:t> countries (LICs)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Lower-middle income</a:t>
                      </a:r>
                      <a:r>
                        <a:rPr lang="en-US" baseline="0" dirty="0" smtClean="0"/>
                        <a:t> countries (LMICs)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 across</a:t>
                      </a:r>
                      <a:r>
                        <a:rPr lang="en-US" baseline="0" dirty="0" smtClean="0"/>
                        <a:t> LICs and LMICs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Under-5 death rate</a:t>
                      </a:r>
                    </a:p>
                    <a:p>
                      <a:pPr algn="ctr"/>
                      <a:r>
                        <a:rPr lang="en-US" sz="18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per 1,000 live births</a:t>
                      </a:r>
                      <a:endParaRPr lang="en-US" sz="1800" b="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27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3657600"/>
            <a:ext cx="7772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Calibri (Body)"/>
                <a:cs typeface="Calibri (Body)"/>
              </a:rPr>
              <a:t>Convergence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Calibri (Body)"/>
                <a:cs typeface="Calibri (Body)"/>
              </a:rPr>
              <a:t>: reduction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Calibri (Body)"/>
                <a:cs typeface="Calibri (Body)"/>
              </a:rPr>
              <a:t>in avertable infectious, maternal, and child deaths in low- income countries (LICs) and lower-middle-income countries (LMICs) down to levels seen today in high-performing middle-income countries.</a:t>
            </a:r>
          </a:p>
          <a:p>
            <a:endParaRPr lang="en-US" sz="1600" dirty="0" smtClean="0">
              <a:solidFill>
                <a:schemeClr val="bg2">
                  <a:lumMod val="10000"/>
                </a:schemeClr>
              </a:solidFill>
              <a:latin typeface="Calibri (Body)"/>
              <a:cs typeface="Calibri (Body)"/>
            </a:endParaRPr>
          </a:p>
          <a:p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Calibri (Body)"/>
                <a:cs typeface="Calibri (Body)"/>
              </a:rPr>
              <a:t>Child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Calibri (Body)"/>
                <a:cs typeface="Calibri (Body)"/>
              </a:rPr>
              <a:t>mortality rate of 20 per 1,000 live births is seen today in a set of four high-performing upper-middle-income countries, conveniently labeled “the 4 Ps” (Palau, Panama, Paraguay, and Peru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Calibri (Body)"/>
                <a:cs typeface="Calibri (Body)"/>
              </a:rPr>
              <a:t>), i.e. model shows “convergence” to the 4Ps</a:t>
            </a:r>
            <a:endParaRPr lang="en-US" sz="1600" dirty="0">
              <a:solidFill>
                <a:schemeClr val="bg2">
                  <a:lumMod val="10000"/>
                </a:schemeClr>
              </a:solidFill>
              <a:latin typeface="Calibri (Body)"/>
              <a:cs typeface="Calibri (Body)"/>
            </a:endParaRPr>
          </a:p>
          <a:p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114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76805"/>
            <a:ext cx="8839200" cy="580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762000"/>
          </a:xfrm>
        </p:spPr>
        <p:txBody>
          <a:bodyPr>
            <a:noAutofit/>
          </a:bodyPr>
          <a:lstStyle/>
          <a:p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</a:rPr>
              <a:t>Modeled under 5 mortality rates in low income countries in 2030 (convergence modeling) </a:t>
            </a:r>
            <a:endParaRPr lang="en-US" sz="25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759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6038"/>
            <a:ext cx="8839200" cy="1096962"/>
          </a:xfrm>
        </p:spPr>
        <p:txBody>
          <a:bodyPr>
            <a:normAutofit/>
          </a:bodyPr>
          <a:lstStyle/>
          <a:p>
            <a:r>
              <a:rPr lang="en-US" sz="2500" dirty="0">
                <a:solidFill>
                  <a:schemeClr val="bg2">
                    <a:lumMod val="10000"/>
                  </a:schemeClr>
                </a:solidFill>
              </a:rPr>
              <a:t>Mortality Reduction in SDG 3: Convergence, NCDs and Injuries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152400" y="1030069"/>
            <a:ext cx="8534400" cy="5142131"/>
            <a:chOff x="152400" y="914400"/>
            <a:chExt cx="8534400" cy="5142131"/>
          </a:xfrm>
        </p:grpSpPr>
        <p:sp>
          <p:nvSpPr>
            <p:cNvPr id="8" name="TextBox 7"/>
            <p:cNvSpPr txBox="1"/>
            <p:nvPr/>
          </p:nvSpPr>
          <p:spPr>
            <a:xfrm>
              <a:off x="152400" y="914400"/>
              <a:ext cx="4594724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2">
                      <a:lumMod val="10000"/>
                    </a:schemeClr>
                  </a:solidFill>
                </a:rPr>
                <a:t>Infection &amp; maternal/child health</a:t>
              </a:r>
            </a:p>
            <a:p>
              <a:pPr algn="ctr"/>
              <a:endParaRPr lang="en-US" sz="800" b="1" dirty="0" smtClean="0">
                <a:solidFill>
                  <a:schemeClr val="bg2">
                    <a:lumMod val="10000"/>
                  </a:schemeClr>
                </a:solidFill>
              </a:endParaRPr>
            </a:p>
            <a:p>
              <a:pPr lvl="1"/>
              <a:r>
                <a:rPr lang="en-US" sz="1600" dirty="0" smtClean="0">
                  <a:solidFill>
                    <a:srgbClr val="FF0000"/>
                  </a:solidFill>
                </a:rPr>
                <a:t>3.1 reduce the global maternal mortality ratio to under 70 per 100,000 live births</a:t>
              </a:r>
            </a:p>
            <a:p>
              <a:pPr lvl="1"/>
              <a:endParaRPr lang="en-US" sz="800" dirty="0" smtClean="0">
                <a:solidFill>
                  <a:srgbClr val="FF0000"/>
                </a:solidFill>
              </a:endParaRPr>
            </a:p>
            <a:p>
              <a:pPr lvl="1"/>
              <a:r>
                <a:rPr lang="en-US" sz="1600" dirty="0" smtClean="0">
                  <a:solidFill>
                    <a:srgbClr val="FF0000"/>
                  </a:solidFill>
                </a:rPr>
                <a:t>3.2 end preventable deaths of newborns and under-</a:t>
              </a:r>
              <a:r>
                <a:rPr lang="en-US" sz="1600" dirty="0">
                  <a:solidFill>
                    <a:srgbClr val="FF0000"/>
                  </a:solidFill>
                </a:rPr>
                <a:t>5</a:t>
              </a:r>
              <a:r>
                <a:rPr lang="en-US" sz="1600" dirty="0" smtClean="0">
                  <a:solidFill>
                    <a:srgbClr val="FF0000"/>
                  </a:solidFill>
                </a:rPr>
                <a:t> children</a:t>
              </a:r>
            </a:p>
            <a:p>
              <a:pPr lvl="1"/>
              <a:endParaRPr lang="en-US" sz="800" dirty="0" smtClean="0">
                <a:solidFill>
                  <a:srgbClr val="FF0000"/>
                </a:solidFill>
              </a:endParaRPr>
            </a:p>
            <a:p>
              <a:pPr lvl="1"/>
              <a:r>
                <a:rPr lang="en-US" sz="1600" dirty="0" smtClean="0">
                  <a:solidFill>
                    <a:srgbClr val="FF0000"/>
                  </a:solidFill>
                </a:rPr>
                <a:t>3.3 end the epidemics of AIDS, TB, malaria, and neglected tropical diseases and combat hepatitis, water-borne diseases, and other communicable diseases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18505" y="914400"/>
              <a:ext cx="3668295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2">
                      <a:lumMod val="10000"/>
                    </a:schemeClr>
                  </a:solidFill>
                </a:rPr>
                <a:t>NCDs and injuries</a:t>
              </a:r>
            </a:p>
            <a:p>
              <a:pPr algn="ctr"/>
              <a:endParaRPr lang="en-US" sz="800" b="1" dirty="0" smtClean="0">
                <a:solidFill>
                  <a:schemeClr val="bg2">
                    <a:lumMod val="10000"/>
                  </a:schemeClr>
                </a:solidFill>
              </a:endParaRPr>
            </a:p>
            <a:p>
              <a:pPr lvl="1"/>
              <a:r>
                <a:rPr lang="en-US" sz="1600" dirty="0" smtClean="0">
                  <a:solidFill>
                    <a:srgbClr val="FF0000"/>
                  </a:solidFill>
                </a:rPr>
                <a:t>3.4 pre-mature mortality from NCDs </a:t>
              </a:r>
            </a:p>
            <a:p>
              <a:pPr lvl="1"/>
              <a:endParaRPr lang="en-US" sz="800" dirty="0" smtClean="0">
                <a:solidFill>
                  <a:srgbClr val="FF0000"/>
                </a:solidFill>
              </a:endParaRPr>
            </a:p>
            <a:p>
              <a:pPr lvl="1"/>
              <a:r>
                <a:rPr lang="en-US" sz="1600" dirty="0" smtClean="0">
                  <a:solidFill>
                    <a:srgbClr val="FF0000"/>
                  </a:solidFill>
                </a:rPr>
                <a:t>3.6 reduce global deaths and injuries from road traffic accidents</a:t>
              </a:r>
              <a:endParaRPr lang="en-US" dirty="0" smtClean="0">
                <a:solidFill>
                  <a:srgbClr val="FF0000"/>
                </a:solidFill>
              </a:endParaRPr>
            </a:p>
            <a:p>
              <a:endParaRPr lang="en-US" dirty="0"/>
            </a:p>
          </p:txBody>
        </p:sp>
        <p:cxnSp>
          <p:nvCxnSpPr>
            <p:cNvPr id="10" name="Straight Arrow Connector 9"/>
            <p:cNvCxnSpPr>
              <a:endCxn id="11" idx="0"/>
            </p:cNvCxnSpPr>
            <p:nvPr/>
          </p:nvCxnSpPr>
          <p:spPr>
            <a:xfrm flipH="1">
              <a:off x="2323434" y="3622834"/>
              <a:ext cx="12475" cy="503634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262872" y="4126468"/>
              <a:ext cx="21211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2">
                      <a:lumMod val="10000"/>
                    </a:schemeClr>
                  </a:solidFill>
                </a:rPr>
                <a:t>“Convergence”</a:t>
              </a:r>
              <a:endParaRPr lang="en-US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2" name="Left Brace 11"/>
            <p:cNvSpPr/>
            <p:nvPr/>
          </p:nvSpPr>
          <p:spPr>
            <a:xfrm rot="16200000">
              <a:off x="4292155" y="2615752"/>
              <a:ext cx="838202" cy="4750693"/>
            </a:xfrm>
            <a:prstGeom prst="leftBrace">
              <a:avLst>
                <a:gd name="adj1" fmla="val 8333"/>
                <a:gd name="adj2" fmla="val 49854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7074123" y="2382917"/>
              <a:ext cx="12477" cy="1655683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751647" y="4050268"/>
              <a:ext cx="25703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2">
                      <a:lumMod val="10000"/>
                    </a:schemeClr>
                  </a:solidFill>
                </a:rPr>
                <a:t>1/3 reduction in deaths</a:t>
              </a:r>
              <a:endParaRPr lang="en-US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02312" y="5410200"/>
              <a:ext cx="34860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2">
                      <a:lumMod val="10000"/>
                    </a:schemeClr>
                  </a:solidFill>
                </a:rPr>
                <a:t>“40% reduction in deaths by 2030”</a:t>
              </a:r>
            </a:p>
            <a:p>
              <a:pPr algn="ctr"/>
              <a:r>
                <a:rPr lang="en-US" b="1" dirty="0" smtClean="0">
                  <a:solidFill>
                    <a:schemeClr val="bg2">
                      <a:lumMod val="10000"/>
                    </a:schemeClr>
                  </a:solidFill>
                </a:rPr>
                <a:t>(“40 by 30”)</a:t>
              </a:r>
              <a:endParaRPr lang="en-US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029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lobal Health 2035">
      <a:dk1>
        <a:srgbClr val="53565A"/>
      </a:dk1>
      <a:lt1>
        <a:sysClr val="window" lastClr="FFFFFF"/>
      </a:lt1>
      <a:dk2>
        <a:srgbClr val="1F497D"/>
      </a:dk2>
      <a:lt2>
        <a:srgbClr val="EEECE1"/>
      </a:lt2>
      <a:accent1>
        <a:srgbClr val="00AEEF"/>
      </a:accent1>
      <a:accent2>
        <a:srgbClr val="EC008C"/>
      </a:accent2>
      <a:accent3>
        <a:srgbClr val="F9C606"/>
      </a:accent3>
      <a:accent4>
        <a:srgbClr val="EE3124"/>
      </a:accent4>
      <a:accent5>
        <a:srgbClr val="FFA3DA"/>
      </a:accent5>
      <a:accent6>
        <a:srgbClr val="FCE2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8987</TotalTime>
  <Words>436</Words>
  <Application>Microsoft Office PowerPoint</Application>
  <PresentationFormat>On-screen Show (4:3)</PresentationFormat>
  <Paragraphs>106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Modeling Convergence Investment Case1 Compares scale-up versus constant coverage</vt:lpstr>
      <vt:lpstr>PowerPoint Presentation</vt:lpstr>
      <vt:lpstr>Impact of Scale-Up to 2030</vt:lpstr>
      <vt:lpstr>Modeled under 5 mortality rates in low income countries in 2030 (convergence modeling) </vt:lpstr>
      <vt:lpstr>Mortality Reduction in SDG 3: Convergence, NCDs and Injuries</vt:lpstr>
    </vt:vector>
  </TitlesOfParts>
  <Company>GMMB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 Vita</dc:creator>
  <cp:lastModifiedBy>Mcclendon, Katherine</cp:lastModifiedBy>
  <cp:revision>228</cp:revision>
  <dcterms:created xsi:type="dcterms:W3CDTF">2013-11-22T21:55:45Z</dcterms:created>
  <dcterms:modified xsi:type="dcterms:W3CDTF">2014-10-31T20:30:41Z</dcterms:modified>
</cp:coreProperties>
</file>