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15" r:id="rId3"/>
    <p:sldId id="316" r:id="rId4"/>
    <p:sldId id="325" r:id="rId5"/>
    <p:sldId id="301" r:id="rId6"/>
    <p:sldId id="274" r:id="rId7"/>
    <p:sldId id="323" r:id="rId8"/>
    <p:sldId id="312" r:id="rId9"/>
    <p:sldId id="313" r:id="rId10"/>
    <p:sldId id="262" r:id="rId11"/>
    <p:sldId id="276" r:id="rId12"/>
    <p:sldId id="314" r:id="rId13"/>
    <p:sldId id="285" r:id="rId14"/>
    <p:sldId id="287" r:id="rId15"/>
    <p:sldId id="288" r:id="rId16"/>
    <p:sldId id="330" r:id="rId17"/>
    <p:sldId id="292" r:id="rId18"/>
    <p:sldId id="303" r:id="rId19"/>
    <p:sldId id="295" r:id="rId20"/>
    <p:sldId id="317" r:id="rId21"/>
    <p:sldId id="304" r:id="rId22"/>
    <p:sldId id="306" r:id="rId23"/>
    <p:sldId id="291" r:id="rId24"/>
    <p:sldId id="307" r:id="rId25"/>
    <p:sldId id="308" r:id="rId26"/>
    <p:sldId id="309" r:id="rId27"/>
    <p:sldId id="326" r:id="rId28"/>
    <p:sldId id="327" r:id="rId29"/>
    <p:sldId id="328" r:id="rId30"/>
    <p:sldId id="300" r:id="rId31"/>
    <p:sldId id="320" r:id="rId32"/>
    <p:sldId id="358" r:id="rId33"/>
    <p:sldId id="359" r:id="rId34"/>
    <p:sldId id="360" r:id="rId35"/>
    <p:sldId id="361" r:id="rId36"/>
    <p:sldId id="362" r:id="rId37"/>
    <p:sldId id="368" r:id="rId38"/>
    <p:sldId id="369" r:id="rId39"/>
    <p:sldId id="363" r:id="rId40"/>
    <p:sldId id="364" r:id="rId41"/>
    <p:sldId id="366" r:id="rId42"/>
    <p:sldId id="321"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22" r:id="rId57"/>
    <p:sldId id="332" r:id="rId58"/>
    <p:sldId id="333" r:id="rId59"/>
    <p:sldId id="334" r:id="rId60"/>
    <p:sldId id="335" r:id="rId61"/>
    <p:sldId id="336" r:id="rId62"/>
    <p:sldId id="337" r:id="rId63"/>
    <p:sldId id="338" r:id="rId64"/>
    <p:sldId id="339" r:id="rId65"/>
    <p:sldId id="340" r:id="rId66"/>
    <p:sldId id="35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94113235845502"/>
          <c:y val="3.3362573099415198E-2"/>
          <c:w val="0.69620172478440201"/>
          <c:h val="0.79249942441405397"/>
        </c:manualLayout>
      </c:layout>
      <c:lineChart>
        <c:grouping val="standard"/>
        <c:varyColors val="0"/>
        <c:ser>
          <c:idx val="0"/>
          <c:order val="0"/>
          <c:tx>
            <c:strRef>
              <c:f>Sheet1!$B$1</c:f>
              <c:strCache>
                <c:ptCount val="1"/>
                <c:pt idx="0">
                  <c:v>Rwanda</c:v>
                </c:pt>
              </c:strCache>
            </c:strRef>
          </c:tx>
          <c:marker>
            <c:symbol val="circle"/>
            <c:size val="7"/>
          </c:marker>
          <c:dPt>
            <c:idx val="6"/>
            <c:marker>
              <c:symbol val="circle"/>
              <c:size val="9"/>
            </c:marker>
            <c:bubble3D val="0"/>
            <c:spPr>
              <a:ln>
                <a:noFill/>
              </a:ln>
            </c:spPr>
          </c:dPt>
          <c:cat>
            <c:strRef>
              <c:f>Sheet1!$A$2:$A$8</c:f>
              <c:strCache>
                <c:ptCount val="7"/>
                <c:pt idx="0">
                  <c:v>1990</c:v>
                </c:pt>
                <c:pt idx="1">
                  <c:v>1995</c:v>
                </c:pt>
                <c:pt idx="2">
                  <c:v>2000</c:v>
                </c:pt>
                <c:pt idx="3">
                  <c:v>2005</c:v>
                </c:pt>
                <c:pt idx="4">
                  <c:v>2010</c:v>
                </c:pt>
                <c:pt idx="5">
                  <c:v>2011</c:v>
                </c:pt>
                <c:pt idx="6">
                  <c:v>2015 (MDG Target)</c:v>
                </c:pt>
              </c:strCache>
            </c:strRef>
          </c:cat>
          <c:val>
            <c:numRef>
              <c:f>Sheet1!$B$2:$B$8</c:f>
              <c:numCache>
                <c:formatCode>General</c:formatCode>
                <c:ptCount val="7"/>
                <c:pt idx="0">
                  <c:v>156</c:v>
                </c:pt>
                <c:pt idx="1">
                  <c:v>275</c:v>
                </c:pt>
                <c:pt idx="2">
                  <c:v>183</c:v>
                </c:pt>
                <c:pt idx="3">
                  <c:v>108</c:v>
                </c:pt>
                <c:pt idx="4">
                  <c:v>60</c:v>
                </c:pt>
                <c:pt idx="5">
                  <c:v>54</c:v>
                </c:pt>
                <c:pt idx="6">
                  <c:v>52</c:v>
                </c:pt>
              </c:numCache>
            </c:numRef>
          </c:val>
          <c:smooth val="0"/>
        </c:ser>
        <c:ser>
          <c:idx val="1"/>
          <c:order val="1"/>
          <c:tx>
            <c:strRef>
              <c:f>Sheet1!$C$1</c:f>
              <c:strCache>
                <c:ptCount val="1"/>
                <c:pt idx="0">
                  <c:v>Sub-Saharan Africa</c:v>
                </c:pt>
              </c:strCache>
            </c:strRef>
          </c:tx>
          <c:marker>
            <c:symbol val="circle"/>
            <c:size val="7"/>
          </c:marker>
          <c:dPt>
            <c:idx val="6"/>
            <c:marker>
              <c:symbol val="circle"/>
              <c:size val="9"/>
            </c:marker>
            <c:bubble3D val="0"/>
            <c:spPr>
              <a:ln>
                <a:noFill/>
              </a:ln>
            </c:spPr>
          </c:dPt>
          <c:cat>
            <c:strRef>
              <c:f>Sheet1!$A$2:$A$8</c:f>
              <c:strCache>
                <c:ptCount val="7"/>
                <c:pt idx="0">
                  <c:v>1990</c:v>
                </c:pt>
                <c:pt idx="1">
                  <c:v>1995</c:v>
                </c:pt>
                <c:pt idx="2">
                  <c:v>2000</c:v>
                </c:pt>
                <c:pt idx="3">
                  <c:v>2005</c:v>
                </c:pt>
                <c:pt idx="4">
                  <c:v>2010</c:v>
                </c:pt>
                <c:pt idx="5">
                  <c:v>2011</c:v>
                </c:pt>
                <c:pt idx="6">
                  <c:v>2015 (MDG Target)</c:v>
                </c:pt>
              </c:strCache>
            </c:strRef>
          </c:cat>
          <c:val>
            <c:numRef>
              <c:f>Sheet1!$C$2:$C$8</c:f>
              <c:numCache>
                <c:formatCode>General</c:formatCode>
                <c:ptCount val="7"/>
                <c:pt idx="0">
                  <c:v>178</c:v>
                </c:pt>
                <c:pt idx="1">
                  <c:v>170</c:v>
                </c:pt>
                <c:pt idx="2">
                  <c:v>154</c:v>
                </c:pt>
                <c:pt idx="3">
                  <c:v>133</c:v>
                </c:pt>
                <c:pt idx="4">
                  <c:v>112</c:v>
                </c:pt>
                <c:pt idx="5">
                  <c:v>109</c:v>
                </c:pt>
                <c:pt idx="6">
                  <c:v>59</c:v>
                </c:pt>
              </c:numCache>
            </c:numRef>
          </c:val>
          <c:smooth val="0"/>
        </c:ser>
        <c:ser>
          <c:idx val="2"/>
          <c:order val="2"/>
          <c:tx>
            <c:strRef>
              <c:f>Sheet1!$D$1</c:f>
              <c:strCache>
                <c:ptCount val="1"/>
                <c:pt idx="0">
                  <c:v>World</c:v>
                </c:pt>
              </c:strCache>
            </c:strRef>
          </c:tx>
          <c:marker>
            <c:symbol val="circle"/>
            <c:size val="7"/>
          </c:marker>
          <c:dPt>
            <c:idx val="6"/>
            <c:marker>
              <c:symbol val="circle"/>
              <c:size val="9"/>
            </c:marker>
            <c:bubble3D val="0"/>
            <c:spPr>
              <a:ln>
                <a:noFill/>
              </a:ln>
            </c:spPr>
          </c:dPt>
          <c:cat>
            <c:strRef>
              <c:f>Sheet1!$A$2:$A$8</c:f>
              <c:strCache>
                <c:ptCount val="7"/>
                <c:pt idx="0">
                  <c:v>1990</c:v>
                </c:pt>
                <c:pt idx="1">
                  <c:v>1995</c:v>
                </c:pt>
                <c:pt idx="2">
                  <c:v>2000</c:v>
                </c:pt>
                <c:pt idx="3">
                  <c:v>2005</c:v>
                </c:pt>
                <c:pt idx="4">
                  <c:v>2010</c:v>
                </c:pt>
                <c:pt idx="5">
                  <c:v>2011</c:v>
                </c:pt>
                <c:pt idx="6">
                  <c:v>2015 (MDG Target)</c:v>
                </c:pt>
              </c:strCache>
            </c:strRef>
          </c:cat>
          <c:val>
            <c:numRef>
              <c:f>Sheet1!$D$2:$D$8</c:f>
              <c:numCache>
                <c:formatCode>General</c:formatCode>
                <c:ptCount val="7"/>
                <c:pt idx="0">
                  <c:v>87</c:v>
                </c:pt>
                <c:pt idx="1">
                  <c:v>82</c:v>
                </c:pt>
                <c:pt idx="2">
                  <c:v>73</c:v>
                </c:pt>
                <c:pt idx="3">
                  <c:v>63</c:v>
                </c:pt>
                <c:pt idx="4">
                  <c:v>53</c:v>
                </c:pt>
                <c:pt idx="5">
                  <c:v>51</c:v>
                </c:pt>
                <c:pt idx="6">
                  <c:v>29</c:v>
                </c:pt>
              </c:numCache>
            </c:numRef>
          </c:val>
          <c:smooth val="0"/>
        </c:ser>
        <c:dLbls>
          <c:showLegendKey val="0"/>
          <c:showVal val="0"/>
          <c:showCatName val="0"/>
          <c:showSerName val="0"/>
          <c:showPercent val="0"/>
          <c:showBubbleSize val="0"/>
        </c:dLbls>
        <c:marker val="1"/>
        <c:smooth val="0"/>
        <c:axId val="110658688"/>
        <c:axId val="110660224"/>
      </c:lineChart>
      <c:catAx>
        <c:axId val="110658688"/>
        <c:scaling>
          <c:orientation val="minMax"/>
        </c:scaling>
        <c:delete val="0"/>
        <c:axPos val="b"/>
        <c:numFmt formatCode="General" sourceLinked="1"/>
        <c:majorTickMark val="none"/>
        <c:minorTickMark val="none"/>
        <c:tickLblPos val="nextTo"/>
        <c:txPr>
          <a:bodyPr/>
          <a:lstStyle/>
          <a:p>
            <a:pPr>
              <a:defRPr sz="1000"/>
            </a:pPr>
            <a:endParaRPr lang="en-US"/>
          </a:p>
        </c:txPr>
        <c:crossAx val="110660224"/>
        <c:crosses val="autoZero"/>
        <c:auto val="1"/>
        <c:lblAlgn val="ctr"/>
        <c:lblOffset val="100"/>
        <c:noMultiLvlLbl val="0"/>
      </c:catAx>
      <c:valAx>
        <c:axId val="110660224"/>
        <c:scaling>
          <c:orientation val="minMax"/>
        </c:scaling>
        <c:delete val="0"/>
        <c:axPos val="l"/>
        <c:title>
          <c:tx>
            <c:rich>
              <a:bodyPr rot="0" vert="horz"/>
              <a:lstStyle/>
              <a:p>
                <a:pPr>
                  <a:defRPr sz="1200"/>
                </a:pPr>
                <a:r>
                  <a:rPr lang="en-US" sz="1200" dirty="0" smtClean="0"/>
                  <a:t>Probability of a child dying by</a:t>
                </a:r>
                <a:r>
                  <a:rPr lang="en-US" sz="1200" baseline="0" dirty="0" smtClean="0"/>
                  <a:t> age 5 per 1,000 live births</a:t>
                </a:r>
                <a:endParaRPr lang="en-US" sz="1200" dirty="0"/>
              </a:p>
            </c:rich>
          </c:tx>
          <c:layout/>
          <c:overlay val="0"/>
        </c:title>
        <c:numFmt formatCode="General" sourceLinked="1"/>
        <c:majorTickMark val="none"/>
        <c:minorTickMark val="none"/>
        <c:tickLblPos val="nextTo"/>
        <c:txPr>
          <a:bodyPr/>
          <a:lstStyle/>
          <a:p>
            <a:pPr>
              <a:defRPr sz="1050"/>
            </a:pPr>
            <a:endParaRPr lang="en-US"/>
          </a:p>
        </c:txPr>
        <c:crossAx val="110658688"/>
        <c:crosses val="autoZero"/>
        <c:crossBetween val="between"/>
      </c:valAx>
    </c:plotArea>
    <c:legend>
      <c:legendPos val="b"/>
      <c:layout>
        <c:manualLayout>
          <c:xMode val="edge"/>
          <c:yMode val="edge"/>
          <c:x val="0.31197225346831597"/>
          <c:y val="0.92696827370262902"/>
          <c:w val="0.54946824146981599"/>
          <c:h val="6.102245031871020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9107611548564"/>
          <c:y val="0.11864989313473139"/>
          <c:w val="0.843489808457347"/>
          <c:h val="0.59435464197922416"/>
        </c:manualLayout>
      </c:layout>
      <c:scatterChart>
        <c:scatterStyle val="lineMarker"/>
        <c:varyColors val="0"/>
        <c:ser>
          <c:idx val="0"/>
          <c:order val="0"/>
          <c:tx>
            <c:strRef>
              <c:f>'Combined Proj. (3.26.12)'!$A$4</c:f>
              <c:strCache>
                <c:ptCount val="1"/>
                <c:pt idx="0">
                  <c:v>Industrialized Countries 1970-2010</c:v>
                </c:pt>
              </c:strCache>
            </c:strRef>
          </c:tx>
          <c:spPr>
            <a:ln w="44450">
              <a:solidFill>
                <a:schemeClr val="accent6"/>
              </a:solidFill>
            </a:ln>
          </c:spPr>
          <c:marker>
            <c:symbol val="none"/>
          </c:marker>
          <c:xVal>
            <c:numRef>
              <c:f>'Combined Proj. (3.26.12)'!$B$3:$O$3</c:f>
              <c:numCache>
                <c:formatCode>General</c:formatCode>
                <c:ptCount val="14"/>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numCache>
            </c:numRef>
          </c:xVal>
          <c:yVal>
            <c:numRef>
              <c:f>'Combined Proj. (3.26.12)'!$B$4:$O$4</c:f>
              <c:numCache>
                <c:formatCode>General</c:formatCode>
                <c:ptCount val="14"/>
                <c:pt idx="0">
                  <c:v>24</c:v>
                </c:pt>
                <c:pt idx="1">
                  <c:v>19</c:v>
                </c:pt>
                <c:pt idx="2">
                  <c:v>15</c:v>
                </c:pt>
                <c:pt idx="3">
                  <c:v>12</c:v>
                </c:pt>
                <c:pt idx="4">
                  <c:v>10</c:v>
                </c:pt>
                <c:pt idx="5">
                  <c:v>8</c:v>
                </c:pt>
                <c:pt idx="6">
                  <c:v>7</c:v>
                </c:pt>
                <c:pt idx="7">
                  <c:v>6</c:v>
                </c:pt>
                <c:pt idx="8">
                  <c:v>6</c:v>
                </c:pt>
              </c:numCache>
            </c:numRef>
          </c:yVal>
          <c:smooth val="0"/>
        </c:ser>
        <c:ser>
          <c:idx val="1"/>
          <c:order val="1"/>
          <c:tx>
            <c:strRef>
              <c:f>'Combined Proj. (3.26.12)'!$A$5</c:f>
              <c:strCache>
                <c:ptCount val="1"/>
                <c:pt idx="0">
                  <c:v>Developing Countries 1970- 2010</c:v>
                </c:pt>
              </c:strCache>
            </c:strRef>
          </c:tx>
          <c:spPr>
            <a:ln w="44450">
              <a:solidFill>
                <a:srgbClr val="FF0000"/>
              </a:solidFill>
            </a:ln>
          </c:spPr>
          <c:marker>
            <c:symbol val="none"/>
          </c:marker>
          <c:xVal>
            <c:numRef>
              <c:f>'Combined Proj. (3.26.12)'!$B$3:$O$3</c:f>
              <c:numCache>
                <c:formatCode>General</c:formatCode>
                <c:ptCount val="14"/>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numCache>
            </c:numRef>
          </c:xVal>
          <c:yVal>
            <c:numRef>
              <c:f>'Combined Proj. (3.26.12)'!$B$5:$O$5</c:f>
              <c:numCache>
                <c:formatCode>General</c:formatCode>
                <c:ptCount val="14"/>
                <c:pt idx="0">
                  <c:v>156</c:v>
                </c:pt>
                <c:pt idx="1">
                  <c:v>138</c:v>
                </c:pt>
                <c:pt idx="2">
                  <c:v>125</c:v>
                </c:pt>
                <c:pt idx="3">
                  <c:v>108</c:v>
                </c:pt>
                <c:pt idx="4">
                  <c:v>97</c:v>
                </c:pt>
                <c:pt idx="5">
                  <c:v>90</c:v>
                </c:pt>
                <c:pt idx="6">
                  <c:v>80</c:v>
                </c:pt>
                <c:pt idx="7">
                  <c:v>71</c:v>
                </c:pt>
                <c:pt idx="8">
                  <c:v>63</c:v>
                </c:pt>
              </c:numCache>
            </c:numRef>
          </c:yVal>
          <c:smooth val="0"/>
        </c:ser>
        <c:ser>
          <c:idx val="3"/>
          <c:order val="2"/>
          <c:tx>
            <c:strRef>
              <c:f>'Combined Proj. (3.26.12)'!$A$6</c:f>
              <c:strCache>
                <c:ptCount val="1"/>
                <c:pt idx="0">
                  <c:v>Projected (Industrialized Countries - assumed constant)</c:v>
                </c:pt>
              </c:strCache>
            </c:strRef>
          </c:tx>
          <c:spPr>
            <a:ln>
              <a:solidFill>
                <a:schemeClr val="accent2"/>
              </a:solidFill>
              <a:prstDash val="dash"/>
            </a:ln>
          </c:spPr>
          <c:marker>
            <c:symbol val="none"/>
          </c:marker>
          <c:xVal>
            <c:numRef>
              <c:f>'Combined Proj. (3.26.12)'!$B$3:$O$3</c:f>
              <c:numCache>
                <c:formatCode>General</c:formatCode>
                <c:ptCount val="14"/>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numCache>
            </c:numRef>
          </c:xVal>
          <c:yVal>
            <c:numRef>
              <c:f>'Combined Proj. (3.26.12)'!$B$6:$O$6</c:f>
              <c:numCache>
                <c:formatCode>General</c:formatCode>
                <c:ptCount val="14"/>
                <c:pt idx="8">
                  <c:v>6</c:v>
                </c:pt>
                <c:pt idx="9" formatCode="0">
                  <c:v>6</c:v>
                </c:pt>
                <c:pt idx="10" formatCode="0">
                  <c:v>6</c:v>
                </c:pt>
                <c:pt idx="11" formatCode="0">
                  <c:v>6</c:v>
                </c:pt>
                <c:pt idx="12" formatCode="0">
                  <c:v>6</c:v>
                </c:pt>
                <c:pt idx="13" formatCode="0">
                  <c:v>6</c:v>
                </c:pt>
              </c:numCache>
            </c:numRef>
          </c:yVal>
          <c:smooth val="0"/>
        </c:ser>
        <c:ser>
          <c:idx val="5"/>
          <c:order val="3"/>
          <c:tx>
            <c:strRef>
              <c:f>'Combined Proj. (3.26.12)'!$A$7</c:f>
              <c:strCache>
                <c:ptCount val="1"/>
                <c:pt idx="0">
                  <c:v>Projected- Developing Countries  (Annualized Rate of Change -2.5%) </c:v>
                </c:pt>
              </c:strCache>
            </c:strRef>
          </c:tx>
          <c:spPr>
            <a:ln w="38100">
              <a:solidFill>
                <a:srgbClr val="FF0000"/>
              </a:solidFill>
              <a:prstDash val="dash"/>
            </a:ln>
          </c:spPr>
          <c:marker>
            <c:symbol val="none"/>
          </c:marker>
          <c:xVal>
            <c:numRef>
              <c:f>'Combined Proj. (3.26.12)'!$B$3:$O$3</c:f>
              <c:numCache>
                <c:formatCode>General</c:formatCode>
                <c:ptCount val="14"/>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numCache>
            </c:numRef>
          </c:xVal>
          <c:yVal>
            <c:numRef>
              <c:f>'Combined Proj. (3.26.12)'!$B$7:$O$7</c:f>
              <c:numCache>
                <c:formatCode>General</c:formatCode>
                <c:ptCount val="14"/>
                <c:pt idx="8">
                  <c:v>63</c:v>
                </c:pt>
                <c:pt idx="9" formatCode="0">
                  <c:v>55.509028681640359</c:v>
                </c:pt>
                <c:pt idx="10" formatCode="0">
                  <c:v>48.908766113955572</c:v>
                </c:pt>
                <c:pt idx="11" formatCode="0">
                  <c:v>43.09330319052733</c:v>
                </c:pt>
                <c:pt idx="12" formatCode="0">
                  <c:v>37.969323853803296</c:v>
                </c:pt>
                <c:pt idx="13" formatCode="0">
                  <c:v>33.454607727353149</c:v>
                </c:pt>
              </c:numCache>
            </c:numRef>
          </c:yVal>
          <c:smooth val="0"/>
        </c:ser>
        <c:ser>
          <c:idx val="4"/>
          <c:order val="4"/>
          <c:tx>
            <c:strRef>
              <c:f>'Combined Proj. (3.26.12)'!$A$8</c:f>
              <c:strCache>
                <c:ptCount val="1"/>
                <c:pt idx="0">
                  <c:v>Projected- Developing Countries  (Annualized Rate of Change -5.5%) </c:v>
                </c:pt>
              </c:strCache>
            </c:strRef>
          </c:tx>
          <c:spPr>
            <a:ln w="38100">
              <a:solidFill>
                <a:srgbClr val="7030A0"/>
              </a:solidFill>
              <a:prstDash val="dash"/>
            </a:ln>
          </c:spPr>
          <c:marker>
            <c:symbol val="none"/>
          </c:marker>
          <c:xVal>
            <c:numRef>
              <c:f>'Combined Proj. (3.26.12)'!$B$3:$O$3</c:f>
              <c:numCache>
                <c:formatCode>General</c:formatCode>
                <c:ptCount val="14"/>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numCache>
            </c:numRef>
          </c:xVal>
          <c:yVal>
            <c:numRef>
              <c:f>'Combined Proj. (3.26.12)'!$B$8:$O$8</c:f>
              <c:numCache>
                <c:formatCode>General</c:formatCode>
                <c:ptCount val="14"/>
                <c:pt idx="8">
                  <c:v>63</c:v>
                </c:pt>
                <c:pt idx="9" formatCode="0">
                  <c:v>47.478784489959345</c:v>
                </c:pt>
                <c:pt idx="10" formatCode="0">
                  <c:v>35.781507565777844</c:v>
                </c:pt>
                <c:pt idx="11" formatCode="0">
                  <c:v>26.966071213355789</c:v>
                </c:pt>
                <c:pt idx="12" formatCode="0">
                  <c:v>20.322480693330427</c:v>
                </c:pt>
                <c:pt idx="13" formatCode="0">
                  <c:v>15.31566160539678</c:v>
                </c:pt>
              </c:numCache>
            </c:numRef>
          </c:yVal>
          <c:smooth val="0"/>
        </c:ser>
        <c:dLbls>
          <c:showLegendKey val="0"/>
          <c:showVal val="0"/>
          <c:showCatName val="0"/>
          <c:showSerName val="0"/>
          <c:showPercent val="0"/>
          <c:showBubbleSize val="0"/>
        </c:dLbls>
        <c:axId val="39942400"/>
        <c:axId val="39952768"/>
      </c:scatterChart>
      <c:valAx>
        <c:axId val="39942400"/>
        <c:scaling>
          <c:orientation val="minMax"/>
          <c:max val="2035"/>
          <c:min val="1970"/>
        </c:scaling>
        <c:delete val="0"/>
        <c:axPos val="b"/>
        <c:title>
          <c:tx>
            <c:rich>
              <a:bodyPr/>
              <a:lstStyle/>
              <a:p>
                <a:pPr>
                  <a:defRPr sz="1700">
                    <a:solidFill>
                      <a:schemeClr val="accent6">
                        <a:lumMod val="50000"/>
                      </a:schemeClr>
                    </a:solidFill>
                  </a:defRPr>
                </a:pPr>
                <a:r>
                  <a:rPr lang="en-US" sz="1700" dirty="0">
                    <a:solidFill>
                      <a:schemeClr val="accent6">
                        <a:lumMod val="50000"/>
                      </a:schemeClr>
                    </a:solidFill>
                  </a:rPr>
                  <a:t>Year</a:t>
                </a:r>
              </a:p>
            </c:rich>
          </c:tx>
          <c:layout>
            <c:manualLayout>
              <c:xMode val="edge"/>
              <c:yMode val="edge"/>
              <c:x val="8.7285243536727106E-2"/>
              <c:y val="0.77378545052317005"/>
            </c:manualLayout>
          </c:layout>
          <c:overlay val="0"/>
        </c:title>
        <c:numFmt formatCode="General" sourceLinked="1"/>
        <c:majorTickMark val="out"/>
        <c:minorTickMark val="none"/>
        <c:tickLblPos val="nextTo"/>
        <c:txPr>
          <a:bodyPr/>
          <a:lstStyle/>
          <a:p>
            <a:pPr>
              <a:defRPr sz="1400" b="1"/>
            </a:pPr>
            <a:endParaRPr lang="en-US"/>
          </a:p>
        </c:txPr>
        <c:crossAx val="39952768"/>
        <c:crosses val="autoZero"/>
        <c:crossBetween val="midCat"/>
        <c:majorUnit val="5"/>
      </c:valAx>
      <c:valAx>
        <c:axId val="39952768"/>
        <c:scaling>
          <c:orientation val="minMax"/>
        </c:scaling>
        <c:delete val="0"/>
        <c:axPos val="l"/>
        <c:title>
          <c:tx>
            <c:rich>
              <a:bodyPr rot="-5400000" vert="horz"/>
              <a:lstStyle/>
              <a:p>
                <a:pPr>
                  <a:defRPr sz="1600"/>
                </a:pPr>
                <a:r>
                  <a:rPr lang="en-US" sz="1600" dirty="0"/>
                  <a:t>Under-Five Mortality Rate (/1000)</a:t>
                </a:r>
              </a:p>
            </c:rich>
          </c:tx>
          <c:layout/>
          <c:overlay val="0"/>
        </c:title>
        <c:numFmt formatCode="General" sourceLinked="1"/>
        <c:majorTickMark val="out"/>
        <c:minorTickMark val="none"/>
        <c:tickLblPos val="nextTo"/>
        <c:txPr>
          <a:bodyPr/>
          <a:lstStyle/>
          <a:p>
            <a:pPr>
              <a:defRPr sz="1200"/>
            </a:pPr>
            <a:endParaRPr lang="en-US"/>
          </a:p>
        </c:txPr>
        <c:crossAx val="39942400"/>
        <c:crosses val="autoZero"/>
        <c:crossBetween val="midCat"/>
      </c:valAx>
    </c:plotArea>
    <c:legend>
      <c:legendPos val="b"/>
      <c:layout>
        <c:manualLayout>
          <c:xMode val="edge"/>
          <c:yMode val="edge"/>
          <c:x val="0.11182751205477878"/>
          <c:y val="0.78673657370790007"/>
          <c:w val="0.86597886802611423"/>
          <c:h val="0.18017626022637201"/>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2372B-076D-4931-8C54-1569E1237C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32FC02-D7F9-4CC5-AC39-3A4F660EE725}">
      <dgm:prSet phldrT="[Text]"/>
      <dgm:spPr>
        <a:solidFill>
          <a:schemeClr val="bg1"/>
        </a:solidFill>
        <a:ln w="38100">
          <a:solidFill>
            <a:schemeClr val="accent2"/>
          </a:solidFill>
        </a:ln>
      </dgm:spPr>
      <dgm:t>
        <a:bodyPr/>
        <a:lstStyle/>
        <a:p>
          <a:r>
            <a:rPr lang="en-GB" dirty="0" smtClean="0">
              <a:solidFill>
                <a:schemeClr val="tx1"/>
              </a:solidFill>
            </a:rPr>
            <a:t>The </a:t>
          </a:r>
          <a:r>
            <a:rPr lang="en-GB" b="1" dirty="0" smtClean="0">
              <a:solidFill>
                <a:schemeClr val="tx1"/>
              </a:solidFill>
            </a:rPr>
            <a:t>returns from investing in health</a:t>
          </a:r>
          <a:r>
            <a:rPr lang="en-GB" b="0" dirty="0" smtClean="0">
              <a:solidFill>
                <a:schemeClr val="tx1"/>
              </a:solidFill>
            </a:rPr>
            <a:t> are enormous</a:t>
          </a:r>
          <a:endParaRPr lang="en-US" dirty="0">
            <a:solidFill>
              <a:schemeClr val="tx1"/>
            </a:solidFill>
          </a:endParaRPr>
        </a:p>
      </dgm:t>
    </dgm:pt>
    <dgm:pt modelId="{2AFF9F2D-C419-4078-BF10-F704425B21CA}" type="parTrans" cxnId="{4779CEE7-652C-4D90-93F7-CAEB41D11885}">
      <dgm:prSet/>
      <dgm:spPr/>
      <dgm:t>
        <a:bodyPr/>
        <a:lstStyle/>
        <a:p>
          <a:endParaRPr lang="en-US"/>
        </a:p>
      </dgm:t>
    </dgm:pt>
    <dgm:pt modelId="{A1295819-CA95-4D95-8D4E-EED47778509F}" type="sibTrans" cxnId="{4779CEE7-652C-4D90-93F7-CAEB41D11885}">
      <dgm:prSet/>
      <dgm:spPr/>
      <dgm:t>
        <a:bodyPr/>
        <a:lstStyle/>
        <a:p>
          <a:endParaRPr lang="en-US"/>
        </a:p>
      </dgm:t>
    </dgm:pt>
    <dgm:pt modelId="{BB335C78-CEBE-4D32-B641-C1EAD2974A38}">
      <dgm:prSet phldrT="[Text]"/>
      <dgm:spPr>
        <a:solidFill>
          <a:schemeClr val="bg1"/>
        </a:solidFill>
        <a:ln w="38100">
          <a:solidFill>
            <a:schemeClr val="accent1"/>
          </a:solidFill>
        </a:ln>
      </dgm:spPr>
      <dgm:t>
        <a:bodyPr/>
        <a:lstStyle/>
        <a:p>
          <a:r>
            <a:rPr lang="en-GB" dirty="0" smtClean="0">
              <a:solidFill>
                <a:schemeClr val="tx1"/>
              </a:solidFill>
            </a:rPr>
            <a:t>A </a:t>
          </a:r>
          <a:r>
            <a:rPr lang="en-GB" b="1" dirty="0" smtClean="0">
              <a:solidFill>
                <a:schemeClr val="tx1"/>
              </a:solidFill>
            </a:rPr>
            <a:t>grand convergence</a:t>
          </a:r>
          <a:r>
            <a:rPr lang="en-GB" dirty="0" smtClean="0">
              <a:solidFill>
                <a:schemeClr val="tx1"/>
              </a:solidFill>
            </a:rPr>
            <a:t> in health is achievable within our lifetime</a:t>
          </a:r>
          <a:endParaRPr lang="en-US" dirty="0">
            <a:solidFill>
              <a:schemeClr val="tx1"/>
            </a:solidFill>
          </a:endParaRPr>
        </a:p>
      </dgm:t>
    </dgm:pt>
    <dgm:pt modelId="{D9EDACEA-726E-4EAC-9AF8-F612675CB608}" type="parTrans" cxnId="{17090C84-0653-4E3E-88A1-14BDCD089D6A}">
      <dgm:prSet/>
      <dgm:spPr/>
      <dgm:t>
        <a:bodyPr/>
        <a:lstStyle/>
        <a:p>
          <a:endParaRPr lang="en-US"/>
        </a:p>
      </dgm:t>
    </dgm:pt>
    <dgm:pt modelId="{00498298-F019-4F1A-A445-4306425AC3E6}" type="sibTrans" cxnId="{17090C84-0653-4E3E-88A1-14BDCD089D6A}">
      <dgm:prSet/>
      <dgm:spPr/>
      <dgm:t>
        <a:bodyPr/>
        <a:lstStyle/>
        <a:p>
          <a:endParaRPr lang="en-US"/>
        </a:p>
      </dgm:t>
    </dgm:pt>
    <dgm:pt modelId="{E445964F-A977-4091-B69D-E716B5D305E0}">
      <dgm:prSet phldrT="[Text]"/>
      <dgm:spPr>
        <a:solidFill>
          <a:schemeClr val="bg1"/>
        </a:solidFill>
        <a:ln w="38100">
          <a:solidFill>
            <a:schemeClr val="accent3"/>
          </a:solidFill>
        </a:ln>
      </dgm:spPr>
      <dgm:t>
        <a:bodyPr/>
        <a:lstStyle/>
        <a:p>
          <a:r>
            <a:rPr lang="en-GB" b="1" dirty="0" smtClean="0">
              <a:solidFill>
                <a:schemeClr val="tx1"/>
              </a:solidFill>
            </a:rPr>
            <a:t>Fiscal policies </a:t>
          </a:r>
          <a:r>
            <a:rPr lang="en-GB" dirty="0" smtClean="0">
              <a:solidFill>
                <a:schemeClr val="tx1"/>
              </a:solidFill>
            </a:rPr>
            <a:t>are a powerful and underused lever for curbing non-communicable diseases and injuries</a:t>
          </a:r>
          <a:endParaRPr lang="en-US" dirty="0">
            <a:solidFill>
              <a:schemeClr val="tx1"/>
            </a:solidFill>
          </a:endParaRPr>
        </a:p>
      </dgm:t>
    </dgm:pt>
    <dgm:pt modelId="{E71BE5C3-880C-40CD-B34C-D1EF368F556D}" type="parTrans" cxnId="{1C3983FE-7291-4235-867A-43FE1B399963}">
      <dgm:prSet/>
      <dgm:spPr/>
      <dgm:t>
        <a:bodyPr/>
        <a:lstStyle/>
        <a:p>
          <a:endParaRPr lang="en-US"/>
        </a:p>
      </dgm:t>
    </dgm:pt>
    <dgm:pt modelId="{88FDD4DF-BAF5-4F6D-9770-24A1A9C1A347}" type="sibTrans" cxnId="{1C3983FE-7291-4235-867A-43FE1B399963}">
      <dgm:prSet/>
      <dgm:spPr/>
      <dgm:t>
        <a:bodyPr/>
        <a:lstStyle/>
        <a:p>
          <a:endParaRPr lang="en-US"/>
        </a:p>
      </dgm:t>
    </dgm:pt>
    <dgm:pt modelId="{330AE417-7D16-4631-8F47-4475D4413CB8}">
      <dgm:prSet/>
      <dgm:spPr>
        <a:solidFill>
          <a:schemeClr val="bg1"/>
        </a:solidFill>
        <a:ln w="38100">
          <a:solidFill>
            <a:schemeClr val="accent4"/>
          </a:solidFill>
        </a:ln>
      </dgm:spPr>
      <dgm:t>
        <a:bodyPr/>
        <a:lstStyle/>
        <a:p>
          <a:r>
            <a:rPr lang="en-GB" dirty="0" smtClean="0">
              <a:solidFill>
                <a:schemeClr val="tx1"/>
              </a:solidFill>
            </a:rPr>
            <a:t>Progressive pathways to </a:t>
          </a:r>
          <a:r>
            <a:rPr lang="en-GB" b="1" dirty="0" smtClean="0">
              <a:solidFill>
                <a:schemeClr val="tx1"/>
              </a:solidFill>
            </a:rPr>
            <a:t>universal health coverage </a:t>
          </a:r>
          <a:r>
            <a:rPr lang="en-GB" b="0" dirty="0" smtClean="0">
              <a:solidFill>
                <a:schemeClr val="tx1"/>
              </a:solidFill>
            </a:rPr>
            <a:t>are</a:t>
          </a:r>
          <a:r>
            <a:rPr lang="en-GB" dirty="0" smtClean="0">
              <a:solidFill>
                <a:schemeClr val="tx1"/>
              </a:solidFill>
            </a:rPr>
            <a:t> an efficient way to achieve health and financial protection</a:t>
          </a:r>
        </a:p>
      </dgm:t>
    </dgm:pt>
    <dgm:pt modelId="{29BA9774-BF74-40DE-8851-386134A7FE8A}" type="parTrans" cxnId="{AA047107-3402-4DA0-9C32-F2AE1E7E64A0}">
      <dgm:prSet/>
      <dgm:spPr/>
      <dgm:t>
        <a:bodyPr/>
        <a:lstStyle/>
        <a:p>
          <a:endParaRPr lang="en-US"/>
        </a:p>
      </dgm:t>
    </dgm:pt>
    <dgm:pt modelId="{4370921B-2C31-4254-9A16-67F6BB357905}" type="sibTrans" cxnId="{AA047107-3402-4DA0-9C32-F2AE1E7E64A0}">
      <dgm:prSet/>
      <dgm:spPr/>
      <dgm:t>
        <a:bodyPr/>
        <a:lstStyle/>
        <a:p>
          <a:endParaRPr lang="en-US"/>
        </a:p>
      </dgm:t>
    </dgm:pt>
    <dgm:pt modelId="{CD2A28B2-7740-4E04-A010-836660C16134}" type="pres">
      <dgm:prSet presAssocID="{5712372B-076D-4931-8C54-1569E1237C79}" presName="diagram" presStyleCnt="0">
        <dgm:presLayoutVars>
          <dgm:dir/>
          <dgm:resizeHandles val="exact"/>
        </dgm:presLayoutVars>
      </dgm:prSet>
      <dgm:spPr/>
      <dgm:t>
        <a:bodyPr/>
        <a:lstStyle/>
        <a:p>
          <a:endParaRPr lang="en-US"/>
        </a:p>
      </dgm:t>
    </dgm:pt>
    <dgm:pt modelId="{5682F414-7DA1-4114-BECF-A716AAD9D1E3}" type="pres">
      <dgm:prSet presAssocID="{D732FC02-D7F9-4CC5-AC39-3A4F660EE725}" presName="node" presStyleLbl="node1" presStyleIdx="0" presStyleCnt="4" custLinFactX="14752" custLinFactNeighborX="100000" custLinFactNeighborY="4040">
        <dgm:presLayoutVars>
          <dgm:bulletEnabled val="1"/>
        </dgm:presLayoutVars>
      </dgm:prSet>
      <dgm:spPr>
        <a:prstGeom prst="roundRect">
          <a:avLst/>
        </a:prstGeom>
      </dgm:spPr>
      <dgm:t>
        <a:bodyPr/>
        <a:lstStyle/>
        <a:p>
          <a:endParaRPr lang="en-US"/>
        </a:p>
      </dgm:t>
    </dgm:pt>
    <dgm:pt modelId="{5BC808D0-75F3-4830-BA84-80149301DF1F}" type="pres">
      <dgm:prSet presAssocID="{A1295819-CA95-4D95-8D4E-EED47778509F}" presName="sibTrans" presStyleCnt="0"/>
      <dgm:spPr/>
    </dgm:pt>
    <dgm:pt modelId="{98893A94-5A83-4209-8BCD-9E787EFAA782}" type="pres">
      <dgm:prSet presAssocID="{BB335C78-CEBE-4D32-B641-C1EAD2974A38}" presName="node" presStyleLbl="node1" presStyleIdx="1" presStyleCnt="4" custLinFactX="-14712" custLinFactNeighborX="-100000" custLinFactNeighborY="4040">
        <dgm:presLayoutVars>
          <dgm:bulletEnabled val="1"/>
        </dgm:presLayoutVars>
      </dgm:prSet>
      <dgm:spPr>
        <a:prstGeom prst="roundRect">
          <a:avLst/>
        </a:prstGeom>
      </dgm:spPr>
      <dgm:t>
        <a:bodyPr/>
        <a:lstStyle/>
        <a:p>
          <a:endParaRPr lang="en-US"/>
        </a:p>
      </dgm:t>
    </dgm:pt>
    <dgm:pt modelId="{86E7DC3D-6CB2-4CE5-B8CF-B3B70679810A}" type="pres">
      <dgm:prSet presAssocID="{00498298-F019-4F1A-A445-4306425AC3E6}" presName="sibTrans" presStyleCnt="0"/>
      <dgm:spPr/>
    </dgm:pt>
    <dgm:pt modelId="{F64CC571-8C1E-481F-8EB1-ABDD56094A4F}" type="pres">
      <dgm:prSet presAssocID="{E445964F-A977-4091-B69D-E716B5D305E0}" presName="node" presStyleLbl="node1" presStyleIdx="2" presStyleCnt="4" custLinFactNeighborX="-4808">
        <dgm:presLayoutVars>
          <dgm:bulletEnabled val="1"/>
        </dgm:presLayoutVars>
      </dgm:prSet>
      <dgm:spPr>
        <a:prstGeom prst="roundRect">
          <a:avLst/>
        </a:prstGeom>
      </dgm:spPr>
      <dgm:t>
        <a:bodyPr/>
        <a:lstStyle/>
        <a:p>
          <a:endParaRPr lang="en-US"/>
        </a:p>
      </dgm:t>
    </dgm:pt>
    <dgm:pt modelId="{ADF334E5-B414-4725-9CE2-8E4EBD8867B3}" type="pres">
      <dgm:prSet presAssocID="{88FDD4DF-BAF5-4F6D-9770-24A1A9C1A347}" presName="sibTrans" presStyleCnt="0"/>
      <dgm:spPr/>
    </dgm:pt>
    <dgm:pt modelId="{EBA33CE1-7310-4C34-81CE-39B72A9F0351}" type="pres">
      <dgm:prSet presAssocID="{330AE417-7D16-4631-8F47-4475D4413CB8}" presName="node" presStyleLbl="node1" presStyleIdx="3" presStyleCnt="4" custLinFactNeighborX="4808">
        <dgm:presLayoutVars>
          <dgm:bulletEnabled val="1"/>
        </dgm:presLayoutVars>
      </dgm:prSet>
      <dgm:spPr>
        <a:prstGeom prst="roundRect">
          <a:avLst/>
        </a:prstGeom>
      </dgm:spPr>
      <dgm:t>
        <a:bodyPr/>
        <a:lstStyle/>
        <a:p>
          <a:endParaRPr lang="en-US"/>
        </a:p>
      </dgm:t>
    </dgm:pt>
  </dgm:ptLst>
  <dgm:cxnLst>
    <dgm:cxn modelId="{96E34BE5-1A00-4DD3-BE9B-A629AE8EDA3D}" type="presOf" srcId="{E445964F-A977-4091-B69D-E716B5D305E0}" destId="{F64CC571-8C1E-481F-8EB1-ABDD56094A4F}" srcOrd="0" destOrd="0" presId="urn:microsoft.com/office/officeart/2005/8/layout/default"/>
    <dgm:cxn modelId="{17090C84-0653-4E3E-88A1-14BDCD089D6A}" srcId="{5712372B-076D-4931-8C54-1569E1237C79}" destId="{BB335C78-CEBE-4D32-B641-C1EAD2974A38}" srcOrd="1" destOrd="0" parTransId="{D9EDACEA-726E-4EAC-9AF8-F612675CB608}" sibTransId="{00498298-F019-4F1A-A445-4306425AC3E6}"/>
    <dgm:cxn modelId="{9BA7D4E8-2CC4-4025-BD06-CE64AEC5F288}" type="presOf" srcId="{BB335C78-CEBE-4D32-B641-C1EAD2974A38}" destId="{98893A94-5A83-4209-8BCD-9E787EFAA782}" srcOrd="0" destOrd="0" presId="urn:microsoft.com/office/officeart/2005/8/layout/default"/>
    <dgm:cxn modelId="{9B2E21E5-DFF0-4BCA-AC50-27C0ABA60008}" type="presOf" srcId="{5712372B-076D-4931-8C54-1569E1237C79}" destId="{CD2A28B2-7740-4E04-A010-836660C16134}" srcOrd="0" destOrd="0" presId="urn:microsoft.com/office/officeart/2005/8/layout/default"/>
    <dgm:cxn modelId="{59467E39-4C21-4332-91FA-8F56FFADA762}" type="presOf" srcId="{D732FC02-D7F9-4CC5-AC39-3A4F660EE725}" destId="{5682F414-7DA1-4114-BECF-A716AAD9D1E3}" srcOrd="0" destOrd="0" presId="urn:microsoft.com/office/officeart/2005/8/layout/default"/>
    <dgm:cxn modelId="{AA047107-3402-4DA0-9C32-F2AE1E7E64A0}" srcId="{5712372B-076D-4931-8C54-1569E1237C79}" destId="{330AE417-7D16-4631-8F47-4475D4413CB8}" srcOrd="3" destOrd="0" parTransId="{29BA9774-BF74-40DE-8851-386134A7FE8A}" sibTransId="{4370921B-2C31-4254-9A16-67F6BB357905}"/>
    <dgm:cxn modelId="{4779CEE7-652C-4D90-93F7-CAEB41D11885}" srcId="{5712372B-076D-4931-8C54-1569E1237C79}" destId="{D732FC02-D7F9-4CC5-AC39-3A4F660EE725}" srcOrd="0" destOrd="0" parTransId="{2AFF9F2D-C419-4078-BF10-F704425B21CA}" sibTransId="{A1295819-CA95-4D95-8D4E-EED47778509F}"/>
    <dgm:cxn modelId="{FEA7EFA1-51F3-4761-A82B-0F234E613B81}" type="presOf" srcId="{330AE417-7D16-4631-8F47-4475D4413CB8}" destId="{EBA33CE1-7310-4C34-81CE-39B72A9F0351}" srcOrd="0" destOrd="0" presId="urn:microsoft.com/office/officeart/2005/8/layout/default"/>
    <dgm:cxn modelId="{1C3983FE-7291-4235-867A-43FE1B399963}" srcId="{5712372B-076D-4931-8C54-1569E1237C79}" destId="{E445964F-A977-4091-B69D-E716B5D305E0}" srcOrd="2" destOrd="0" parTransId="{E71BE5C3-880C-40CD-B34C-D1EF368F556D}" sibTransId="{88FDD4DF-BAF5-4F6D-9770-24A1A9C1A347}"/>
    <dgm:cxn modelId="{478995D2-7773-4C68-B791-AD65B2330E8F}" type="presParOf" srcId="{CD2A28B2-7740-4E04-A010-836660C16134}" destId="{5682F414-7DA1-4114-BECF-A716AAD9D1E3}" srcOrd="0" destOrd="0" presId="urn:microsoft.com/office/officeart/2005/8/layout/default"/>
    <dgm:cxn modelId="{DBF9FF90-D3AD-47F7-B228-4007BF39C69F}" type="presParOf" srcId="{CD2A28B2-7740-4E04-A010-836660C16134}" destId="{5BC808D0-75F3-4830-BA84-80149301DF1F}" srcOrd="1" destOrd="0" presId="urn:microsoft.com/office/officeart/2005/8/layout/default"/>
    <dgm:cxn modelId="{0D9FD558-5F77-49F9-9B97-DFA225C10329}" type="presParOf" srcId="{CD2A28B2-7740-4E04-A010-836660C16134}" destId="{98893A94-5A83-4209-8BCD-9E787EFAA782}" srcOrd="2" destOrd="0" presId="urn:microsoft.com/office/officeart/2005/8/layout/default"/>
    <dgm:cxn modelId="{05DCCE75-D0A9-4294-B5E5-86361DB326B2}" type="presParOf" srcId="{CD2A28B2-7740-4E04-A010-836660C16134}" destId="{86E7DC3D-6CB2-4CE5-B8CF-B3B70679810A}" srcOrd="3" destOrd="0" presId="urn:microsoft.com/office/officeart/2005/8/layout/default"/>
    <dgm:cxn modelId="{98EE71F9-E6C7-46A0-919D-C068D9B567E8}" type="presParOf" srcId="{CD2A28B2-7740-4E04-A010-836660C16134}" destId="{F64CC571-8C1E-481F-8EB1-ABDD56094A4F}" srcOrd="4" destOrd="0" presId="urn:microsoft.com/office/officeart/2005/8/layout/default"/>
    <dgm:cxn modelId="{2C81E12D-1FFF-4770-AFA4-FD92E3A7D127}" type="presParOf" srcId="{CD2A28B2-7740-4E04-A010-836660C16134}" destId="{ADF334E5-B414-4725-9CE2-8E4EBD8867B3}" srcOrd="5" destOrd="0" presId="urn:microsoft.com/office/officeart/2005/8/layout/default"/>
    <dgm:cxn modelId="{BA79EB59-8FAC-4EB7-854B-330AEA306D7F}" type="presParOf" srcId="{CD2A28B2-7740-4E04-A010-836660C16134}" destId="{EBA33CE1-7310-4C34-81CE-39B72A9F035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Inherent uncertainties in any modeling exercise</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Assumes aggressive coverage levels (typically 90-95% by 2035)—would all countries have the institutional capacity?</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r>
            <a:rPr lang="en-US" sz="1800" dirty="0" smtClean="0">
              <a:solidFill>
                <a:schemeClr val="tx1"/>
              </a:solidFill>
            </a:rPr>
            <a:t>Model does not account for role of other development sectors (e.g. climate, water ) or social determinants of health</a:t>
          </a:r>
          <a:endParaRPr lang="en-US" sz="180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smtClean="0">
              <a:solidFill>
                <a:schemeClr val="tx1"/>
              </a:solidFill>
            </a:rPr>
            <a:t>Risk of back-sliding if tools lose effectiveness (e.g. artemisinin)</a:t>
          </a:r>
          <a:endParaRPr lang="en-US" sz="180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8DB06E3C-4956-944E-9E30-7CC4598ED0D2}" srcId="{11C2F7F4-D734-A24A-99EF-8D905A98D9D4}" destId="{F4607EB9-9BAF-B041-845C-1CB76AFC24EF}" srcOrd="1" destOrd="0" parTransId="{5A4009D8-557B-5442-B601-4CBBF42128FC}" sibTransId="{B8DD91FE-CE74-3849-A508-16FBB99D6C5E}"/>
    <dgm:cxn modelId="{9CE2126F-5F00-594F-83F0-41B0B5FE9268}" type="presOf" srcId="{C0DA973B-8277-4544-AFB1-21AF9221248F}" destId="{1060F2DA-3A55-C14D-94FC-0A9447BFA14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BBB2401A-B2FB-5E48-A6FB-0FC475B6035B}" type="presOf" srcId="{7055125B-0104-E34F-B08C-C961152FB272}" destId="{43856714-157F-B544-AD6F-D9B3605CA782}" srcOrd="0" destOrd="0" presId="urn:microsoft.com/office/officeart/2005/8/layout/default"/>
    <dgm:cxn modelId="{CCBDC6C7-45C4-554F-8338-48CF17894436}" srcId="{11C2F7F4-D734-A24A-99EF-8D905A98D9D4}" destId="{7055125B-0104-E34F-B08C-C961152FB272}" srcOrd="0" destOrd="0" parTransId="{9607FAFC-BA38-8845-814B-6A61A0B18308}" sibTransId="{F0A82CE2-2478-D14F-8BCE-E674EE4AB775}"/>
    <dgm:cxn modelId="{A34377E0-2E7D-6746-AFC6-1779FE921705}" type="presOf" srcId="{F7B66BC8-0BD0-9A41-83F8-ED49AB45F5EB}" destId="{5D76DB88-35F2-8F47-82B3-AA5E6BA55671}"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43B01068-5E84-264C-93AB-87D435B0B8B5}" type="presOf" srcId="{F4607EB9-9BAF-B041-845C-1CB76AFC24EF}" destId="{C58EA50F-9731-FE4F-B13C-167A30F16A04}" srcOrd="0" destOrd="0" presId="urn:microsoft.com/office/officeart/2005/8/layout/default"/>
    <dgm:cxn modelId="{2D76B28C-67CF-3E4E-9D5F-DC5425EC998D}" type="presOf" srcId="{11C2F7F4-D734-A24A-99EF-8D905A98D9D4}" destId="{D7531371-9F60-1C48-BA95-6CD949D1C554}" srcOrd="0" destOrd="0" presId="urn:microsoft.com/office/officeart/2005/8/layout/default"/>
    <dgm:cxn modelId="{F87AC34F-2859-2640-9970-8EE65DF0CA1D}" type="presParOf" srcId="{D7531371-9F60-1C48-BA95-6CD949D1C554}" destId="{43856714-157F-B544-AD6F-D9B3605CA782}" srcOrd="0" destOrd="0" presId="urn:microsoft.com/office/officeart/2005/8/layout/default"/>
    <dgm:cxn modelId="{0478AC36-6666-2F41-A574-B24A2F23CD2B}" type="presParOf" srcId="{D7531371-9F60-1C48-BA95-6CD949D1C554}" destId="{85034ECF-5B03-F543-AF86-A8298599A541}" srcOrd="1" destOrd="0" presId="urn:microsoft.com/office/officeart/2005/8/layout/default"/>
    <dgm:cxn modelId="{D388EB24-2055-D94D-BD3D-843037C9D64C}" type="presParOf" srcId="{D7531371-9F60-1C48-BA95-6CD949D1C554}" destId="{C58EA50F-9731-FE4F-B13C-167A30F16A04}" srcOrd="2" destOrd="0" presId="urn:microsoft.com/office/officeart/2005/8/layout/default"/>
    <dgm:cxn modelId="{DC6972E0-81F9-0549-8B0C-CDD4EE4F7CC8}" type="presParOf" srcId="{D7531371-9F60-1C48-BA95-6CD949D1C554}" destId="{7CAFC39C-0E34-1C44-A6D2-FA3A07BE54B9}" srcOrd="3" destOrd="0" presId="urn:microsoft.com/office/officeart/2005/8/layout/default"/>
    <dgm:cxn modelId="{2AD2844A-A605-6442-8095-626E3CC60C4B}" type="presParOf" srcId="{D7531371-9F60-1C48-BA95-6CD949D1C554}" destId="{1060F2DA-3A55-C14D-94FC-0A9447BFA144}" srcOrd="4" destOrd="0" presId="urn:microsoft.com/office/officeart/2005/8/layout/default"/>
    <dgm:cxn modelId="{8C0739DF-4D32-5D4E-99E1-CE65BC03039A}" type="presParOf" srcId="{D7531371-9F60-1C48-BA95-6CD949D1C554}" destId="{B0C8E305-843C-4745-AF8F-31BA91EFA3D1}" srcOrd="5" destOrd="0" presId="urn:microsoft.com/office/officeart/2005/8/layout/default"/>
    <dgm:cxn modelId="{02FCD6BB-7295-FC4C-B3D7-2F3E02581BBE}"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21CAF4-24A1-9F4E-963E-03A446357CE9}"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558F29A8-DA4F-964E-A7D1-EAD992BEF45E}">
      <dgm:prSet custT="1"/>
      <dgm:spPr/>
      <dgm:t>
        <a:bodyPr/>
        <a:lstStyle/>
        <a:p>
          <a:pPr rtl="0"/>
          <a:r>
            <a:rPr lang="en-US" sz="1800" smtClean="0"/>
            <a:t>Further validation of modeling results</a:t>
          </a:r>
          <a:endParaRPr lang="en-US" sz="1800"/>
        </a:p>
      </dgm:t>
    </dgm:pt>
    <dgm:pt modelId="{B87B3CC4-CA02-2740-8DFD-AD625AF112E5}" type="parTrans" cxnId="{0B72F65C-7BDE-A14B-A9B9-981F181C4970}">
      <dgm:prSet/>
      <dgm:spPr/>
      <dgm:t>
        <a:bodyPr/>
        <a:lstStyle/>
        <a:p>
          <a:endParaRPr lang="en-GB"/>
        </a:p>
      </dgm:t>
    </dgm:pt>
    <dgm:pt modelId="{9F67783C-3392-E249-8718-04AA02A08415}" type="sibTrans" cxnId="{0B72F65C-7BDE-A14B-A9B9-981F181C4970}">
      <dgm:prSet/>
      <dgm:spPr/>
      <dgm:t>
        <a:bodyPr/>
        <a:lstStyle/>
        <a:p>
          <a:endParaRPr lang="en-GB"/>
        </a:p>
      </dgm:t>
    </dgm:pt>
    <dgm:pt modelId="{19B8EE22-1FAE-3F41-81D4-F9B32EABD844}">
      <dgm:prSet custT="1"/>
      <dgm:spPr/>
      <dgm:t>
        <a:bodyPr/>
        <a:lstStyle/>
        <a:p>
          <a:pPr rtl="0"/>
          <a:r>
            <a:rPr lang="en-US" sz="1800" smtClean="0"/>
            <a:t>Map out implementation steps</a:t>
          </a:r>
          <a:endParaRPr lang="en-US" sz="1800"/>
        </a:p>
      </dgm:t>
    </dgm:pt>
    <dgm:pt modelId="{BAD79AF8-07E4-F049-B4B2-8967CCF4230D}" type="parTrans" cxnId="{46F8B417-530D-AE4E-8E6E-E0A1E9C635B4}">
      <dgm:prSet/>
      <dgm:spPr/>
      <dgm:t>
        <a:bodyPr/>
        <a:lstStyle/>
        <a:p>
          <a:endParaRPr lang="en-GB"/>
        </a:p>
      </dgm:t>
    </dgm:pt>
    <dgm:pt modelId="{4459D8B1-F3DA-1D44-A94E-EEC86CD05659}" type="sibTrans" cxnId="{46F8B417-530D-AE4E-8E6E-E0A1E9C635B4}">
      <dgm:prSet/>
      <dgm:spPr/>
      <dgm:t>
        <a:bodyPr/>
        <a:lstStyle/>
        <a:p>
          <a:endParaRPr lang="en-GB"/>
        </a:p>
      </dgm:t>
    </dgm:pt>
    <dgm:pt modelId="{B8AB88DE-A6E8-A045-AFB2-10DC29978A15}">
      <dgm:prSet custT="1"/>
      <dgm:spPr/>
      <dgm:t>
        <a:bodyPr/>
        <a:lstStyle/>
        <a:p>
          <a:pPr rtl="0"/>
          <a:r>
            <a:rPr lang="en-US" sz="1800" dirty="0" smtClean="0"/>
            <a:t>Historical analysis of rates of decline of U5MR, MMR, AIDS deaths, and TB deaths</a:t>
          </a:r>
          <a:endParaRPr lang="en-US" sz="1800" dirty="0"/>
        </a:p>
      </dgm:t>
    </dgm:pt>
    <dgm:pt modelId="{2575EB25-9746-8F43-8340-05C9D1DC7F7F}" type="parTrans" cxnId="{B430BAA0-52E9-2B42-9D69-492EEF14E28B}">
      <dgm:prSet/>
      <dgm:spPr/>
      <dgm:t>
        <a:bodyPr/>
        <a:lstStyle/>
        <a:p>
          <a:endParaRPr lang="en-GB"/>
        </a:p>
      </dgm:t>
    </dgm:pt>
    <dgm:pt modelId="{87404E51-B954-5A44-9714-E1319843E0DD}" type="sibTrans" cxnId="{B430BAA0-52E9-2B42-9D69-492EEF14E28B}">
      <dgm:prSet/>
      <dgm:spPr/>
      <dgm:t>
        <a:bodyPr/>
        <a:lstStyle/>
        <a:p>
          <a:endParaRPr lang="en-GB"/>
        </a:p>
      </dgm:t>
    </dgm:pt>
    <dgm:pt modelId="{56757ADF-3ED3-1D44-A9A1-20E98A94CB13}">
      <dgm:prSet custT="1"/>
      <dgm:spPr/>
      <dgm:t>
        <a:bodyPr/>
        <a:lstStyle/>
        <a:p>
          <a:pPr rtl="0"/>
          <a:r>
            <a:rPr lang="en-US" sz="1400" dirty="0" smtClean="0"/>
            <a:t>show that rapid declines have occurred </a:t>
          </a:r>
          <a:endParaRPr lang="en-US" sz="1400" dirty="0"/>
        </a:p>
      </dgm:t>
    </dgm:pt>
    <dgm:pt modelId="{2874214C-604C-B44E-9FA8-7978E059C529}" type="parTrans" cxnId="{261BB5FD-D8C0-0B45-B78A-128B0A118A3B}">
      <dgm:prSet/>
      <dgm:spPr/>
      <dgm:t>
        <a:bodyPr/>
        <a:lstStyle/>
        <a:p>
          <a:endParaRPr lang="en-GB"/>
        </a:p>
      </dgm:t>
    </dgm:pt>
    <dgm:pt modelId="{BFE472B0-14FA-DF45-A9BC-6E33BA5B1B1D}" type="sibTrans" cxnId="{261BB5FD-D8C0-0B45-B78A-128B0A118A3B}">
      <dgm:prSet/>
      <dgm:spPr/>
      <dgm:t>
        <a:bodyPr/>
        <a:lstStyle/>
        <a:p>
          <a:endParaRPr lang="en-GB"/>
        </a:p>
      </dgm:t>
    </dgm:pt>
    <dgm:pt modelId="{62771755-BDA8-724C-BF40-D0C8004ECC3F}">
      <dgm:prSet custT="1"/>
      <dgm:spPr/>
      <dgm:t>
        <a:bodyPr/>
        <a:lstStyle/>
        <a:p>
          <a:pPr rtl="0"/>
          <a:r>
            <a:rPr lang="en-US" sz="1400" dirty="0" smtClean="0"/>
            <a:t>learn lessons from best performers</a:t>
          </a:r>
          <a:endParaRPr lang="en-US" sz="1400" dirty="0"/>
        </a:p>
      </dgm:t>
    </dgm:pt>
    <dgm:pt modelId="{1D70C70C-74CD-A845-A041-88A5CB08B2E7}" type="parTrans" cxnId="{3CF1D300-3EFB-4646-AD41-FA9A79DDB647}">
      <dgm:prSet/>
      <dgm:spPr/>
      <dgm:t>
        <a:bodyPr/>
        <a:lstStyle/>
        <a:p>
          <a:endParaRPr lang="en-GB"/>
        </a:p>
      </dgm:t>
    </dgm:pt>
    <dgm:pt modelId="{E57862C4-85D2-B946-9B98-3FC5F3D24CCC}" type="sibTrans" cxnId="{3CF1D300-3EFB-4646-AD41-FA9A79DDB647}">
      <dgm:prSet/>
      <dgm:spPr/>
      <dgm:t>
        <a:bodyPr/>
        <a:lstStyle/>
        <a:p>
          <a:endParaRPr lang="en-GB"/>
        </a:p>
      </dgm:t>
    </dgm:pt>
    <dgm:pt modelId="{2EEC7D03-6AFF-2245-A4B1-316D27DCF16C}" type="pres">
      <dgm:prSet presAssocID="{7C21CAF4-24A1-9F4E-963E-03A446357CE9}" presName="rootnode" presStyleCnt="0">
        <dgm:presLayoutVars>
          <dgm:chMax/>
          <dgm:chPref/>
          <dgm:dir/>
          <dgm:animLvl val="lvl"/>
        </dgm:presLayoutVars>
      </dgm:prSet>
      <dgm:spPr/>
      <dgm:t>
        <a:bodyPr/>
        <a:lstStyle/>
        <a:p>
          <a:endParaRPr lang="en-US"/>
        </a:p>
      </dgm:t>
    </dgm:pt>
    <dgm:pt modelId="{C43DB4C5-4BC6-6049-BFB1-D1BF179940B0}" type="pres">
      <dgm:prSet presAssocID="{558F29A8-DA4F-964E-A7D1-EAD992BEF45E}" presName="composite" presStyleCnt="0"/>
      <dgm:spPr/>
    </dgm:pt>
    <dgm:pt modelId="{B9F09713-19D2-8C43-9A9D-205EFAE91586}" type="pres">
      <dgm:prSet presAssocID="{558F29A8-DA4F-964E-A7D1-EAD992BEF45E}" presName="LShape" presStyleLbl="alignNode1" presStyleIdx="0" presStyleCnt="5"/>
      <dgm:spPr/>
    </dgm:pt>
    <dgm:pt modelId="{4DA796CA-34AC-7E42-8481-A801443499CD}" type="pres">
      <dgm:prSet presAssocID="{558F29A8-DA4F-964E-A7D1-EAD992BEF45E}" presName="ParentText" presStyleLbl="revTx" presStyleIdx="0" presStyleCnt="3">
        <dgm:presLayoutVars>
          <dgm:chMax val="0"/>
          <dgm:chPref val="0"/>
          <dgm:bulletEnabled val="1"/>
        </dgm:presLayoutVars>
      </dgm:prSet>
      <dgm:spPr/>
      <dgm:t>
        <a:bodyPr/>
        <a:lstStyle/>
        <a:p>
          <a:endParaRPr lang="en-US"/>
        </a:p>
      </dgm:t>
    </dgm:pt>
    <dgm:pt modelId="{F49DFE84-DD11-F046-BEB1-A2E9D4167301}" type="pres">
      <dgm:prSet presAssocID="{558F29A8-DA4F-964E-A7D1-EAD992BEF45E}" presName="Triangle" presStyleLbl="alignNode1" presStyleIdx="1" presStyleCnt="5"/>
      <dgm:spPr/>
    </dgm:pt>
    <dgm:pt modelId="{8757A9E0-7188-F840-A6B5-C3B9F2CF183C}" type="pres">
      <dgm:prSet presAssocID="{9F67783C-3392-E249-8718-04AA02A08415}" presName="sibTrans" presStyleCnt="0"/>
      <dgm:spPr/>
    </dgm:pt>
    <dgm:pt modelId="{75BE46DF-AF03-2E47-857C-17FF0B22BD55}" type="pres">
      <dgm:prSet presAssocID="{9F67783C-3392-E249-8718-04AA02A08415}" presName="space" presStyleCnt="0"/>
      <dgm:spPr/>
    </dgm:pt>
    <dgm:pt modelId="{99E6E728-B61D-0E4E-9D69-82A391EE3660}" type="pres">
      <dgm:prSet presAssocID="{19B8EE22-1FAE-3F41-81D4-F9B32EABD844}" presName="composite" presStyleCnt="0"/>
      <dgm:spPr/>
    </dgm:pt>
    <dgm:pt modelId="{A9E36269-9060-5D4E-A98D-22F5D3F60302}" type="pres">
      <dgm:prSet presAssocID="{19B8EE22-1FAE-3F41-81D4-F9B32EABD844}" presName="LShape" presStyleLbl="alignNode1" presStyleIdx="2" presStyleCnt="5"/>
      <dgm:spPr/>
    </dgm:pt>
    <dgm:pt modelId="{6ECF38F9-0DF2-D549-9F28-D1F371D00D61}" type="pres">
      <dgm:prSet presAssocID="{19B8EE22-1FAE-3F41-81D4-F9B32EABD844}" presName="ParentText" presStyleLbl="revTx" presStyleIdx="1" presStyleCnt="3">
        <dgm:presLayoutVars>
          <dgm:chMax val="0"/>
          <dgm:chPref val="0"/>
          <dgm:bulletEnabled val="1"/>
        </dgm:presLayoutVars>
      </dgm:prSet>
      <dgm:spPr/>
      <dgm:t>
        <a:bodyPr/>
        <a:lstStyle/>
        <a:p>
          <a:endParaRPr lang="en-US"/>
        </a:p>
      </dgm:t>
    </dgm:pt>
    <dgm:pt modelId="{3F07F44B-BBDC-F945-B2F8-B0FE3EEF0B74}" type="pres">
      <dgm:prSet presAssocID="{19B8EE22-1FAE-3F41-81D4-F9B32EABD844}" presName="Triangle" presStyleLbl="alignNode1" presStyleIdx="3" presStyleCnt="5"/>
      <dgm:spPr/>
    </dgm:pt>
    <dgm:pt modelId="{100A5E3E-A490-7A4F-B347-1041A68CC47F}" type="pres">
      <dgm:prSet presAssocID="{4459D8B1-F3DA-1D44-A94E-EEC86CD05659}" presName="sibTrans" presStyleCnt="0"/>
      <dgm:spPr/>
    </dgm:pt>
    <dgm:pt modelId="{6ADCB418-D4E3-A144-BFD0-053B9863A43F}" type="pres">
      <dgm:prSet presAssocID="{4459D8B1-F3DA-1D44-A94E-EEC86CD05659}" presName="space" presStyleCnt="0"/>
      <dgm:spPr/>
    </dgm:pt>
    <dgm:pt modelId="{32F750CF-17C9-D04C-AE60-A80F7C61CD04}" type="pres">
      <dgm:prSet presAssocID="{B8AB88DE-A6E8-A045-AFB2-10DC29978A15}" presName="composite" presStyleCnt="0"/>
      <dgm:spPr/>
    </dgm:pt>
    <dgm:pt modelId="{06D1CBE5-1AB4-944C-B1D9-2A6FC80E4500}" type="pres">
      <dgm:prSet presAssocID="{B8AB88DE-A6E8-A045-AFB2-10DC29978A15}" presName="LShape" presStyleLbl="alignNode1" presStyleIdx="4" presStyleCnt="5"/>
      <dgm:spPr/>
    </dgm:pt>
    <dgm:pt modelId="{84150963-A95F-B549-8221-EC8A02E194E8}" type="pres">
      <dgm:prSet presAssocID="{B8AB88DE-A6E8-A045-AFB2-10DC29978A15}" presName="ParentText" presStyleLbl="revTx" presStyleIdx="2" presStyleCnt="3">
        <dgm:presLayoutVars>
          <dgm:chMax val="0"/>
          <dgm:chPref val="0"/>
          <dgm:bulletEnabled val="1"/>
        </dgm:presLayoutVars>
      </dgm:prSet>
      <dgm:spPr/>
      <dgm:t>
        <a:bodyPr/>
        <a:lstStyle/>
        <a:p>
          <a:endParaRPr lang="en-US"/>
        </a:p>
      </dgm:t>
    </dgm:pt>
  </dgm:ptLst>
  <dgm:cxnLst>
    <dgm:cxn modelId="{B430BAA0-52E9-2B42-9D69-492EEF14E28B}" srcId="{7C21CAF4-24A1-9F4E-963E-03A446357CE9}" destId="{B8AB88DE-A6E8-A045-AFB2-10DC29978A15}" srcOrd="2" destOrd="0" parTransId="{2575EB25-9746-8F43-8340-05C9D1DC7F7F}" sibTransId="{87404E51-B954-5A44-9714-E1319843E0DD}"/>
    <dgm:cxn modelId="{031F6FAC-B69B-774B-AF41-548E6A5727CD}" type="presOf" srcId="{62771755-BDA8-724C-BF40-D0C8004ECC3F}" destId="{84150963-A95F-B549-8221-EC8A02E194E8}" srcOrd="0" destOrd="2" presId="urn:microsoft.com/office/officeart/2009/3/layout/StepUpProcess"/>
    <dgm:cxn modelId="{46F8B417-530D-AE4E-8E6E-E0A1E9C635B4}" srcId="{7C21CAF4-24A1-9F4E-963E-03A446357CE9}" destId="{19B8EE22-1FAE-3F41-81D4-F9B32EABD844}" srcOrd="1" destOrd="0" parTransId="{BAD79AF8-07E4-F049-B4B2-8967CCF4230D}" sibTransId="{4459D8B1-F3DA-1D44-A94E-EEC86CD05659}"/>
    <dgm:cxn modelId="{05F44950-E83A-A84E-B576-B14273F97BC2}" type="presOf" srcId="{19B8EE22-1FAE-3F41-81D4-F9B32EABD844}" destId="{6ECF38F9-0DF2-D549-9F28-D1F371D00D61}" srcOrd="0" destOrd="0" presId="urn:microsoft.com/office/officeart/2009/3/layout/StepUpProcess"/>
    <dgm:cxn modelId="{0B72F65C-7BDE-A14B-A9B9-981F181C4970}" srcId="{7C21CAF4-24A1-9F4E-963E-03A446357CE9}" destId="{558F29A8-DA4F-964E-A7D1-EAD992BEF45E}" srcOrd="0" destOrd="0" parTransId="{B87B3CC4-CA02-2740-8DFD-AD625AF112E5}" sibTransId="{9F67783C-3392-E249-8718-04AA02A08415}"/>
    <dgm:cxn modelId="{BA6E847B-6314-F543-A71E-7372D1A7B48D}" type="presOf" srcId="{B8AB88DE-A6E8-A045-AFB2-10DC29978A15}" destId="{84150963-A95F-B549-8221-EC8A02E194E8}" srcOrd="0" destOrd="0" presId="urn:microsoft.com/office/officeart/2009/3/layout/StepUpProcess"/>
    <dgm:cxn modelId="{3CF1D300-3EFB-4646-AD41-FA9A79DDB647}" srcId="{B8AB88DE-A6E8-A045-AFB2-10DC29978A15}" destId="{62771755-BDA8-724C-BF40-D0C8004ECC3F}" srcOrd="1" destOrd="0" parTransId="{1D70C70C-74CD-A845-A041-88A5CB08B2E7}" sibTransId="{E57862C4-85D2-B946-9B98-3FC5F3D24CCC}"/>
    <dgm:cxn modelId="{59FE2D70-1FAA-6749-96A9-EE150E006E01}" type="presOf" srcId="{56757ADF-3ED3-1D44-A9A1-20E98A94CB13}" destId="{84150963-A95F-B549-8221-EC8A02E194E8}" srcOrd="0" destOrd="1" presId="urn:microsoft.com/office/officeart/2009/3/layout/StepUpProcess"/>
    <dgm:cxn modelId="{08DA702E-69F2-2B4F-A598-F447759C0BFF}" type="presOf" srcId="{7C21CAF4-24A1-9F4E-963E-03A446357CE9}" destId="{2EEC7D03-6AFF-2245-A4B1-316D27DCF16C}" srcOrd="0" destOrd="0" presId="urn:microsoft.com/office/officeart/2009/3/layout/StepUpProcess"/>
    <dgm:cxn modelId="{0A2D2735-3FFE-854F-9647-97AD785E6E6B}" type="presOf" srcId="{558F29A8-DA4F-964E-A7D1-EAD992BEF45E}" destId="{4DA796CA-34AC-7E42-8481-A801443499CD}" srcOrd="0" destOrd="0" presId="urn:microsoft.com/office/officeart/2009/3/layout/StepUpProcess"/>
    <dgm:cxn modelId="{261BB5FD-D8C0-0B45-B78A-128B0A118A3B}" srcId="{B8AB88DE-A6E8-A045-AFB2-10DC29978A15}" destId="{56757ADF-3ED3-1D44-A9A1-20E98A94CB13}" srcOrd="0" destOrd="0" parTransId="{2874214C-604C-B44E-9FA8-7978E059C529}" sibTransId="{BFE472B0-14FA-DF45-A9BC-6E33BA5B1B1D}"/>
    <dgm:cxn modelId="{9782215D-2F54-6A45-9EA5-F5F4E4BE3451}" type="presParOf" srcId="{2EEC7D03-6AFF-2245-A4B1-316D27DCF16C}" destId="{C43DB4C5-4BC6-6049-BFB1-D1BF179940B0}" srcOrd="0" destOrd="0" presId="urn:microsoft.com/office/officeart/2009/3/layout/StepUpProcess"/>
    <dgm:cxn modelId="{2E18FE08-E536-9F4A-BD17-82BB29278097}" type="presParOf" srcId="{C43DB4C5-4BC6-6049-BFB1-D1BF179940B0}" destId="{B9F09713-19D2-8C43-9A9D-205EFAE91586}" srcOrd="0" destOrd="0" presId="urn:microsoft.com/office/officeart/2009/3/layout/StepUpProcess"/>
    <dgm:cxn modelId="{465E99B4-26B7-2E47-B0F8-7BA9D54F1CE0}" type="presParOf" srcId="{C43DB4C5-4BC6-6049-BFB1-D1BF179940B0}" destId="{4DA796CA-34AC-7E42-8481-A801443499CD}" srcOrd="1" destOrd="0" presId="urn:microsoft.com/office/officeart/2009/3/layout/StepUpProcess"/>
    <dgm:cxn modelId="{E2040529-16E9-AA46-9887-B72DA383600F}" type="presParOf" srcId="{C43DB4C5-4BC6-6049-BFB1-D1BF179940B0}" destId="{F49DFE84-DD11-F046-BEB1-A2E9D4167301}" srcOrd="2" destOrd="0" presId="urn:microsoft.com/office/officeart/2009/3/layout/StepUpProcess"/>
    <dgm:cxn modelId="{5B78B5C0-AF69-754B-A638-79815E539102}" type="presParOf" srcId="{2EEC7D03-6AFF-2245-A4B1-316D27DCF16C}" destId="{8757A9E0-7188-F840-A6B5-C3B9F2CF183C}" srcOrd="1" destOrd="0" presId="urn:microsoft.com/office/officeart/2009/3/layout/StepUpProcess"/>
    <dgm:cxn modelId="{0354B66F-0126-264F-AB68-F6E18F06CB7C}" type="presParOf" srcId="{8757A9E0-7188-F840-A6B5-C3B9F2CF183C}" destId="{75BE46DF-AF03-2E47-857C-17FF0B22BD55}" srcOrd="0" destOrd="0" presId="urn:microsoft.com/office/officeart/2009/3/layout/StepUpProcess"/>
    <dgm:cxn modelId="{D2FEAC46-5EA4-6241-8094-9A079E591753}" type="presParOf" srcId="{2EEC7D03-6AFF-2245-A4B1-316D27DCF16C}" destId="{99E6E728-B61D-0E4E-9D69-82A391EE3660}" srcOrd="2" destOrd="0" presId="urn:microsoft.com/office/officeart/2009/3/layout/StepUpProcess"/>
    <dgm:cxn modelId="{937E2900-2297-D44B-8C6B-80B865015C8C}" type="presParOf" srcId="{99E6E728-B61D-0E4E-9D69-82A391EE3660}" destId="{A9E36269-9060-5D4E-A98D-22F5D3F60302}" srcOrd="0" destOrd="0" presId="urn:microsoft.com/office/officeart/2009/3/layout/StepUpProcess"/>
    <dgm:cxn modelId="{10DB647B-581F-AF40-B37F-02EE68CDD3BD}" type="presParOf" srcId="{99E6E728-B61D-0E4E-9D69-82A391EE3660}" destId="{6ECF38F9-0DF2-D549-9F28-D1F371D00D61}" srcOrd="1" destOrd="0" presId="urn:microsoft.com/office/officeart/2009/3/layout/StepUpProcess"/>
    <dgm:cxn modelId="{769936BD-FE0E-CD43-9F66-CFE04C2B841A}" type="presParOf" srcId="{99E6E728-B61D-0E4E-9D69-82A391EE3660}" destId="{3F07F44B-BBDC-F945-B2F8-B0FE3EEF0B74}" srcOrd="2" destOrd="0" presId="urn:microsoft.com/office/officeart/2009/3/layout/StepUpProcess"/>
    <dgm:cxn modelId="{5D1B7E02-3FAE-2047-9E7B-F3E177A679CB}" type="presParOf" srcId="{2EEC7D03-6AFF-2245-A4B1-316D27DCF16C}" destId="{100A5E3E-A490-7A4F-B347-1041A68CC47F}" srcOrd="3" destOrd="0" presId="urn:microsoft.com/office/officeart/2009/3/layout/StepUpProcess"/>
    <dgm:cxn modelId="{1A619715-4107-6A41-9363-1ABA743275CE}" type="presParOf" srcId="{100A5E3E-A490-7A4F-B347-1041A68CC47F}" destId="{6ADCB418-D4E3-A144-BFD0-053B9863A43F}" srcOrd="0" destOrd="0" presId="urn:microsoft.com/office/officeart/2009/3/layout/StepUpProcess"/>
    <dgm:cxn modelId="{49D203FA-EA74-B34A-B26A-5E849D5636A1}" type="presParOf" srcId="{2EEC7D03-6AFF-2245-A4B1-316D27DCF16C}" destId="{32F750CF-17C9-D04C-AE60-A80F7C61CD04}" srcOrd="4" destOrd="0" presId="urn:microsoft.com/office/officeart/2009/3/layout/StepUpProcess"/>
    <dgm:cxn modelId="{90C1D506-916A-B449-A645-488513EE25CF}" type="presParOf" srcId="{32F750CF-17C9-D04C-AE60-A80F7C61CD04}" destId="{06D1CBE5-1AB4-944C-B1D9-2A6FC80E4500}" srcOrd="0" destOrd="0" presId="urn:microsoft.com/office/officeart/2009/3/layout/StepUpProcess"/>
    <dgm:cxn modelId="{94DBA9F8-CCD9-2442-805E-77C05D7E4162}" type="presParOf" srcId="{32F750CF-17C9-D04C-AE60-A80F7C61CD04}" destId="{84150963-A95F-B549-8221-EC8A02E194E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F5236D-E570-CF40-85E9-883BA5E50150}" type="doc">
      <dgm:prSet loTypeId="urn:microsoft.com/office/officeart/2008/layout/HorizontalMultiLevelHierarchy" loCatId="" qsTypeId="urn:microsoft.com/office/officeart/2005/8/quickstyle/simple1" qsCatId="simple" csTypeId="urn:microsoft.com/office/officeart/2005/8/colors/colorful1#1" csCatId="colorful" phldr="1"/>
      <dgm:spPr/>
      <dgm:t>
        <a:bodyPr/>
        <a:lstStyle/>
        <a:p>
          <a:endParaRPr lang="en-US"/>
        </a:p>
      </dgm:t>
    </dgm:pt>
    <dgm:pt modelId="{C927D465-C4DF-064E-B910-066FEDB570E4}">
      <dgm:prSet phldrT="[Text]"/>
      <dgm:spPr/>
      <dgm:t>
        <a:bodyPr/>
        <a:lstStyle/>
        <a:p>
          <a:r>
            <a:rPr lang="en-US" dirty="0" smtClean="0"/>
            <a:t>Social Cluster</a:t>
          </a:r>
          <a:endParaRPr lang="en-US" dirty="0"/>
        </a:p>
      </dgm:t>
    </dgm:pt>
    <dgm:pt modelId="{94865533-5D14-ED4D-97B4-B971B98B3575}" type="parTrans" cxnId="{B2A57B72-E332-B345-A388-C84FECBDB97E}">
      <dgm:prSet/>
      <dgm:spPr/>
      <dgm:t>
        <a:bodyPr/>
        <a:lstStyle/>
        <a:p>
          <a:endParaRPr lang="en-US"/>
        </a:p>
      </dgm:t>
    </dgm:pt>
    <dgm:pt modelId="{5DB08655-7FAF-EC4B-BA8B-C5A25008EDF8}" type="sibTrans" cxnId="{B2A57B72-E332-B345-A388-C84FECBDB97E}">
      <dgm:prSet/>
      <dgm:spPr/>
      <dgm:t>
        <a:bodyPr/>
        <a:lstStyle/>
        <a:p>
          <a:endParaRPr lang="en-US"/>
        </a:p>
      </dgm:t>
    </dgm:pt>
    <dgm:pt modelId="{64B92A55-2BBC-0A4B-9514-F2A13FA5E856}">
      <dgm:prSet phldrT="[Text]"/>
      <dgm:spPr/>
      <dgm:t>
        <a:bodyPr/>
        <a:lstStyle/>
        <a:p>
          <a:r>
            <a:rPr lang="en-US" dirty="0" smtClean="0"/>
            <a:t>Ministry of Health </a:t>
          </a:r>
          <a:endParaRPr lang="en-US" dirty="0"/>
        </a:p>
      </dgm:t>
    </dgm:pt>
    <dgm:pt modelId="{97575ED3-4A51-CB44-9708-EA87571976F4}" type="parTrans" cxnId="{3B091EB8-300C-D849-B0F8-9A0ABA345989}">
      <dgm:prSet/>
      <dgm:spPr/>
      <dgm:t>
        <a:bodyPr/>
        <a:lstStyle/>
        <a:p>
          <a:endParaRPr lang="en-US"/>
        </a:p>
      </dgm:t>
    </dgm:pt>
    <dgm:pt modelId="{EDE99C0D-042A-2246-A72A-FAF0E593D42D}" type="sibTrans" cxnId="{3B091EB8-300C-D849-B0F8-9A0ABA345989}">
      <dgm:prSet/>
      <dgm:spPr/>
      <dgm:t>
        <a:bodyPr/>
        <a:lstStyle/>
        <a:p>
          <a:endParaRPr lang="en-US"/>
        </a:p>
      </dgm:t>
    </dgm:pt>
    <dgm:pt modelId="{A24780A8-53ED-F144-8BDF-85A37ACB18A2}">
      <dgm:prSet phldrT="[Text]"/>
      <dgm:spPr/>
      <dgm:t>
        <a:bodyPr/>
        <a:lstStyle/>
        <a:p>
          <a:r>
            <a:rPr lang="en-US" dirty="0" smtClean="0"/>
            <a:t>Ministry of Infrastructure (Water &amp; Sanitation)</a:t>
          </a:r>
        </a:p>
      </dgm:t>
    </dgm:pt>
    <dgm:pt modelId="{9239A759-CF06-104A-BE97-E8BC4903B88D}" type="parTrans" cxnId="{BB2E7C8E-5A13-4240-B6D1-F49AD89C2408}">
      <dgm:prSet/>
      <dgm:spPr/>
      <dgm:t>
        <a:bodyPr/>
        <a:lstStyle/>
        <a:p>
          <a:endParaRPr lang="en-US"/>
        </a:p>
      </dgm:t>
    </dgm:pt>
    <dgm:pt modelId="{599391CE-F1CE-BA45-AEB2-E90AB3183E2B}" type="sibTrans" cxnId="{BB2E7C8E-5A13-4240-B6D1-F49AD89C2408}">
      <dgm:prSet/>
      <dgm:spPr/>
      <dgm:t>
        <a:bodyPr/>
        <a:lstStyle/>
        <a:p>
          <a:endParaRPr lang="en-US"/>
        </a:p>
      </dgm:t>
    </dgm:pt>
    <dgm:pt modelId="{EF1DB4E5-5857-3747-A613-377A57D5161D}">
      <dgm:prSet phldrT="[Text]"/>
      <dgm:spPr/>
      <dgm:t>
        <a:bodyPr/>
        <a:lstStyle/>
        <a:p>
          <a:r>
            <a:rPr lang="en-US" dirty="0" smtClean="0"/>
            <a:t>Ministry of Education</a:t>
          </a:r>
          <a:endParaRPr lang="en-US" dirty="0"/>
        </a:p>
      </dgm:t>
    </dgm:pt>
    <dgm:pt modelId="{3830AD36-F605-0A44-9284-82DAEA57EE28}" type="parTrans" cxnId="{10B34892-31E0-B748-AB8F-53EE2AAA6676}">
      <dgm:prSet/>
      <dgm:spPr/>
      <dgm:t>
        <a:bodyPr/>
        <a:lstStyle/>
        <a:p>
          <a:endParaRPr lang="en-US"/>
        </a:p>
      </dgm:t>
    </dgm:pt>
    <dgm:pt modelId="{A8DA4520-C3F2-FB4F-8E07-147F4210910E}" type="sibTrans" cxnId="{10B34892-31E0-B748-AB8F-53EE2AAA6676}">
      <dgm:prSet/>
      <dgm:spPr/>
      <dgm:t>
        <a:bodyPr/>
        <a:lstStyle/>
        <a:p>
          <a:endParaRPr lang="en-US"/>
        </a:p>
      </dgm:t>
    </dgm:pt>
    <dgm:pt modelId="{E760984A-D585-5B4E-8062-EC5DF7B5C969}">
      <dgm:prSet phldrT="[Text]"/>
      <dgm:spPr/>
      <dgm:t>
        <a:bodyPr/>
        <a:lstStyle/>
        <a:p>
          <a:r>
            <a:rPr lang="en-US" dirty="0" smtClean="0"/>
            <a:t>Ministry of Local Government</a:t>
          </a:r>
          <a:endParaRPr lang="en-US" dirty="0"/>
        </a:p>
      </dgm:t>
    </dgm:pt>
    <dgm:pt modelId="{96DB3CCE-A74A-5B4F-9F44-CC4098D5F778}" type="parTrans" cxnId="{080FA4E6-AAC9-BF47-9F1F-AB79F603F5D7}">
      <dgm:prSet/>
      <dgm:spPr/>
      <dgm:t>
        <a:bodyPr/>
        <a:lstStyle/>
        <a:p>
          <a:endParaRPr lang="en-US"/>
        </a:p>
      </dgm:t>
    </dgm:pt>
    <dgm:pt modelId="{67BD7539-1888-5C49-9E51-7B068C59EBB0}" type="sibTrans" cxnId="{080FA4E6-AAC9-BF47-9F1F-AB79F603F5D7}">
      <dgm:prSet/>
      <dgm:spPr/>
      <dgm:t>
        <a:bodyPr/>
        <a:lstStyle/>
        <a:p>
          <a:endParaRPr lang="en-US"/>
        </a:p>
      </dgm:t>
    </dgm:pt>
    <dgm:pt modelId="{858A81D5-B853-F540-925C-531B456E31B3}">
      <dgm:prSet phldrT="[Text]"/>
      <dgm:spPr/>
      <dgm:t>
        <a:bodyPr/>
        <a:lstStyle/>
        <a:p>
          <a:r>
            <a:rPr lang="en-US" dirty="0" smtClean="0"/>
            <a:t>Ministry of Sport, Youth, &amp; Culture</a:t>
          </a:r>
          <a:endParaRPr lang="en-US" dirty="0"/>
        </a:p>
      </dgm:t>
    </dgm:pt>
    <dgm:pt modelId="{05B248C6-55C8-344B-9021-C019BE8505E7}" type="parTrans" cxnId="{F86D88A0-E6FA-6F48-B428-20929A17B369}">
      <dgm:prSet/>
      <dgm:spPr/>
      <dgm:t>
        <a:bodyPr/>
        <a:lstStyle/>
        <a:p>
          <a:endParaRPr lang="en-US"/>
        </a:p>
      </dgm:t>
    </dgm:pt>
    <dgm:pt modelId="{7A9D45F5-139C-BE48-80FF-9924DC40CD40}" type="sibTrans" cxnId="{F86D88A0-E6FA-6F48-B428-20929A17B369}">
      <dgm:prSet/>
      <dgm:spPr/>
      <dgm:t>
        <a:bodyPr/>
        <a:lstStyle/>
        <a:p>
          <a:endParaRPr lang="en-US"/>
        </a:p>
      </dgm:t>
    </dgm:pt>
    <dgm:pt modelId="{00F313C0-F738-2E41-81DF-6A81B375B644}">
      <dgm:prSet phldrT="[Text]"/>
      <dgm:spPr/>
      <dgm:t>
        <a:bodyPr/>
        <a:lstStyle/>
        <a:p>
          <a:r>
            <a:rPr lang="en-US" dirty="0" smtClean="0"/>
            <a:t>Ministry of Gender</a:t>
          </a:r>
          <a:endParaRPr lang="en-US" dirty="0"/>
        </a:p>
      </dgm:t>
    </dgm:pt>
    <dgm:pt modelId="{DC1E5ABD-4CA2-3E4E-AC86-D511F8AE2F9B}" type="parTrans" cxnId="{C5B3BF4A-7CE5-8B46-AAFF-BE202A832CA5}">
      <dgm:prSet/>
      <dgm:spPr/>
      <dgm:t>
        <a:bodyPr/>
        <a:lstStyle/>
        <a:p>
          <a:endParaRPr lang="en-US"/>
        </a:p>
      </dgm:t>
    </dgm:pt>
    <dgm:pt modelId="{C40AC059-E20F-1949-8B2B-A1FD4593BB4A}" type="sibTrans" cxnId="{C5B3BF4A-7CE5-8B46-AAFF-BE202A832CA5}">
      <dgm:prSet/>
      <dgm:spPr/>
      <dgm:t>
        <a:bodyPr/>
        <a:lstStyle/>
        <a:p>
          <a:endParaRPr lang="en-US"/>
        </a:p>
      </dgm:t>
    </dgm:pt>
    <dgm:pt modelId="{377D61EC-2FC9-1340-8AAD-251EA074835B}" type="pres">
      <dgm:prSet presAssocID="{53F5236D-E570-CF40-85E9-883BA5E50150}" presName="Name0" presStyleCnt="0">
        <dgm:presLayoutVars>
          <dgm:chPref val="1"/>
          <dgm:dir/>
          <dgm:animOne val="branch"/>
          <dgm:animLvl val="lvl"/>
          <dgm:resizeHandles val="exact"/>
        </dgm:presLayoutVars>
      </dgm:prSet>
      <dgm:spPr/>
      <dgm:t>
        <a:bodyPr/>
        <a:lstStyle/>
        <a:p>
          <a:endParaRPr lang="en-US"/>
        </a:p>
      </dgm:t>
    </dgm:pt>
    <dgm:pt modelId="{A45CF0E3-E0B3-4A45-864D-254FBC7AA1FE}" type="pres">
      <dgm:prSet presAssocID="{C927D465-C4DF-064E-B910-066FEDB570E4}" presName="root1" presStyleCnt="0"/>
      <dgm:spPr/>
    </dgm:pt>
    <dgm:pt modelId="{DB0A82A4-2AC8-5846-BE15-A4A7021C47DD}" type="pres">
      <dgm:prSet presAssocID="{C927D465-C4DF-064E-B910-066FEDB570E4}" presName="LevelOneTextNode" presStyleLbl="node0" presStyleIdx="0" presStyleCnt="1">
        <dgm:presLayoutVars>
          <dgm:chPref val="3"/>
        </dgm:presLayoutVars>
      </dgm:prSet>
      <dgm:spPr/>
      <dgm:t>
        <a:bodyPr/>
        <a:lstStyle/>
        <a:p>
          <a:endParaRPr lang="en-US"/>
        </a:p>
      </dgm:t>
    </dgm:pt>
    <dgm:pt modelId="{FD87E1BF-B92F-CD4E-99B6-365628225C97}" type="pres">
      <dgm:prSet presAssocID="{C927D465-C4DF-064E-B910-066FEDB570E4}" presName="level2hierChild" presStyleCnt="0"/>
      <dgm:spPr/>
    </dgm:pt>
    <dgm:pt modelId="{1CF6DA77-E3C8-2742-B056-AE698E0B9BF0}" type="pres">
      <dgm:prSet presAssocID="{97575ED3-4A51-CB44-9708-EA87571976F4}" presName="conn2-1" presStyleLbl="parChTrans1D2" presStyleIdx="0" presStyleCnt="6"/>
      <dgm:spPr/>
      <dgm:t>
        <a:bodyPr/>
        <a:lstStyle/>
        <a:p>
          <a:endParaRPr lang="en-US"/>
        </a:p>
      </dgm:t>
    </dgm:pt>
    <dgm:pt modelId="{71E806A0-4B7E-6141-8B51-4ABF91CF3EAB}" type="pres">
      <dgm:prSet presAssocID="{97575ED3-4A51-CB44-9708-EA87571976F4}" presName="connTx" presStyleLbl="parChTrans1D2" presStyleIdx="0" presStyleCnt="6"/>
      <dgm:spPr/>
      <dgm:t>
        <a:bodyPr/>
        <a:lstStyle/>
        <a:p>
          <a:endParaRPr lang="en-US"/>
        </a:p>
      </dgm:t>
    </dgm:pt>
    <dgm:pt modelId="{C07CC8EE-C802-594A-91CD-64DFA7106713}" type="pres">
      <dgm:prSet presAssocID="{64B92A55-2BBC-0A4B-9514-F2A13FA5E856}" presName="root2" presStyleCnt="0"/>
      <dgm:spPr/>
    </dgm:pt>
    <dgm:pt modelId="{7B63F60E-9A30-304E-9675-952E2B4FBC23}" type="pres">
      <dgm:prSet presAssocID="{64B92A55-2BBC-0A4B-9514-F2A13FA5E856}" presName="LevelTwoTextNode" presStyleLbl="node2" presStyleIdx="0" presStyleCnt="6">
        <dgm:presLayoutVars>
          <dgm:chPref val="3"/>
        </dgm:presLayoutVars>
      </dgm:prSet>
      <dgm:spPr/>
      <dgm:t>
        <a:bodyPr/>
        <a:lstStyle/>
        <a:p>
          <a:endParaRPr lang="en-US"/>
        </a:p>
      </dgm:t>
    </dgm:pt>
    <dgm:pt modelId="{AC8D027C-E429-D04C-B8BB-6B1966689B7E}" type="pres">
      <dgm:prSet presAssocID="{64B92A55-2BBC-0A4B-9514-F2A13FA5E856}" presName="level3hierChild" presStyleCnt="0"/>
      <dgm:spPr/>
    </dgm:pt>
    <dgm:pt modelId="{4C5A45D0-2653-B64B-A241-39238F6D27EA}" type="pres">
      <dgm:prSet presAssocID="{9239A759-CF06-104A-BE97-E8BC4903B88D}" presName="conn2-1" presStyleLbl="parChTrans1D2" presStyleIdx="1" presStyleCnt="6"/>
      <dgm:spPr/>
      <dgm:t>
        <a:bodyPr/>
        <a:lstStyle/>
        <a:p>
          <a:endParaRPr lang="en-US"/>
        </a:p>
      </dgm:t>
    </dgm:pt>
    <dgm:pt modelId="{3D3462F8-06F5-A940-A59B-5DDBBA059D13}" type="pres">
      <dgm:prSet presAssocID="{9239A759-CF06-104A-BE97-E8BC4903B88D}" presName="connTx" presStyleLbl="parChTrans1D2" presStyleIdx="1" presStyleCnt="6"/>
      <dgm:spPr/>
      <dgm:t>
        <a:bodyPr/>
        <a:lstStyle/>
        <a:p>
          <a:endParaRPr lang="en-US"/>
        </a:p>
      </dgm:t>
    </dgm:pt>
    <dgm:pt modelId="{9F6CD10F-3B3C-2A4A-B077-E84653C826D2}" type="pres">
      <dgm:prSet presAssocID="{A24780A8-53ED-F144-8BDF-85A37ACB18A2}" presName="root2" presStyleCnt="0"/>
      <dgm:spPr/>
    </dgm:pt>
    <dgm:pt modelId="{71B308C8-C844-9448-96C8-4A40F6E179D0}" type="pres">
      <dgm:prSet presAssocID="{A24780A8-53ED-F144-8BDF-85A37ACB18A2}" presName="LevelTwoTextNode" presStyleLbl="node2" presStyleIdx="1" presStyleCnt="6">
        <dgm:presLayoutVars>
          <dgm:chPref val="3"/>
        </dgm:presLayoutVars>
      </dgm:prSet>
      <dgm:spPr/>
      <dgm:t>
        <a:bodyPr/>
        <a:lstStyle/>
        <a:p>
          <a:endParaRPr lang="en-US"/>
        </a:p>
      </dgm:t>
    </dgm:pt>
    <dgm:pt modelId="{0C53DB2F-7E41-7C42-A2D0-4E078082FBCE}" type="pres">
      <dgm:prSet presAssocID="{A24780A8-53ED-F144-8BDF-85A37ACB18A2}" presName="level3hierChild" presStyleCnt="0"/>
      <dgm:spPr/>
    </dgm:pt>
    <dgm:pt modelId="{D9ADF16D-D915-CE43-AAED-B2C16F16E09A}" type="pres">
      <dgm:prSet presAssocID="{3830AD36-F605-0A44-9284-82DAEA57EE28}" presName="conn2-1" presStyleLbl="parChTrans1D2" presStyleIdx="2" presStyleCnt="6"/>
      <dgm:spPr/>
      <dgm:t>
        <a:bodyPr/>
        <a:lstStyle/>
        <a:p>
          <a:endParaRPr lang="en-US"/>
        </a:p>
      </dgm:t>
    </dgm:pt>
    <dgm:pt modelId="{F866163F-B981-E94A-BA5A-87D68139CCCE}" type="pres">
      <dgm:prSet presAssocID="{3830AD36-F605-0A44-9284-82DAEA57EE28}" presName="connTx" presStyleLbl="parChTrans1D2" presStyleIdx="2" presStyleCnt="6"/>
      <dgm:spPr/>
      <dgm:t>
        <a:bodyPr/>
        <a:lstStyle/>
        <a:p>
          <a:endParaRPr lang="en-US"/>
        </a:p>
      </dgm:t>
    </dgm:pt>
    <dgm:pt modelId="{8418C528-28EB-684A-86D7-1063EB3611F5}" type="pres">
      <dgm:prSet presAssocID="{EF1DB4E5-5857-3747-A613-377A57D5161D}" presName="root2" presStyleCnt="0"/>
      <dgm:spPr/>
    </dgm:pt>
    <dgm:pt modelId="{BCDD5F07-8640-824D-9010-236E89824FD4}" type="pres">
      <dgm:prSet presAssocID="{EF1DB4E5-5857-3747-A613-377A57D5161D}" presName="LevelTwoTextNode" presStyleLbl="node2" presStyleIdx="2" presStyleCnt="6">
        <dgm:presLayoutVars>
          <dgm:chPref val="3"/>
        </dgm:presLayoutVars>
      </dgm:prSet>
      <dgm:spPr/>
      <dgm:t>
        <a:bodyPr/>
        <a:lstStyle/>
        <a:p>
          <a:endParaRPr lang="en-US"/>
        </a:p>
      </dgm:t>
    </dgm:pt>
    <dgm:pt modelId="{ADF9B20C-E02C-1E41-A5DF-0C2F88F59C01}" type="pres">
      <dgm:prSet presAssocID="{EF1DB4E5-5857-3747-A613-377A57D5161D}" presName="level3hierChild" presStyleCnt="0"/>
      <dgm:spPr/>
    </dgm:pt>
    <dgm:pt modelId="{85D95B34-F2A5-F342-93A6-22305B2A3640}" type="pres">
      <dgm:prSet presAssocID="{96DB3CCE-A74A-5B4F-9F44-CC4098D5F778}" presName="conn2-1" presStyleLbl="parChTrans1D2" presStyleIdx="3" presStyleCnt="6"/>
      <dgm:spPr/>
      <dgm:t>
        <a:bodyPr/>
        <a:lstStyle/>
        <a:p>
          <a:endParaRPr lang="en-US"/>
        </a:p>
      </dgm:t>
    </dgm:pt>
    <dgm:pt modelId="{D9B84FFC-0BCD-A74B-BA92-03AB487BA100}" type="pres">
      <dgm:prSet presAssocID="{96DB3CCE-A74A-5B4F-9F44-CC4098D5F778}" presName="connTx" presStyleLbl="parChTrans1D2" presStyleIdx="3" presStyleCnt="6"/>
      <dgm:spPr/>
      <dgm:t>
        <a:bodyPr/>
        <a:lstStyle/>
        <a:p>
          <a:endParaRPr lang="en-US"/>
        </a:p>
      </dgm:t>
    </dgm:pt>
    <dgm:pt modelId="{262D913F-7F6D-0B4A-A685-9A81A8267934}" type="pres">
      <dgm:prSet presAssocID="{E760984A-D585-5B4E-8062-EC5DF7B5C969}" presName="root2" presStyleCnt="0"/>
      <dgm:spPr/>
    </dgm:pt>
    <dgm:pt modelId="{1D67E22F-EBBF-8A46-9284-BBBFBC90436C}" type="pres">
      <dgm:prSet presAssocID="{E760984A-D585-5B4E-8062-EC5DF7B5C969}" presName="LevelTwoTextNode" presStyleLbl="node2" presStyleIdx="3" presStyleCnt="6">
        <dgm:presLayoutVars>
          <dgm:chPref val="3"/>
        </dgm:presLayoutVars>
      </dgm:prSet>
      <dgm:spPr/>
      <dgm:t>
        <a:bodyPr/>
        <a:lstStyle/>
        <a:p>
          <a:endParaRPr lang="en-US"/>
        </a:p>
      </dgm:t>
    </dgm:pt>
    <dgm:pt modelId="{F5C9C32A-AEF0-934B-BCDE-3131743D27E6}" type="pres">
      <dgm:prSet presAssocID="{E760984A-D585-5B4E-8062-EC5DF7B5C969}" presName="level3hierChild" presStyleCnt="0"/>
      <dgm:spPr/>
    </dgm:pt>
    <dgm:pt modelId="{9F7E49AB-7CF8-9E4C-AAD6-87267D4E3060}" type="pres">
      <dgm:prSet presAssocID="{05B248C6-55C8-344B-9021-C019BE8505E7}" presName="conn2-1" presStyleLbl="parChTrans1D2" presStyleIdx="4" presStyleCnt="6"/>
      <dgm:spPr/>
      <dgm:t>
        <a:bodyPr/>
        <a:lstStyle/>
        <a:p>
          <a:endParaRPr lang="en-US"/>
        </a:p>
      </dgm:t>
    </dgm:pt>
    <dgm:pt modelId="{DCBBB2E9-E870-0D48-B660-87DCFFBEB19A}" type="pres">
      <dgm:prSet presAssocID="{05B248C6-55C8-344B-9021-C019BE8505E7}" presName="connTx" presStyleLbl="parChTrans1D2" presStyleIdx="4" presStyleCnt="6"/>
      <dgm:spPr/>
      <dgm:t>
        <a:bodyPr/>
        <a:lstStyle/>
        <a:p>
          <a:endParaRPr lang="en-US"/>
        </a:p>
      </dgm:t>
    </dgm:pt>
    <dgm:pt modelId="{74E2527F-0206-3642-971D-903B6E9EDF3B}" type="pres">
      <dgm:prSet presAssocID="{858A81D5-B853-F540-925C-531B456E31B3}" presName="root2" presStyleCnt="0"/>
      <dgm:spPr/>
    </dgm:pt>
    <dgm:pt modelId="{D72E31DE-7895-2C4F-A5A1-ADB7E402ECC0}" type="pres">
      <dgm:prSet presAssocID="{858A81D5-B853-F540-925C-531B456E31B3}" presName="LevelTwoTextNode" presStyleLbl="node2" presStyleIdx="4" presStyleCnt="6">
        <dgm:presLayoutVars>
          <dgm:chPref val="3"/>
        </dgm:presLayoutVars>
      </dgm:prSet>
      <dgm:spPr/>
      <dgm:t>
        <a:bodyPr/>
        <a:lstStyle/>
        <a:p>
          <a:endParaRPr lang="en-US"/>
        </a:p>
      </dgm:t>
    </dgm:pt>
    <dgm:pt modelId="{13E06C1D-99AE-E24E-8AF8-F484C406D3D7}" type="pres">
      <dgm:prSet presAssocID="{858A81D5-B853-F540-925C-531B456E31B3}" presName="level3hierChild" presStyleCnt="0"/>
      <dgm:spPr/>
    </dgm:pt>
    <dgm:pt modelId="{3B24F94A-937F-CF41-9790-1287FD286039}" type="pres">
      <dgm:prSet presAssocID="{DC1E5ABD-4CA2-3E4E-AC86-D511F8AE2F9B}" presName="conn2-1" presStyleLbl="parChTrans1D2" presStyleIdx="5" presStyleCnt="6"/>
      <dgm:spPr/>
      <dgm:t>
        <a:bodyPr/>
        <a:lstStyle/>
        <a:p>
          <a:endParaRPr lang="en-US"/>
        </a:p>
      </dgm:t>
    </dgm:pt>
    <dgm:pt modelId="{D6043D02-9AEA-074D-AFC5-C7093CEA4C47}" type="pres">
      <dgm:prSet presAssocID="{DC1E5ABD-4CA2-3E4E-AC86-D511F8AE2F9B}" presName="connTx" presStyleLbl="parChTrans1D2" presStyleIdx="5" presStyleCnt="6"/>
      <dgm:spPr/>
      <dgm:t>
        <a:bodyPr/>
        <a:lstStyle/>
        <a:p>
          <a:endParaRPr lang="en-US"/>
        </a:p>
      </dgm:t>
    </dgm:pt>
    <dgm:pt modelId="{51D10227-577F-3A4F-BDBF-9AD4075B8C03}" type="pres">
      <dgm:prSet presAssocID="{00F313C0-F738-2E41-81DF-6A81B375B644}" presName="root2" presStyleCnt="0"/>
      <dgm:spPr/>
    </dgm:pt>
    <dgm:pt modelId="{72025E48-BC44-934D-A1D0-65803B5CC1CF}" type="pres">
      <dgm:prSet presAssocID="{00F313C0-F738-2E41-81DF-6A81B375B644}" presName="LevelTwoTextNode" presStyleLbl="node2" presStyleIdx="5" presStyleCnt="6">
        <dgm:presLayoutVars>
          <dgm:chPref val="3"/>
        </dgm:presLayoutVars>
      </dgm:prSet>
      <dgm:spPr/>
      <dgm:t>
        <a:bodyPr/>
        <a:lstStyle/>
        <a:p>
          <a:endParaRPr lang="en-US"/>
        </a:p>
      </dgm:t>
    </dgm:pt>
    <dgm:pt modelId="{5996AA26-7D5A-044A-BD25-2D67519E96CB}" type="pres">
      <dgm:prSet presAssocID="{00F313C0-F738-2E41-81DF-6A81B375B644}" presName="level3hierChild" presStyleCnt="0"/>
      <dgm:spPr/>
    </dgm:pt>
  </dgm:ptLst>
  <dgm:cxnLst>
    <dgm:cxn modelId="{BAE14F91-43E2-458C-865A-1478BAB8FD7A}" type="presOf" srcId="{96DB3CCE-A74A-5B4F-9F44-CC4098D5F778}" destId="{D9B84FFC-0BCD-A74B-BA92-03AB487BA100}" srcOrd="1" destOrd="0" presId="urn:microsoft.com/office/officeart/2008/layout/HorizontalMultiLevelHierarchy"/>
    <dgm:cxn modelId="{5CB14196-F498-4EB1-9A5B-A6A896D4CC5E}" type="presOf" srcId="{96DB3CCE-A74A-5B4F-9F44-CC4098D5F778}" destId="{85D95B34-F2A5-F342-93A6-22305B2A3640}" srcOrd="0" destOrd="0" presId="urn:microsoft.com/office/officeart/2008/layout/HorizontalMultiLevelHierarchy"/>
    <dgm:cxn modelId="{FC5B88AD-DD0E-4963-AFDC-7C3AAAF14349}" type="presOf" srcId="{EF1DB4E5-5857-3747-A613-377A57D5161D}" destId="{BCDD5F07-8640-824D-9010-236E89824FD4}" srcOrd="0" destOrd="0" presId="urn:microsoft.com/office/officeart/2008/layout/HorizontalMultiLevelHierarchy"/>
    <dgm:cxn modelId="{014ED12C-0998-489A-8B1E-33696592A762}" type="presOf" srcId="{05B248C6-55C8-344B-9021-C019BE8505E7}" destId="{9F7E49AB-7CF8-9E4C-AAD6-87267D4E3060}" srcOrd="0" destOrd="0" presId="urn:microsoft.com/office/officeart/2008/layout/HorizontalMultiLevelHierarchy"/>
    <dgm:cxn modelId="{76520559-9EC1-4D33-82A3-A26DC0A19761}" type="presOf" srcId="{C927D465-C4DF-064E-B910-066FEDB570E4}" destId="{DB0A82A4-2AC8-5846-BE15-A4A7021C47DD}" srcOrd="0" destOrd="0" presId="urn:microsoft.com/office/officeart/2008/layout/HorizontalMultiLevelHierarchy"/>
    <dgm:cxn modelId="{3B091EB8-300C-D849-B0F8-9A0ABA345989}" srcId="{C927D465-C4DF-064E-B910-066FEDB570E4}" destId="{64B92A55-2BBC-0A4B-9514-F2A13FA5E856}" srcOrd="0" destOrd="0" parTransId="{97575ED3-4A51-CB44-9708-EA87571976F4}" sibTransId="{EDE99C0D-042A-2246-A72A-FAF0E593D42D}"/>
    <dgm:cxn modelId="{031899B4-4280-4BC1-89EA-D4B91910ED66}" type="presOf" srcId="{00F313C0-F738-2E41-81DF-6A81B375B644}" destId="{72025E48-BC44-934D-A1D0-65803B5CC1CF}" srcOrd="0" destOrd="0" presId="urn:microsoft.com/office/officeart/2008/layout/HorizontalMultiLevelHierarchy"/>
    <dgm:cxn modelId="{001AA7B2-5501-4E4E-B6D0-588946EF40EB}" type="presOf" srcId="{E760984A-D585-5B4E-8062-EC5DF7B5C969}" destId="{1D67E22F-EBBF-8A46-9284-BBBFBC90436C}" srcOrd="0" destOrd="0" presId="urn:microsoft.com/office/officeart/2008/layout/HorizontalMultiLevelHierarchy"/>
    <dgm:cxn modelId="{474AA061-1214-4F62-98D0-7A080D709FE8}" type="presOf" srcId="{3830AD36-F605-0A44-9284-82DAEA57EE28}" destId="{F866163F-B981-E94A-BA5A-87D68139CCCE}" srcOrd="1" destOrd="0" presId="urn:microsoft.com/office/officeart/2008/layout/HorizontalMultiLevelHierarchy"/>
    <dgm:cxn modelId="{C7E279D6-52B5-4D4B-8D78-761B287034D5}" type="presOf" srcId="{05B248C6-55C8-344B-9021-C019BE8505E7}" destId="{DCBBB2E9-E870-0D48-B660-87DCFFBEB19A}" srcOrd="1" destOrd="0" presId="urn:microsoft.com/office/officeart/2008/layout/HorizontalMultiLevelHierarchy"/>
    <dgm:cxn modelId="{10B34892-31E0-B748-AB8F-53EE2AAA6676}" srcId="{C927D465-C4DF-064E-B910-066FEDB570E4}" destId="{EF1DB4E5-5857-3747-A613-377A57D5161D}" srcOrd="2" destOrd="0" parTransId="{3830AD36-F605-0A44-9284-82DAEA57EE28}" sibTransId="{A8DA4520-C3F2-FB4F-8E07-147F4210910E}"/>
    <dgm:cxn modelId="{4802583C-61C8-4786-A0A6-AE6A0E738109}" type="presOf" srcId="{9239A759-CF06-104A-BE97-E8BC4903B88D}" destId="{4C5A45D0-2653-B64B-A241-39238F6D27EA}" srcOrd="0" destOrd="0" presId="urn:microsoft.com/office/officeart/2008/layout/HorizontalMultiLevelHierarchy"/>
    <dgm:cxn modelId="{D5EA3D59-5408-48D9-95EA-2CBD4EAFF60D}" type="presOf" srcId="{858A81D5-B853-F540-925C-531B456E31B3}" destId="{D72E31DE-7895-2C4F-A5A1-ADB7E402ECC0}" srcOrd="0" destOrd="0" presId="urn:microsoft.com/office/officeart/2008/layout/HorizontalMultiLevelHierarchy"/>
    <dgm:cxn modelId="{D34540F0-44B7-4010-855C-FB61F91B9ECC}" type="presOf" srcId="{A24780A8-53ED-F144-8BDF-85A37ACB18A2}" destId="{71B308C8-C844-9448-96C8-4A40F6E179D0}" srcOrd="0" destOrd="0" presId="urn:microsoft.com/office/officeart/2008/layout/HorizontalMultiLevelHierarchy"/>
    <dgm:cxn modelId="{5D0F7338-DDBF-4C6E-AE91-0285D5816F5B}" type="presOf" srcId="{97575ED3-4A51-CB44-9708-EA87571976F4}" destId="{71E806A0-4B7E-6141-8B51-4ABF91CF3EAB}" srcOrd="1" destOrd="0" presId="urn:microsoft.com/office/officeart/2008/layout/HorizontalMultiLevelHierarchy"/>
    <dgm:cxn modelId="{5989D7C3-BCCC-4D57-8176-E09750FEB09D}" type="presOf" srcId="{DC1E5ABD-4CA2-3E4E-AC86-D511F8AE2F9B}" destId="{3B24F94A-937F-CF41-9790-1287FD286039}" srcOrd="0" destOrd="0" presId="urn:microsoft.com/office/officeart/2008/layout/HorizontalMultiLevelHierarchy"/>
    <dgm:cxn modelId="{B2A57B72-E332-B345-A388-C84FECBDB97E}" srcId="{53F5236D-E570-CF40-85E9-883BA5E50150}" destId="{C927D465-C4DF-064E-B910-066FEDB570E4}" srcOrd="0" destOrd="0" parTransId="{94865533-5D14-ED4D-97B4-B971B98B3575}" sibTransId="{5DB08655-7FAF-EC4B-BA8B-C5A25008EDF8}"/>
    <dgm:cxn modelId="{080FA4E6-AAC9-BF47-9F1F-AB79F603F5D7}" srcId="{C927D465-C4DF-064E-B910-066FEDB570E4}" destId="{E760984A-D585-5B4E-8062-EC5DF7B5C969}" srcOrd="3" destOrd="0" parTransId="{96DB3CCE-A74A-5B4F-9F44-CC4098D5F778}" sibTransId="{67BD7539-1888-5C49-9E51-7B068C59EBB0}"/>
    <dgm:cxn modelId="{5FEEBD6E-F8F4-4DC1-B25B-AA94EABCE25D}" type="presOf" srcId="{3830AD36-F605-0A44-9284-82DAEA57EE28}" destId="{D9ADF16D-D915-CE43-AAED-B2C16F16E09A}" srcOrd="0" destOrd="0" presId="urn:microsoft.com/office/officeart/2008/layout/HorizontalMultiLevelHierarchy"/>
    <dgm:cxn modelId="{11F4F677-E1C3-421A-9794-FACE3E90F984}" type="presOf" srcId="{DC1E5ABD-4CA2-3E4E-AC86-D511F8AE2F9B}" destId="{D6043D02-9AEA-074D-AFC5-C7093CEA4C47}" srcOrd="1" destOrd="0" presId="urn:microsoft.com/office/officeart/2008/layout/HorizontalMultiLevelHierarchy"/>
    <dgm:cxn modelId="{BB2E7C8E-5A13-4240-B6D1-F49AD89C2408}" srcId="{C927D465-C4DF-064E-B910-066FEDB570E4}" destId="{A24780A8-53ED-F144-8BDF-85A37ACB18A2}" srcOrd="1" destOrd="0" parTransId="{9239A759-CF06-104A-BE97-E8BC4903B88D}" sibTransId="{599391CE-F1CE-BA45-AEB2-E90AB3183E2B}"/>
    <dgm:cxn modelId="{7BE1E741-1860-4C96-9BAD-A0BA5D6F1395}" type="presOf" srcId="{64B92A55-2BBC-0A4B-9514-F2A13FA5E856}" destId="{7B63F60E-9A30-304E-9675-952E2B4FBC23}" srcOrd="0" destOrd="0" presId="urn:microsoft.com/office/officeart/2008/layout/HorizontalMultiLevelHierarchy"/>
    <dgm:cxn modelId="{93C7B284-12C6-4B94-A061-D479FD37B8E9}" type="presOf" srcId="{97575ED3-4A51-CB44-9708-EA87571976F4}" destId="{1CF6DA77-E3C8-2742-B056-AE698E0B9BF0}" srcOrd="0" destOrd="0" presId="urn:microsoft.com/office/officeart/2008/layout/HorizontalMultiLevelHierarchy"/>
    <dgm:cxn modelId="{76E1F042-BF11-4E71-A109-42D69A9C7782}" type="presOf" srcId="{9239A759-CF06-104A-BE97-E8BC4903B88D}" destId="{3D3462F8-06F5-A940-A59B-5DDBBA059D13}" srcOrd="1" destOrd="0" presId="urn:microsoft.com/office/officeart/2008/layout/HorizontalMultiLevelHierarchy"/>
    <dgm:cxn modelId="{F86D88A0-E6FA-6F48-B428-20929A17B369}" srcId="{C927D465-C4DF-064E-B910-066FEDB570E4}" destId="{858A81D5-B853-F540-925C-531B456E31B3}" srcOrd="4" destOrd="0" parTransId="{05B248C6-55C8-344B-9021-C019BE8505E7}" sibTransId="{7A9D45F5-139C-BE48-80FF-9924DC40CD40}"/>
    <dgm:cxn modelId="{7E45D988-E26D-4250-9896-2F722BA1A842}" type="presOf" srcId="{53F5236D-E570-CF40-85E9-883BA5E50150}" destId="{377D61EC-2FC9-1340-8AAD-251EA074835B}" srcOrd="0" destOrd="0" presId="urn:microsoft.com/office/officeart/2008/layout/HorizontalMultiLevelHierarchy"/>
    <dgm:cxn modelId="{C5B3BF4A-7CE5-8B46-AAFF-BE202A832CA5}" srcId="{C927D465-C4DF-064E-B910-066FEDB570E4}" destId="{00F313C0-F738-2E41-81DF-6A81B375B644}" srcOrd="5" destOrd="0" parTransId="{DC1E5ABD-4CA2-3E4E-AC86-D511F8AE2F9B}" sibTransId="{C40AC059-E20F-1949-8B2B-A1FD4593BB4A}"/>
    <dgm:cxn modelId="{3E65AC04-26A2-4658-8BD4-523E354297E3}" type="presParOf" srcId="{377D61EC-2FC9-1340-8AAD-251EA074835B}" destId="{A45CF0E3-E0B3-4A45-864D-254FBC7AA1FE}" srcOrd="0" destOrd="0" presId="urn:microsoft.com/office/officeart/2008/layout/HorizontalMultiLevelHierarchy"/>
    <dgm:cxn modelId="{EC527D7B-F220-4488-AF9A-62B5400A5F67}" type="presParOf" srcId="{A45CF0E3-E0B3-4A45-864D-254FBC7AA1FE}" destId="{DB0A82A4-2AC8-5846-BE15-A4A7021C47DD}" srcOrd="0" destOrd="0" presId="urn:microsoft.com/office/officeart/2008/layout/HorizontalMultiLevelHierarchy"/>
    <dgm:cxn modelId="{C0CC968E-3922-42BD-BC9B-34D75C574663}" type="presParOf" srcId="{A45CF0E3-E0B3-4A45-864D-254FBC7AA1FE}" destId="{FD87E1BF-B92F-CD4E-99B6-365628225C97}" srcOrd="1" destOrd="0" presId="urn:microsoft.com/office/officeart/2008/layout/HorizontalMultiLevelHierarchy"/>
    <dgm:cxn modelId="{399030F7-63E6-4C50-95A3-C0599B219578}" type="presParOf" srcId="{FD87E1BF-B92F-CD4E-99B6-365628225C97}" destId="{1CF6DA77-E3C8-2742-B056-AE698E0B9BF0}" srcOrd="0" destOrd="0" presId="urn:microsoft.com/office/officeart/2008/layout/HorizontalMultiLevelHierarchy"/>
    <dgm:cxn modelId="{13AAC0BD-5C7E-46E7-81D7-012CA5C55221}" type="presParOf" srcId="{1CF6DA77-E3C8-2742-B056-AE698E0B9BF0}" destId="{71E806A0-4B7E-6141-8B51-4ABF91CF3EAB}" srcOrd="0" destOrd="0" presId="urn:microsoft.com/office/officeart/2008/layout/HorizontalMultiLevelHierarchy"/>
    <dgm:cxn modelId="{D128DF0A-852A-4E70-815C-FE0451C79897}" type="presParOf" srcId="{FD87E1BF-B92F-CD4E-99B6-365628225C97}" destId="{C07CC8EE-C802-594A-91CD-64DFA7106713}" srcOrd="1" destOrd="0" presId="urn:microsoft.com/office/officeart/2008/layout/HorizontalMultiLevelHierarchy"/>
    <dgm:cxn modelId="{969A0EE1-2906-4EF2-ADA1-52C0A6411984}" type="presParOf" srcId="{C07CC8EE-C802-594A-91CD-64DFA7106713}" destId="{7B63F60E-9A30-304E-9675-952E2B4FBC23}" srcOrd="0" destOrd="0" presId="urn:microsoft.com/office/officeart/2008/layout/HorizontalMultiLevelHierarchy"/>
    <dgm:cxn modelId="{28D3061B-C0EA-404E-8432-EABBEF59E9C0}" type="presParOf" srcId="{C07CC8EE-C802-594A-91CD-64DFA7106713}" destId="{AC8D027C-E429-D04C-B8BB-6B1966689B7E}" srcOrd="1" destOrd="0" presId="urn:microsoft.com/office/officeart/2008/layout/HorizontalMultiLevelHierarchy"/>
    <dgm:cxn modelId="{7AC73EB5-21F8-4FAB-BCED-D3D1BF46A192}" type="presParOf" srcId="{FD87E1BF-B92F-CD4E-99B6-365628225C97}" destId="{4C5A45D0-2653-B64B-A241-39238F6D27EA}" srcOrd="2" destOrd="0" presId="urn:microsoft.com/office/officeart/2008/layout/HorizontalMultiLevelHierarchy"/>
    <dgm:cxn modelId="{2E9535D4-1060-4F3A-BDED-55D01D5F9761}" type="presParOf" srcId="{4C5A45D0-2653-B64B-A241-39238F6D27EA}" destId="{3D3462F8-06F5-A940-A59B-5DDBBA059D13}" srcOrd="0" destOrd="0" presId="urn:microsoft.com/office/officeart/2008/layout/HorizontalMultiLevelHierarchy"/>
    <dgm:cxn modelId="{1179F9A7-8865-4C57-BD32-A4EF0EAE7C51}" type="presParOf" srcId="{FD87E1BF-B92F-CD4E-99B6-365628225C97}" destId="{9F6CD10F-3B3C-2A4A-B077-E84653C826D2}" srcOrd="3" destOrd="0" presId="urn:microsoft.com/office/officeart/2008/layout/HorizontalMultiLevelHierarchy"/>
    <dgm:cxn modelId="{2635F1DA-C667-44E3-8CC1-FF4860A6DE03}" type="presParOf" srcId="{9F6CD10F-3B3C-2A4A-B077-E84653C826D2}" destId="{71B308C8-C844-9448-96C8-4A40F6E179D0}" srcOrd="0" destOrd="0" presId="urn:microsoft.com/office/officeart/2008/layout/HorizontalMultiLevelHierarchy"/>
    <dgm:cxn modelId="{7692C6DE-2E6C-43F2-AC24-AE945705E1F2}" type="presParOf" srcId="{9F6CD10F-3B3C-2A4A-B077-E84653C826D2}" destId="{0C53DB2F-7E41-7C42-A2D0-4E078082FBCE}" srcOrd="1" destOrd="0" presId="urn:microsoft.com/office/officeart/2008/layout/HorizontalMultiLevelHierarchy"/>
    <dgm:cxn modelId="{6E62B243-64C3-4A70-98D8-64CF5FCB771D}" type="presParOf" srcId="{FD87E1BF-B92F-CD4E-99B6-365628225C97}" destId="{D9ADF16D-D915-CE43-AAED-B2C16F16E09A}" srcOrd="4" destOrd="0" presId="urn:microsoft.com/office/officeart/2008/layout/HorizontalMultiLevelHierarchy"/>
    <dgm:cxn modelId="{57DE5AEE-9292-4894-9966-A9870EC73860}" type="presParOf" srcId="{D9ADF16D-D915-CE43-AAED-B2C16F16E09A}" destId="{F866163F-B981-E94A-BA5A-87D68139CCCE}" srcOrd="0" destOrd="0" presId="urn:microsoft.com/office/officeart/2008/layout/HorizontalMultiLevelHierarchy"/>
    <dgm:cxn modelId="{ED022B20-2FA8-4D75-87C8-83DD7B5E92B3}" type="presParOf" srcId="{FD87E1BF-B92F-CD4E-99B6-365628225C97}" destId="{8418C528-28EB-684A-86D7-1063EB3611F5}" srcOrd="5" destOrd="0" presId="urn:microsoft.com/office/officeart/2008/layout/HorizontalMultiLevelHierarchy"/>
    <dgm:cxn modelId="{E1B6D5DD-62A4-4265-8330-E679D66CC334}" type="presParOf" srcId="{8418C528-28EB-684A-86D7-1063EB3611F5}" destId="{BCDD5F07-8640-824D-9010-236E89824FD4}" srcOrd="0" destOrd="0" presId="urn:microsoft.com/office/officeart/2008/layout/HorizontalMultiLevelHierarchy"/>
    <dgm:cxn modelId="{FEA54661-DE32-4A78-ADE7-D7F1CF1EBFA8}" type="presParOf" srcId="{8418C528-28EB-684A-86D7-1063EB3611F5}" destId="{ADF9B20C-E02C-1E41-A5DF-0C2F88F59C01}" srcOrd="1" destOrd="0" presId="urn:microsoft.com/office/officeart/2008/layout/HorizontalMultiLevelHierarchy"/>
    <dgm:cxn modelId="{D4FAA8D3-313F-467E-B8FD-B9910431ED3E}" type="presParOf" srcId="{FD87E1BF-B92F-CD4E-99B6-365628225C97}" destId="{85D95B34-F2A5-F342-93A6-22305B2A3640}" srcOrd="6" destOrd="0" presId="urn:microsoft.com/office/officeart/2008/layout/HorizontalMultiLevelHierarchy"/>
    <dgm:cxn modelId="{3D80316D-928A-400B-8C52-29706F745781}" type="presParOf" srcId="{85D95B34-F2A5-F342-93A6-22305B2A3640}" destId="{D9B84FFC-0BCD-A74B-BA92-03AB487BA100}" srcOrd="0" destOrd="0" presId="urn:microsoft.com/office/officeart/2008/layout/HorizontalMultiLevelHierarchy"/>
    <dgm:cxn modelId="{F9C1D7D5-DF7C-4BCD-8213-8F6A73CF833F}" type="presParOf" srcId="{FD87E1BF-B92F-CD4E-99B6-365628225C97}" destId="{262D913F-7F6D-0B4A-A685-9A81A8267934}" srcOrd="7" destOrd="0" presId="urn:microsoft.com/office/officeart/2008/layout/HorizontalMultiLevelHierarchy"/>
    <dgm:cxn modelId="{AFBD417A-7783-4F70-9B2D-2DF72D39BD56}" type="presParOf" srcId="{262D913F-7F6D-0B4A-A685-9A81A8267934}" destId="{1D67E22F-EBBF-8A46-9284-BBBFBC90436C}" srcOrd="0" destOrd="0" presId="urn:microsoft.com/office/officeart/2008/layout/HorizontalMultiLevelHierarchy"/>
    <dgm:cxn modelId="{D3896C55-768A-4E15-8929-61275A437D6C}" type="presParOf" srcId="{262D913F-7F6D-0B4A-A685-9A81A8267934}" destId="{F5C9C32A-AEF0-934B-BCDE-3131743D27E6}" srcOrd="1" destOrd="0" presId="urn:microsoft.com/office/officeart/2008/layout/HorizontalMultiLevelHierarchy"/>
    <dgm:cxn modelId="{739E58EF-14C5-4976-A840-25152399E3BB}" type="presParOf" srcId="{FD87E1BF-B92F-CD4E-99B6-365628225C97}" destId="{9F7E49AB-7CF8-9E4C-AAD6-87267D4E3060}" srcOrd="8" destOrd="0" presId="urn:microsoft.com/office/officeart/2008/layout/HorizontalMultiLevelHierarchy"/>
    <dgm:cxn modelId="{8F912297-1A40-46B0-802D-318C4AA05FCE}" type="presParOf" srcId="{9F7E49AB-7CF8-9E4C-AAD6-87267D4E3060}" destId="{DCBBB2E9-E870-0D48-B660-87DCFFBEB19A}" srcOrd="0" destOrd="0" presId="urn:microsoft.com/office/officeart/2008/layout/HorizontalMultiLevelHierarchy"/>
    <dgm:cxn modelId="{9C2C47D4-920D-4A51-A3FB-BBD61B2E7220}" type="presParOf" srcId="{FD87E1BF-B92F-CD4E-99B6-365628225C97}" destId="{74E2527F-0206-3642-971D-903B6E9EDF3B}" srcOrd="9" destOrd="0" presId="urn:microsoft.com/office/officeart/2008/layout/HorizontalMultiLevelHierarchy"/>
    <dgm:cxn modelId="{BC76C02C-336C-4F4F-ABC1-351CD38843BD}" type="presParOf" srcId="{74E2527F-0206-3642-971D-903B6E9EDF3B}" destId="{D72E31DE-7895-2C4F-A5A1-ADB7E402ECC0}" srcOrd="0" destOrd="0" presId="urn:microsoft.com/office/officeart/2008/layout/HorizontalMultiLevelHierarchy"/>
    <dgm:cxn modelId="{ACD8AB1C-AA37-4999-80AC-50A5ADC21895}" type="presParOf" srcId="{74E2527F-0206-3642-971D-903B6E9EDF3B}" destId="{13E06C1D-99AE-E24E-8AF8-F484C406D3D7}" srcOrd="1" destOrd="0" presId="urn:microsoft.com/office/officeart/2008/layout/HorizontalMultiLevelHierarchy"/>
    <dgm:cxn modelId="{CFAD1A73-C7AD-4E23-922D-E9157A205593}" type="presParOf" srcId="{FD87E1BF-B92F-CD4E-99B6-365628225C97}" destId="{3B24F94A-937F-CF41-9790-1287FD286039}" srcOrd="10" destOrd="0" presId="urn:microsoft.com/office/officeart/2008/layout/HorizontalMultiLevelHierarchy"/>
    <dgm:cxn modelId="{53286E27-5C74-44A3-852A-C6EE1E72658B}" type="presParOf" srcId="{3B24F94A-937F-CF41-9790-1287FD286039}" destId="{D6043D02-9AEA-074D-AFC5-C7093CEA4C47}" srcOrd="0" destOrd="0" presId="urn:microsoft.com/office/officeart/2008/layout/HorizontalMultiLevelHierarchy"/>
    <dgm:cxn modelId="{14E0E15D-DE44-4DF9-93DA-38829F48E06F}" type="presParOf" srcId="{FD87E1BF-B92F-CD4E-99B6-365628225C97}" destId="{51D10227-577F-3A4F-BDBF-9AD4075B8C03}" srcOrd="11" destOrd="0" presId="urn:microsoft.com/office/officeart/2008/layout/HorizontalMultiLevelHierarchy"/>
    <dgm:cxn modelId="{ED15EE3A-9DAF-4A86-A2F4-B8A6AD513050}" type="presParOf" srcId="{51D10227-577F-3A4F-BDBF-9AD4075B8C03}" destId="{72025E48-BC44-934D-A1D0-65803B5CC1CF}" srcOrd="0" destOrd="0" presId="urn:microsoft.com/office/officeart/2008/layout/HorizontalMultiLevelHierarchy"/>
    <dgm:cxn modelId="{12B9C9A7-23A7-4FEC-A087-41CAF8ADA582}" type="presParOf" srcId="{51D10227-577F-3A4F-BDBF-9AD4075B8C03}" destId="{5996AA26-7D5A-044A-BD25-2D67519E96C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F5236D-E570-CF40-85E9-883BA5E50150}" type="doc">
      <dgm:prSet loTypeId="urn:microsoft.com/office/officeart/2008/layout/HorizontalMultiLevelHierarchy" loCatId="" qsTypeId="urn:microsoft.com/office/officeart/2005/8/quickstyle/simple1" qsCatId="simple" csTypeId="urn:microsoft.com/office/officeart/2005/8/colors/accent6_5" csCatId="accent6" phldr="1"/>
      <dgm:spPr/>
      <dgm:t>
        <a:bodyPr/>
        <a:lstStyle/>
        <a:p>
          <a:endParaRPr lang="en-US"/>
        </a:p>
      </dgm:t>
    </dgm:pt>
    <dgm:pt modelId="{C927D465-C4DF-064E-B910-066FEDB570E4}">
      <dgm:prSet phldrT="[Text]"/>
      <dgm:spPr>
        <a:solidFill>
          <a:schemeClr val="tx2">
            <a:lumMod val="75000"/>
            <a:lumOff val="25000"/>
            <a:alpha val="80000"/>
          </a:schemeClr>
        </a:solidFill>
        <a:ln>
          <a:solidFill>
            <a:srgbClr val="FFFFFF"/>
          </a:solidFill>
        </a:ln>
      </dgm:spPr>
      <dgm:t>
        <a:bodyPr/>
        <a:lstStyle/>
        <a:p>
          <a:r>
            <a:rPr lang="en-US" dirty="0" smtClean="0"/>
            <a:t>Governance Cluster</a:t>
          </a:r>
          <a:endParaRPr lang="en-US" dirty="0"/>
        </a:p>
      </dgm:t>
    </dgm:pt>
    <dgm:pt modelId="{94865533-5D14-ED4D-97B4-B971B98B3575}" type="parTrans" cxnId="{B2A57B72-E332-B345-A388-C84FECBDB97E}">
      <dgm:prSet/>
      <dgm:spPr/>
      <dgm:t>
        <a:bodyPr/>
        <a:lstStyle/>
        <a:p>
          <a:endParaRPr lang="en-US"/>
        </a:p>
      </dgm:t>
    </dgm:pt>
    <dgm:pt modelId="{5DB08655-7FAF-EC4B-BA8B-C5A25008EDF8}" type="sibTrans" cxnId="{B2A57B72-E332-B345-A388-C84FECBDB97E}">
      <dgm:prSet/>
      <dgm:spPr/>
      <dgm:t>
        <a:bodyPr/>
        <a:lstStyle/>
        <a:p>
          <a:endParaRPr lang="en-US"/>
        </a:p>
      </dgm:t>
    </dgm:pt>
    <dgm:pt modelId="{64B92A55-2BBC-0A4B-9514-F2A13FA5E856}">
      <dgm:prSet phldrT="[Text]"/>
      <dgm:spPr>
        <a:solidFill>
          <a:schemeClr val="tx2">
            <a:lumMod val="90000"/>
            <a:lumOff val="10000"/>
            <a:alpha val="70000"/>
          </a:schemeClr>
        </a:solidFill>
        <a:ln>
          <a:solidFill>
            <a:srgbClr val="FFFFFF"/>
          </a:solidFill>
        </a:ln>
      </dgm:spPr>
      <dgm:t>
        <a:bodyPr/>
        <a:lstStyle/>
        <a:p>
          <a:r>
            <a:rPr lang="en-US" dirty="0" smtClean="0"/>
            <a:t>Ministry of Local Government</a:t>
          </a:r>
          <a:endParaRPr lang="en-US" dirty="0"/>
        </a:p>
      </dgm:t>
    </dgm:pt>
    <dgm:pt modelId="{97575ED3-4A51-CB44-9708-EA87571976F4}" type="parTrans" cxnId="{3B091EB8-300C-D849-B0F8-9A0ABA345989}">
      <dgm:prSet/>
      <dgm:spPr/>
      <dgm:t>
        <a:bodyPr/>
        <a:lstStyle/>
        <a:p>
          <a:endParaRPr lang="en-US"/>
        </a:p>
      </dgm:t>
    </dgm:pt>
    <dgm:pt modelId="{EDE99C0D-042A-2246-A72A-FAF0E593D42D}" type="sibTrans" cxnId="{3B091EB8-300C-D849-B0F8-9A0ABA345989}">
      <dgm:prSet/>
      <dgm:spPr/>
      <dgm:t>
        <a:bodyPr/>
        <a:lstStyle/>
        <a:p>
          <a:endParaRPr lang="en-US"/>
        </a:p>
      </dgm:t>
    </dgm:pt>
    <dgm:pt modelId="{A24780A8-53ED-F144-8BDF-85A37ACB18A2}">
      <dgm:prSet phldrT="[Text]"/>
      <dgm:spPr>
        <a:solidFill>
          <a:schemeClr val="tx2">
            <a:lumMod val="90000"/>
            <a:lumOff val="10000"/>
            <a:alpha val="70000"/>
          </a:schemeClr>
        </a:solidFill>
        <a:ln>
          <a:solidFill>
            <a:srgbClr val="FFFFFF"/>
          </a:solidFill>
        </a:ln>
      </dgm:spPr>
      <dgm:t>
        <a:bodyPr/>
        <a:lstStyle/>
        <a:p>
          <a:r>
            <a:rPr lang="en-US" dirty="0" smtClean="0"/>
            <a:t>Ministry of Justice</a:t>
          </a:r>
        </a:p>
      </dgm:t>
    </dgm:pt>
    <dgm:pt modelId="{9239A759-CF06-104A-BE97-E8BC4903B88D}" type="parTrans" cxnId="{BB2E7C8E-5A13-4240-B6D1-F49AD89C2408}">
      <dgm:prSet/>
      <dgm:spPr/>
      <dgm:t>
        <a:bodyPr/>
        <a:lstStyle/>
        <a:p>
          <a:endParaRPr lang="en-US"/>
        </a:p>
      </dgm:t>
    </dgm:pt>
    <dgm:pt modelId="{599391CE-F1CE-BA45-AEB2-E90AB3183E2B}" type="sibTrans" cxnId="{BB2E7C8E-5A13-4240-B6D1-F49AD89C2408}">
      <dgm:prSet/>
      <dgm:spPr/>
      <dgm:t>
        <a:bodyPr/>
        <a:lstStyle/>
        <a:p>
          <a:endParaRPr lang="en-US"/>
        </a:p>
      </dgm:t>
    </dgm:pt>
    <dgm:pt modelId="{EF1DB4E5-5857-3747-A613-377A57D5161D}">
      <dgm:prSet phldrT="[Text]"/>
      <dgm:spPr>
        <a:solidFill>
          <a:schemeClr val="tx2">
            <a:lumMod val="90000"/>
            <a:lumOff val="10000"/>
            <a:alpha val="70000"/>
          </a:schemeClr>
        </a:solidFill>
        <a:ln>
          <a:solidFill>
            <a:srgbClr val="FFFFFF"/>
          </a:solidFill>
        </a:ln>
      </dgm:spPr>
      <dgm:t>
        <a:bodyPr/>
        <a:lstStyle/>
        <a:p>
          <a:r>
            <a:rPr lang="en-US" dirty="0" smtClean="0"/>
            <a:t>Ministry of Finance</a:t>
          </a:r>
          <a:endParaRPr lang="en-US" dirty="0"/>
        </a:p>
      </dgm:t>
    </dgm:pt>
    <dgm:pt modelId="{3830AD36-F605-0A44-9284-82DAEA57EE28}" type="parTrans" cxnId="{10B34892-31E0-B748-AB8F-53EE2AAA6676}">
      <dgm:prSet/>
      <dgm:spPr/>
      <dgm:t>
        <a:bodyPr/>
        <a:lstStyle/>
        <a:p>
          <a:endParaRPr lang="en-US"/>
        </a:p>
      </dgm:t>
    </dgm:pt>
    <dgm:pt modelId="{A8DA4520-C3F2-FB4F-8E07-147F4210910E}" type="sibTrans" cxnId="{10B34892-31E0-B748-AB8F-53EE2AAA6676}">
      <dgm:prSet/>
      <dgm:spPr/>
      <dgm:t>
        <a:bodyPr/>
        <a:lstStyle/>
        <a:p>
          <a:endParaRPr lang="en-US"/>
        </a:p>
      </dgm:t>
    </dgm:pt>
    <dgm:pt modelId="{E760984A-D585-5B4E-8062-EC5DF7B5C969}">
      <dgm:prSet phldrT="[Text]"/>
      <dgm:spPr>
        <a:solidFill>
          <a:schemeClr val="tx2">
            <a:lumMod val="90000"/>
            <a:lumOff val="10000"/>
            <a:alpha val="70000"/>
          </a:schemeClr>
        </a:solidFill>
        <a:ln>
          <a:solidFill>
            <a:srgbClr val="FFFFFF"/>
          </a:solidFill>
        </a:ln>
      </dgm:spPr>
      <dgm:t>
        <a:bodyPr/>
        <a:lstStyle/>
        <a:p>
          <a:r>
            <a:rPr lang="en-US" dirty="0" smtClean="0"/>
            <a:t>Ministry of Employment</a:t>
          </a:r>
          <a:endParaRPr lang="en-US" dirty="0"/>
        </a:p>
      </dgm:t>
    </dgm:pt>
    <dgm:pt modelId="{96DB3CCE-A74A-5B4F-9F44-CC4098D5F778}" type="parTrans" cxnId="{080FA4E6-AAC9-BF47-9F1F-AB79F603F5D7}">
      <dgm:prSet/>
      <dgm:spPr/>
      <dgm:t>
        <a:bodyPr/>
        <a:lstStyle/>
        <a:p>
          <a:endParaRPr lang="en-US"/>
        </a:p>
      </dgm:t>
    </dgm:pt>
    <dgm:pt modelId="{67BD7539-1888-5C49-9E51-7B068C59EBB0}" type="sibTrans" cxnId="{080FA4E6-AAC9-BF47-9F1F-AB79F603F5D7}">
      <dgm:prSet/>
      <dgm:spPr/>
      <dgm:t>
        <a:bodyPr/>
        <a:lstStyle/>
        <a:p>
          <a:endParaRPr lang="en-US"/>
        </a:p>
      </dgm:t>
    </dgm:pt>
    <dgm:pt modelId="{377D61EC-2FC9-1340-8AAD-251EA074835B}" type="pres">
      <dgm:prSet presAssocID="{53F5236D-E570-CF40-85E9-883BA5E50150}" presName="Name0" presStyleCnt="0">
        <dgm:presLayoutVars>
          <dgm:chPref val="1"/>
          <dgm:dir/>
          <dgm:animOne val="branch"/>
          <dgm:animLvl val="lvl"/>
          <dgm:resizeHandles val="exact"/>
        </dgm:presLayoutVars>
      </dgm:prSet>
      <dgm:spPr/>
      <dgm:t>
        <a:bodyPr/>
        <a:lstStyle/>
        <a:p>
          <a:endParaRPr lang="en-US"/>
        </a:p>
      </dgm:t>
    </dgm:pt>
    <dgm:pt modelId="{A45CF0E3-E0B3-4A45-864D-254FBC7AA1FE}" type="pres">
      <dgm:prSet presAssocID="{C927D465-C4DF-064E-B910-066FEDB570E4}" presName="root1" presStyleCnt="0"/>
      <dgm:spPr/>
    </dgm:pt>
    <dgm:pt modelId="{DB0A82A4-2AC8-5846-BE15-A4A7021C47DD}" type="pres">
      <dgm:prSet presAssocID="{C927D465-C4DF-064E-B910-066FEDB570E4}" presName="LevelOneTextNode" presStyleLbl="node0" presStyleIdx="0" presStyleCnt="1">
        <dgm:presLayoutVars>
          <dgm:chPref val="3"/>
        </dgm:presLayoutVars>
      </dgm:prSet>
      <dgm:spPr/>
      <dgm:t>
        <a:bodyPr/>
        <a:lstStyle/>
        <a:p>
          <a:endParaRPr lang="en-US"/>
        </a:p>
      </dgm:t>
    </dgm:pt>
    <dgm:pt modelId="{FD87E1BF-B92F-CD4E-99B6-365628225C97}" type="pres">
      <dgm:prSet presAssocID="{C927D465-C4DF-064E-B910-066FEDB570E4}" presName="level2hierChild" presStyleCnt="0"/>
      <dgm:spPr/>
    </dgm:pt>
    <dgm:pt modelId="{1CF6DA77-E3C8-2742-B056-AE698E0B9BF0}" type="pres">
      <dgm:prSet presAssocID="{97575ED3-4A51-CB44-9708-EA87571976F4}" presName="conn2-1" presStyleLbl="parChTrans1D2" presStyleIdx="0" presStyleCnt="4"/>
      <dgm:spPr/>
      <dgm:t>
        <a:bodyPr/>
        <a:lstStyle/>
        <a:p>
          <a:endParaRPr lang="en-US"/>
        </a:p>
      </dgm:t>
    </dgm:pt>
    <dgm:pt modelId="{71E806A0-4B7E-6141-8B51-4ABF91CF3EAB}" type="pres">
      <dgm:prSet presAssocID="{97575ED3-4A51-CB44-9708-EA87571976F4}" presName="connTx" presStyleLbl="parChTrans1D2" presStyleIdx="0" presStyleCnt="4"/>
      <dgm:spPr/>
      <dgm:t>
        <a:bodyPr/>
        <a:lstStyle/>
        <a:p>
          <a:endParaRPr lang="en-US"/>
        </a:p>
      </dgm:t>
    </dgm:pt>
    <dgm:pt modelId="{C07CC8EE-C802-594A-91CD-64DFA7106713}" type="pres">
      <dgm:prSet presAssocID="{64B92A55-2BBC-0A4B-9514-F2A13FA5E856}" presName="root2" presStyleCnt="0"/>
      <dgm:spPr/>
    </dgm:pt>
    <dgm:pt modelId="{7B63F60E-9A30-304E-9675-952E2B4FBC23}" type="pres">
      <dgm:prSet presAssocID="{64B92A55-2BBC-0A4B-9514-F2A13FA5E856}" presName="LevelTwoTextNode" presStyleLbl="node2" presStyleIdx="0" presStyleCnt="4">
        <dgm:presLayoutVars>
          <dgm:chPref val="3"/>
        </dgm:presLayoutVars>
      </dgm:prSet>
      <dgm:spPr/>
      <dgm:t>
        <a:bodyPr/>
        <a:lstStyle/>
        <a:p>
          <a:endParaRPr lang="en-US"/>
        </a:p>
      </dgm:t>
    </dgm:pt>
    <dgm:pt modelId="{AC8D027C-E429-D04C-B8BB-6B1966689B7E}" type="pres">
      <dgm:prSet presAssocID="{64B92A55-2BBC-0A4B-9514-F2A13FA5E856}" presName="level3hierChild" presStyleCnt="0"/>
      <dgm:spPr/>
    </dgm:pt>
    <dgm:pt modelId="{4C5A45D0-2653-B64B-A241-39238F6D27EA}" type="pres">
      <dgm:prSet presAssocID="{9239A759-CF06-104A-BE97-E8BC4903B88D}" presName="conn2-1" presStyleLbl="parChTrans1D2" presStyleIdx="1" presStyleCnt="4"/>
      <dgm:spPr/>
      <dgm:t>
        <a:bodyPr/>
        <a:lstStyle/>
        <a:p>
          <a:endParaRPr lang="en-US"/>
        </a:p>
      </dgm:t>
    </dgm:pt>
    <dgm:pt modelId="{3D3462F8-06F5-A940-A59B-5DDBBA059D13}" type="pres">
      <dgm:prSet presAssocID="{9239A759-CF06-104A-BE97-E8BC4903B88D}" presName="connTx" presStyleLbl="parChTrans1D2" presStyleIdx="1" presStyleCnt="4"/>
      <dgm:spPr/>
      <dgm:t>
        <a:bodyPr/>
        <a:lstStyle/>
        <a:p>
          <a:endParaRPr lang="en-US"/>
        </a:p>
      </dgm:t>
    </dgm:pt>
    <dgm:pt modelId="{9F6CD10F-3B3C-2A4A-B077-E84653C826D2}" type="pres">
      <dgm:prSet presAssocID="{A24780A8-53ED-F144-8BDF-85A37ACB18A2}" presName="root2" presStyleCnt="0"/>
      <dgm:spPr/>
    </dgm:pt>
    <dgm:pt modelId="{71B308C8-C844-9448-96C8-4A40F6E179D0}" type="pres">
      <dgm:prSet presAssocID="{A24780A8-53ED-F144-8BDF-85A37ACB18A2}" presName="LevelTwoTextNode" presStyleLbl="node2" presStyleIdx="1" presStyleCnt="4">
        <dgm:presLayoutVars>
          <dgm:chPref val="3"/>
        </dgm:presLayoutVars>
      </dgm:prSet>
      <dgm:spPr/>
      <dgm:t>
        <a:bodyPr/>
        <a:lstStyle/>
        <a:p>
          <a:endParaRPr lang="en-US"/>
        </a:p>
      </dgm:t>
    </dgm:pt>
    <dgm:pt modelId="{0C53DB2F-7E41-7C42-A2D0-4E078082FBCE}" type="pres">
      <dgm:prSet presAssocID="{A24780A8-53ED-F144-8BDF-85A37ACB18A2}" presName="level3hierChild" presStyleCnt="0"/>
      <dgm:spPr/>
    </dgm:pt>
    <dgm:pt modelId="{D9ADF16D-D915-CE43-AAED-B2C16F16E09A}" type="pres">
      <dgm:prSet presAssocID="{3830AD36-F605-0A44-9284-82DAEA57EE28}" presName="conn2-1" presStyleLbl="parChTrans1D2" presStyleIdx="2" presStyleCnt="4"/>
      <dgm:spPr/>
      <dgm:t>
        <a:bodyPr/>
        <a:lstStyle/>
        <a:p>
          <a:endParaRPr lang="en-US"/>
        </a:p>
      </dgm:t>
    </dgm:pt>
    <dgm:pt modelId="{F866163F-B981-E94A-BA5A-87D68139CCCE}" type="pres">
      <dgm:prSet presAssocID="{3830AD36-F605-0A44-9284-82DAEA57EE28}" presName="connTx" presStyleLbl="parChTrans1D2" presStyleIdx="2" presStyleCnt="4"/>
      <dgm:spPr/>
      <dgm:t>
        <a:bodyPr/>
        <a:lstStyle/>
        <a:p>
          <a:endParaRPr lang="en-US"/>
        </a:p>
      </dgm:t>
    </dgm:pt>
    <dgm:pt modelId="{8418C528-28EB-684A-86D7-1063EB3611F5}" type="pres">
      <dgm:prSet presAssocID="{EF1DB4E5-5857-3747-A613-377A57D5161D}" presName="root2" presStyleCnt="0"/>
      <dgm:spPr/>
    </dgm:pt>
    <dgm:pt modelId="{BCDD5F07-8640-824D-9010-236E89824FD4}" type="pres">
      <dgm:prSet presAssocID="{EF1DB4E5-5857-3747-A613-377A57D5161D}" presName="LevelTwoTextNode" presStyleLbl="node2" presStyleIdx="2" presStyleCnt="4">
        <dgm:presLayoutVars>
          <dgm:chPref val="3"/>
        </dgm:presLayoutVars>
      </dgm:prSet>
      <dgm:spPr/>
      <dgm:t>
        <a:bodyPr/>
        <a:lstStyle/>
        <a:p>
          <a:endParaRPr lang="en-US"/>
        </a:p>
      </dgm:t>
    </dgm:pt>
    <dgm:pt modelId="{ADF9B20C-E02C-1E41-A5DF-0C2F88F59C01}" type="pres">
      <dgm:prSet presAssocID="{EF1DB4E5-5857-3747-A613-377A57D5161D}" presName="level3hierChild" presStyleCnt="0"/>
      <dgm:spPr/>
    </dgm:pt>
    <dgm:pt modelId="{85D95B34-F2A5-F342-93A6-22305B2A3640}" type="pres">
      <dgm:prSet presAssocID="{96DB3CCE-A74A-5B4F-9F44-CC4098D5F778}" presName="conn2-1" presStyleLbl="parChTrans1D2" presStyleIdx="3" presStyleCnt="4"/>
      <dgm:spPr/>
      <dgm:t>
        <a:bodyPr/>
        <a:lstStyle/>
        <a:p>
          <a:endParaRPr lang="en-US"/>
        </a:p>
      </dgm:t>
    </dgm:pt>
    <dgm:pt modelId="{D9B84FFC-0BCD-A74B-BA92-03AB487BA100}" type="pres">
      <dgm:prSet presAssocID="{96DB3CCE-A74A-5B4F-9F44-CC4098D5F778}" presName="connTx" presStyleLbl="parChTrans1D2" presStyleIdx="3" presStyleCnt="4"/>
      <dgm:spPr/>
      <dgm:t>
        <a:bodyPr/>
        <a:lstStyle/>
        <a:p>
          <a:endParaRPr lang="en-US"/>
        </a:p>
      </dgm:t>
    </dgm:pt>
    <dgm:pt modelId="{262D913F-7F6D-0B4A-A685-9A81A8267934}" type="pres">
      <dgm:prSet presAssocID="{E760984A-D585-5B4E-8062-EC5DF7B5C969}" presName="root2" presStyleCnt="0"/>
      <dgm:spPr/>
    </dgm:pt>
    <dgm:pt modelId="{1D67E22F-EBBF-8A46-9284-BBBFBC90436C}" type="pres">
      <dgm:prSet presAssocID="{E760984A-D585-5B4E-8062-EC5DF7B5C969}" presName="LevelTwoTextNode" presStyleLbl="node2" presStyleIdx="3" presStyleCnt="4">
        <dgm:presLayoutVars>
          <dgm:chPref val="3"/>
        </dgm:presLayoutVars>
      </dgm:prSet>
      <dgm:spPr/>
      <dgm:t>
        <a:bodyPr/>
        <a:lstStyle/>
        <a:p>
          <a:endParaRPr lang="en-US"/>
        </a:p>
      </dgm:t>
    </dgm:pt>
    <dgm:pt modelId="{F5C9C32A-AEF0-934B-BCDE-3131743D27E6}" type="pres">
      <dgm:prSet presAssocID="{E760984A-D585-5B4E-8062-EC5DF7B5C969}" presName="level3hierChild" presStyleCnt="0"/>
      <dgm:spPr/>
    </dgm:pt>
  </dgm:ptLst>
  <dgm:cxnLst>
    <dgm:cxn modelId="{3B091EB8-300C-D849-B0F8-9A0ABA345989}" srcId="{C927D465-C4DF-064E-B910-066FEDB570E4}" destId="{64B92A55-2BBC-0A4B-9514-F2A13FA5E856}" srcOrd="0" destOrd="0" parTransId="{97575ED3-4A51-CB44-9708-EA87571976F4}" sibTransId="{EDE99C0D-042A-2246-A72A-FAF0E593D42D}"/>
    <dgm:cxn modelId="{F110C662-6BD6-4922-82BC-9FDC216633E5}" type="presOf" srcId="{EF1DB4E5-5857-3747-A613-377A57D5161D}" destId="{BCDD5F07-8640-824D-9010-236E89824FD4}" srcOrd="0" destOrd="0" presId="urn:microsoft.com/office/officeart/2008/layout/HorizontalMultiLevelHierarchy"/>
    <dgm:cxn modelId="{72E6B8FE-1D13-429C-9844-997ADACD9139}" type="presOf" srcId="{A24780A8-53ED-F144-8BDF-85A37ACB18A2}" destId="{71B308C8-C844-9448-96C8-4A40F6E179D0}" srcOrd="0" destOrd="0" presId="urn:microsoft.com/office/officeart/2008/layout/HorizontalMultiLevelHierarchy"/>
    <dgm:cxn modelId="{10B34892-31E0-B748-AB8F-53EE2AAA6676}" srcId="{C927D465-C4DF-064E-B910-066FEDB570E4}" destId="{EF1DB4E5-5857-3747-A613-377A57D5161D}" srcOrd="2" destOrd="0" parTransId="{3830AD36-F605-0A44-9284-82DAEA57EE28}" sibTransId="{A8DA4520-C3F2-FB4F-8E07-147F4210910E}"/>
    <dgm:cxn modelId="{63758965-96E3-499D-B4C9-7BD5C2052063}" type="presOf" srcId="{96DB3CCE-A74A-5B4F-9F44-CC4098D5F778}" destId="{85D95B34-F2A5-F342-93A6-22305B2A3640}" srcOrd="0" destOrd="0" presId="urn:microsoft.com/office/officeart/2008/layout/HorizontalMultiLevelHierarchy"/>
    <dgm:cxn modelId="{2D72239B-86E2-4DC1-B689-05D3CEFB7BDF}" type="presOf" srcId="{96DB3CCE-A74A-5B4F-9F44-CC4098D5F778}" destId="{D9B84FFC-0BCD-A74B-BA92-03AB487BA100}" srcOrd="1" destOrd="0" presId="urn:microsoft.com/office/officeart/2008/layout/HorizontalMultiLevelHierarchy"/>
    <dgm:cxn modelId="{ECBAB3AB-FA5A-4286-AD9B-0D8D0DB05BEB}" type="presOf" srcId="{97575ED3-4A51-CB44-9708-EA87571976F4}" destId="{1CF6DA77-E3C8-2742-B056-AE698E0B9BF0}" srcOrd="0" destOrd="0" presId="urn:microsoft.com/office/officeart/2008/layout/HorizontalMultiLevelHierarchy"/>
    <dgm:cxn modelId="{FE7ECE07-E284-4A99-A625-D678D11B3260}" type="presOf" srcId="{9239A759-CF06-104A-BE97-E8BC4903B88D}" destId="{4C5A45D0-2653-B64B-A241-39238F6D27EA}" srcOrd="0" destOrd="0" presId="urn:microsoft.com/office/officeart/2008/layout/HorizontalMultiLevelHierarchy"/>
    <dgm:cxn modelId="{6037C1D3-B7FD-4271-890F-2A2209BBF280}" type="presOf" srcId="{9239A759-CF06-104A-BE97-E8BC4903B88D}" destId="{3D3462F8-06F5-A940-A59B-5DDBBA059D13}" srcOrd="1" destOrd="0" presId="urn:microsoft.com/office/officeart/2008/layout/HorizontalMultiLevelHierarchy"/>
    <dgm:cxn modelId="{E75F037A-7CA8-49AB-90E8-CEF016B55535}" type="presOf" srcId="{3830AD36-F605-0A44-9284-82DAEA57EE28}" destId="{F866163F-B981-E94A-BA5A-87D68139CCCE}" srcOrd="1" destOrd="0" presId="urn:microsoft.com/office/officeart/2008/layout/HorizontalMultiLevelHierarchy"/>
    <dgm:cxn modelId="{8FC347D2-E560-4642-8942-5FA3C0DFE275}" type="presOf" srcId="{E760984A-D585-5B4E-8062-EC5DF7B5C969}" destId="{1D67E22F-EBBF-8A46-9284-BBBFBC90436C}" srcOrd="0" destOrd="0" presId="urn:microsoft.com/office/officeart/2008/layout/HorizontalMultiLevelHierarchy"/>
    <dgm:cxn modelId="{B2A57B72-E332-B345-A388-C84FECBDB97E}" srcId="{53F5236D-E570-CF40-85E9-883BA5E50150}" destId="{C927D465-C4DF-064E-B910-066FEDB570E4}" srcOrd="0" destOrd="0" parTransId="{94865533-5D14-ED4D-97B4-B971B98B3575}" sibTransId="{5DB08655-7FAF-EC4B-BA8B-C5A25008EDF8}"/>
    <dgm:cxn modelId="{080FA4E6-AAC9-BF47-9F1F-AB79F603F5D7}" srcId="{C927D465-C4DF-064E-B910-066FEDB570E4}" destId="{E760984A-D585-5B4E-8062-EC5DF7B5C969}" srcOrd="3" destOrd="0" parTransId="{96DB3CCE-A74A-5B4F-9F44-CC4098D5F778}" sibTransId="{67BD7539-1888-5C49-9E51-7B068C59EBB0}"/>
    <dgm:cxn modelId="{A13FD597-C8CF-4EEE-8B71-0787C9D6750D}" type="presOf" srcId="{53F5236D-E570-CF40-85E9-883BA5E50150}" destId="{377D61EC-2FC9-1340-8AAD-251EA074835B}" srcOrd="0" destOrd="0" presId="urn:microsoft.com/office/officeart/2008/layout/HorizontalMultiLevelHierarchy"/>
    <dgm:cxn modelId="{5A23E8DE-C246-487D-971A-A57054F4CDAF}" type="presOf" srcId="{64B92A55-2BBC-0A4B-9514-F2A13FA5E856}" destId="{7B63F60E-9A30-304E-9675-952E2B4FBC23}" srcOrd="0" destOrd="0" presId="urn:microsoft.com/office/officeart/2008/layout/HorizontalMultiLevelHierarchy"/>
    <dgm:cxn modelId="{28F5D2CF-640B-46FE-A2EE-75B2F8864578}" type="presOf" srcId="{C927D465-C4DF-064E-B910-066FEDB570E4}" destId="{DB0A82A4-2AC8-5846-BE15-A4A7021C47DD}" srcOrd="0" destOrd="0" presId="urn:microsoft.com/office/officeart/2008/layout/HorizontalMultiLevelHierarchy"/>
    <dgm:cxn modelId="{BB2E7C8E-5A13-4240-B6D1-F49AD89C2408}" srcId="{C927D465-C4DF-064E-B910-066FEDB570E4}" destId="{A24780A8-53ED-F144-8BDF-85A37ACB18A2}" srcOrd="1" destOrd="0" parTransId="{9239A759-CF06-104A-BE97-E8BC4903B88D}" sibTransId="{599391CE-F1CE-BA45-AEB2-E90AB3183E2B}"/>
    <dgm:cxn modelId="{0F082F30-6AD3-413F-BD96-FD174460A1B4}" type="presOf" srcId="{3830AD36-F605-0A44-9284-82DAEA57EE28}" destId="{D9ADF16D-D915-CE43-AAED-B2C16F16E09A}" srcOrd="0" destOrd="0" presId="urn:microsoft.com/office/officeart/2008/layout/HorizontalMultiLevelHierarchy"/>
    <dgm:cxn modelId="{7C56C2B6-0B99-40A6-88E5-D2317D15C1F3}" type="presOf" srcId="{97575ED3-4A51-CB44-9708-EA87571976F4}" destId="{71E806A0-4B7E-6141-8B51-4ABF91CF3EAB}" srcOrd="1" destOrd="0" presId="urn:microsoft.com/office/officeart/2008/layout/HorizontalMultiLevelHierarchy"/>
    <dgm:cxn modelId="{44AB401B-8A01-4AF7-9D22-041D56BFBE00}" type="presParOf" srcId="{377D61EC-2FC9-1340-8AAD-251EA074835B}" destId="{A45CF0E3-E0B3-4A45-864D-254FBC7AA1FE}" srcOrd="0" destOrd="0" presId="urn:microsoft.com/office/officeart/2008/layout/HorizontalMultiLevelHierarchy"/>
    <dgm:cxn modelId="{AB4E1357-0C97-4241-80F0-F3D5AFA290BE}" type="presParOf" srcId="{A45CF0E3-E0B3-4A45-864D-254FBC7AA1FE}" destId="{DB0A82A4-2AC8-5846-BE15-A4A7021C47DD}" srcOrd="0" destOrd="0" presId="urn:microsoft.com/office/officeart/2008/layout/HorizontalMultiLevelHierarchy"/>
    <dgm:cxn modelId="{34842FD7-7621-49B5-AD1E-54E4C165DFB5}" type="presParOf" srcId="{A45CF0E3-E0B3-4A45-864D-254FBC7AA1FE}" destId="{FD87E1BF-B92F-CD4E-99B6-365628225C97}" srcOrd="1" destOrd="0" presId="urn:microsoft.com/office/officeart/2008/layout/HorizontalMultiLevelHierarchy"/>
    <dgm:cxn modelId="{0BFA68EE-E97E-4B57-B4E4-DFFB3DA28A3A}" type="presParOf" srcId="{FD87E1BF-B92F-CD4E-99B6-365628225C97}" destId="{1CF6DA77-E3C8-2742-B056-AE698E0B9BF0}" srcOrd="0" destOrd="0" presId="urn:microsoft.com/office/officeart/2008/layout/HorizontalMultiLevelHierarchy"/>
    <dgm:cxn modelId="{5263135A-491E-4E1E-BE59-3B9A7D987092}" type="presParOf" srcId="{1CF6DA77-E3C8-2742-B056-AE698E0B9BF0}" destId="{71E806A0-4B7E-6141-8B51-4ABF91CF3EAB}" srcOrd="0" destOrd="0" presId="urn:microsoft.com/office/officeart/2008/layout/HorizontalMultiLevelHierarchy"/>
    <dgm:cxn modelId="{0C5F1146-237C-4E35-B4BD-8AFA61AA4070}" type="presParOf" srcId="{FD87E1BF-B92F-CD4E-99B6-365628225C97}" destId="{C07CC8EE-C802-594A-91CD-64DFA7106713}" srcOrd="1" destOrd="0" presId="urn:microsoft.com/office/officeart/2008/layout/HorizontalMultiLevelHierarchy"/>
    <dgm:cxn modelId="{736A40E5-981C-4857-ABD2-4B737504D1D8}" type="presParOf" srcId="{C07CC8EE-C802-594A-91CD-64DFA7106713}" destId="{7B63F60E-9A30-304E-9675-952E2B4FBC23}" srcOrd="0" destOrd="0" presId="urn:microsoft.com/office/officeart/2008/layout/HorizontalMultiLevelHierarchy"/>
    <dgm:cxn modelId="{5775931D-11A4-43D7-8BE3-B0B372B49500}" type="presParOf" srcId="{C07CC8EE-C802-594A-91CD-64DFA7106713}" destId="{AC8D027C-E429-D04C-B8BB-6B1966689B7E}" srcOrd="1" destOrd="0" presId="urn:microsoft.com/office/officeart/2008/layout/HorizontalMultiLevelHierarchy"/>
    <dgm:cxn modelId="{B2D8C903-665F-4704-AE97-BFE1DB5512AD}" type="presParOf" srcId="{FD87E1BF-B92F-CD4E-99B6-365628225C97}" destId="{4C5A45D0-2653-B64B-A241-39238F6D27EA}" srcOrd="2" destOrd="0" presId="urn:microsoft.com/office/officeart/2008/layout/HorizontalMultiLevelHierarchy"/>
    <dgm:cxn modelId="{F968DB56-8903-4ADA-9A8A-FD7B3308FFBA}" type="presParOf" srcId="{4C5A45D0-2653-B64B-A241-39238F6D27EA}" destId="{3D3462F8-06F5-A940-A59B-5DDBBA059D13}" srcOrd="0" destOrd="0" presId="urn:microsoft.com/office/officeart/2008/layout/HorizontalMultiLevelHierarchy"/>
    <dgm:cxn modelId="{8A6C003E-194D-427C-BC40-6FFEFE020580}" type="presParOf" srcId="{FD87E1BF-B92F-CD4E-99B6-365628225C97}" destId="{9F6CD10F-3B3C-2A4A-B077-E84653C826D2}" srcOrd="3" destOrd="0" presId="urn:microsoft.com/office/officeart/2008/layout/HorizontalMultiLevelHierarchy"/>
    <dgm:cxn modelId="{A04AEE8E-CDB9-4875-A602-01DE699AD71C}" type="presParOf" srcId="{9F6CD10F-3B3C-2A4A-B077-E84653C826D2}" destId="{71B308C8-C844-9448-96C8-4A40F6E179D0}" srcOrd="0" destOrd="0" presId="urn:microsoft.com/office/officeart/2008/layout/HorizontalMultiLevelHierarchy"/>
    <dgm:cxn modelId="{DD6F791B-2115-4235-8A5E-823E15E57DD0}" type="presParOf" srcId="{9F6CD10F-3B3C-2A4A-B077-E84653C826D2}" destId="{0C53DB2F-7E41-7C42-A2D0-4E078082FBCE}" srcOrd="1" destOrd="0" presId="urn:microsoft.com/office/officeart/2008/layout/HorizontalMultiLevelHierarchy"/>
    <dgm:cxn modelId="{972A6273-A5EA-44CB-B62C-07789AD51378}" type="presParOf" srcId="{FD87E1BF-B92F-CD4E-99B6-365628225C97}" destId="{D9ADF16D-D915-CE43-AAED-B2C16F16E09A}" srcOrd="4" destOrd="0" presId="urn:microsoft.com/office/officeart/2008/layout/HorizontalMultiLevelHierarchy"/>
    <dgm:cxn modelId="{D2733822-3F33-4E24-8B74-E9FBBF9A0E0D}" type="presParOf" srcId="{D9ADF16D-D915-CE43-AAED-B2C16F16E09A}" destId="{F866163F-B981-E94A-BA5A-87D68139CCCE}" srcOrd="0" destOrd="0" presId="urn:microsoft.com/office/officeart/2008/layout/HorizontalMultiLevelHierarchy"/>
    <dgm:cxn modelId="{5A055FD8-6126-4A03-9842-AEFA6AE7600D}" type="presParOf" srcId="{FD87E1BF-B92F-CD4E-99B6-365628225C97}" destId="{8418C528-28EB-684A-86D7-1063EB3611F5}" srcOrd="5" destOrd="0" presId="urn:microsoft.com/office/officeart/2008/layout/HorizontalMultiLevelHierarchy"/>
    <dgm:cxn modelId="{0D168224-A3CD-40A1-BA29-21B021C3E46E}" type="presParOf" srcId="{8418C528-28EB-684A-86D7-1063EB3611F5}" destId="{BCDD5F07-8640-824D-9010-236E89824FD4}" srcOrd="0" destOrd="0" presId="urn:microsoft.com/office/officeart/2008/layout/HorizontalMultiLevelHierarchy"/>
    <dgm:cxn modelId="{D03EF80F-0AA9-4708-86E2-966A9F2784E9}" type="presParOf" srcId="{8418C528-28EB-684A-86D7-1063EB3611F5}" destId="{ADF9B20C-E02C-1E41-A5DF-0C2F88F59C01}" srcOrd="1" destOrd="0" presId="urn:microsoft.com/office/officeart/2008/layout/HorizontalMultiLevelHierarchy"/>
    <dgm:cxn modelId="{FD8ABE07-B316-4B29-8E9D-B02D56D35D11}" type="presParOf" srcId="{FD87E1BF-B92F-CD4E-99B6-365628225C97}" destId="{85D95B34-F2A5-F342-93A6-22305B2A3640}" srcOrd="6" destOrd="0" presId="urn:microsoft.com/office/officeart/2008/layout/HorizontalMultiLevelHierarchy"/>
    <dgm:cxn modelId="{B869D814-B76E-46B9-B8E6-1E5091E0D47F}" type="presParOf" srcId="{85D95B34-F2A5-F342-93A6-22305B2A3640}" destId="{D9B84FFC-0BCD-A74B-BA92-03AB487BA100}" srcOrd="0" destOrd="0" presId="urn:microsoft.com/office/officeart/2008/layout/HorizontalMultiLevelHierarchy"/>
    <dgm:cxn modelId="{CEACCF62-B5CF-4CC9-B76D-F3FEC95CD669}" type="presParOf" srcId="{FD87E1BF-B92F-CD4E-99B6-365628225C97}" destId="{262D913F-7F6D-0B4A-A685-9A81A8267934}" srcOrd="7" destOrd="0" presId="urn:microsoft.com/office/officeart/2008/layout/HorizontalMultiLevelHierarchy"/>
    <dgm:cxn modelId="{5A90427A-0103-4280-AF36-0CC49EB43D55}" type="presParOf" srcId="{262D913F-7F6D-0B4A-A685-9A81A8267934}" destId="{1D67E22F-EBBF-8A46-9284-BBBFBC90436C}" srcOrd="0" destOrd="0" presId="urn:microsoft.com/office/officeart/2008/layout/HorizontalMultiLevelHierarchy"/>
    <dgm:cxn modelId="{F31B0907-4FFD-4E3C-BACB-351DC455FA1F}" type="presParOf" srcId="{262D913F-7F6D-0B4A-A685-9A81A8267934}" destId="{F5C9C32A-AEF0-934B-BCDE-3131743D27E6}"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F5236D-E570-CF40-85E9-883BA5E50150}" type="doc">
      <dgm:prSet loTypeId="urn:microsoft.com/office/officeart/2008/layout/HorizontalMultiLevelHierarchy" loCatId="" qsTypeId="urn:microsoft.com/office/officeart/2005/8/quickstyle/simple1" qsCatId="simple" csTypeId="urn:microsoft.com/office/officeart/2005/8/colors/accent0_3" csCatId="mainScheme" phldr="1"/>
      <dgm:spPr/>
      <dgm:t>
        <a:bodyPr/>
        <a:lstStyle/>
        <a:p>
          <a:endParaRPr lang="en-US"/>
        </a:p>
      </dgm:t>
    </dgm:pt>
    <dgm:pt modelId="{C927D465-C4DF-064E-B910-066FEDB570E4}">
      <dgm:prSet phldrT="[Text]"/>
      <dgm:spPr>
        <a:solidFill>
          <a:srgbClr val="5DBFCE"/>
        </a:solidFill>
        <a:ln>
          <a:solidFill>
            <a:srgbClr val="FFFFFF"/>
          </a:solidFill>
        </a:ln>
      </dgm:spPr>
      <dgm:t>
        <a:bodyPr/>
        <a:lstStyle/>
        <a:p>
          <a:r>
            <a:rPr lang="en-US" dirty="0" smtClean="0"/>
            <a:t>Economic Cluster</a:t>
          </a:r>
          <a:endParaRPr lang="en-US" dirty="0"/>
        </a:p>
      </dgm:t>
    </dgm:pt>
    <dgm:pt modelId="{94865533-5D14-ED4D-97B4-B971B98B3575}" type="parTrans" cxnId="{B2A57B72-E332-B345-A388-C84FECBDB97E}">
      <dgm:prSet/>
      <dgm:spPr/>
      <dgm:t>
        <a:bodyPr/>
        <a:lstStyle/>
        <a:p>
          <a:endParaRPr lang="en-US"/>
        </a:p>
      </dgm:t>
    </dgm:pt>
    <dgm:pt modelId="{5DB08655-7FAF-EC4B-BA8B-C5A25008EDF8}" type="sibTrans" cxnId="{B2A57B72-E332-B345-A388-C84FECBDB97E}">
      <dgm:prSet/>
      <dgm:spPr/>
      <dgm:t>
        <a:bodyPr/>
        <a:lstStyle/>
        <a:p>
          <a:endParaRPr lang="en-US"/>
        </a:p>
      </dgm:t>
    </dgm:pt>
    <dgm:pt modelId="{64B92A55-2BBC-0A4B-9514-F2A13FA5E856}">
      <dgm:prSet phldrT="[Text]"/>
      <dgm:spPr>
        <a:solidFill>
          <a:srgbClr val="336971"/>
        </a:solidFill>
        <a:ln>
          <a:solidFill>
            <a:srgbClr val="FFFFFF"/>
          </a:solidFill>
        </a:ln>
      </dgm:spPr>
      <dgm:t>
        <a:bodyPr/>
        <a:lstStyle/>
        <a:p>
          <a:r>
            <a:rPr lang="en-US" dirty="0" smtClean="0"/>
            <a:t>Ministry of Finance</a:t>
          </a:r>
          <a:endParaRPr lang="en-US" dirty="0"/>
        </a:p>
      </dgm:t>
    </dgm:pt>
    <dgm:pt modelId="{97575ED3-4A51-CB44-9708-EA87571976F4}" type="parTrans" cxnId="{3B091EB8-300C-D849-B0F8-9A0ABA345989}">
      <dgm:prSet/>
      <dgm:spPr/>
      <dgm:t>
        <a:bodyPr/>
        <a:lstStyle/>
        <a:p>
          <a:endParaRPr lang="en-US"/>
        </a:p>
      </dgm:t>
    </dgm:pt>
    <dgm:pt modelId="{EDE99C0D-042A-2246-A72A-FAF0E593D42D}" type="sibTrans" cxnId="{3B091EB8-300C-D849-B0F8-9A0ABA345989}">
      <dgm:prSet/>
      <dgm:spPr/>
      <dgm:t>
        <a:bodyPr/>
        <a:lstStyle/>
        <a:p>
          <a:endParaRPr lang="en-US"/>
        </a:p>
      </dgm:t>
    </dgm:pt>
    <dgm:pt modelId="{A24780A8-53ED-F144-8BDF-85A37ACB18A2}">
      <dgm:prSet phldrT="[Text]"/>
      <dgm:spPr>
        <a:solidFill>
          <a:srgbClr val="336971"/>
        </a:solidFill>
        <a:ln>
          <a:solidFill>
            <a:srgbClr val="FFFFFF"/>
          </a:solidFill>
        </a:ln>
      </dgm:spPr>
      <dgm:t>
        <a:bodyPr/>
        <a:lstStyle/>
        <a:p>
          <a:r>
            <a:rPr lang="en-US" dirty="0" smtClean="0"/>
            <a:t>Ministry of Commerce</a:t>
          </a:r>
        </a:p>
      </dgm:t>
    </dgm:pt>
    <dgm:pt modelId="{9239A759-CF06-104A-BE97-E8BC4903B88D}" type="parTrans" cxnId="{BB2E7C8E-5A13-4240-B6D1-F49AD89C2408}">
      <dgm:prSet/>
      <dgm:spPr/>
      <dgm:t>
        <a:bodyPr/>
        <a:lstStyle/>
        <a:p>
          <a:endParaRPr lang="en-US"/>
        </a:p>
      </dgm:t>
    </dgm:pt>
    <dgm:pt modelId="{599391CE-F1CE-BA45-AEB2-E90AB3183E2B}" type="sibTrans" cxnId="{BB2E7C8E-5A13-4240-B6D1-F49AD89C2408}">
      <dgm:prSet/>
      <dgm:spPr/>
      <dgm:t>
        <a:bodyPr/>
        <a:lstStyle/>
        <a:p>
          <a:endParaRPr lang="en-US"/>
        </a:p>
      </dgm:t>
    </dgm:pt>
    <dgm:pt modelId="{EF1DB4E5-5857-3747-A613-377A57D5161D}">
      <dgm:prSet phldrT="[Text]"/>
      <dgm:spPr>
        <a:solidFill>
          <a:srgbClr val="336971"/>
        </a:solidFill>
        <a:ln>
          <a:solidFill>
            <a:srgbClr val="FFFFFF"/>
          </a:solidFill>
        </a:ln>
      </dgm:spPr>
      <dgm:t>
        <a:bodyPr/>
        <a:lstStyle/>
        <a:p>
          <a:r>
            <a:rPr lang="en-US" dirty="0" smtClean="0"/>
            <a:t>Ministry of Infrastructure</a:t>
          </a:r>
          <a:endParaRPr lang="en-US" dirty="0"/>
        </a:p>
      </dgm:t>
    </dgm:pt>
    <dgm:pt modelId="{3830AD36-F605-0A44-9284-82DAEA57EE28}" type="parTrans" cxnId="{10B34892-31E0-B748-AB8F-53EE2AAA6676}">
      <dgm:prSet/>
      <dgm:spPr/>
      <dgm:t>
        <a:bodyPr/>
        <a:lstStyle/>
        <a:p>
          <a:endParaRPr lang="en-US"/>
        </a:p>
      </dgm:t>
    </dgm:pt>
    <dgm:pt modelId="{A8DA4520-C3F2-FB4F-8E07-147F4210910E}" type="sibTrans" cxnId="{10B34892-31E0-B748-AB8F-53EE2AAA6676}">
      <dgm:prSet/>
      <dgm:spPr/>
      <dgm:t>
        <a:bodyPr/>
        <a:lstStyle/>
        <a:p>
          <a:endParaRPr lang="en-US"/>
        </a:p>
      </dgm:t>
    </dgm:pt>
    <dgm:pt modelId="{E760984A-D585-5B4E-8062-EC5DF7B5C969}">
      <dgm:prSet phldrT="[Text]"/>
      <dgm:spPr>
        <a:solidFill>
          <a:srgbClr val="336971"/>
        </a:solidFill>
        <a:ln>
          <a:solidFill>
            <a:srgbClr val="FFFFFF"/>
          </a:solidFill>
        </a:ln>
      </dgm:spPr>
      <dgm:t>
        <a:bodyPr/>
        <a:lstStyle/>
        <a:p>
          <a:r>
            <a:rPr lang="en-US" dirty="0" smtClean="0"/>
            <a:t>Ministry of ICT</a:t>
          </a:r>
          <a:endParaRPr lang="en-US" dirty="0"/>
        </a:p>
      </dgm:t>
    </dgm:pt>
    <dgm:pt modelId="{96DB3CCE-A74A-5B4F-9F44-CC4098D5F778}" type="parTrans" cxnId="{080FA4E6-AAC9-BF47-9F1F-AB79F603F5D7}">
      <dgm:prSet/>
      <dgm:spPr/>
      <dgm:t>
        <a:bodyPr/>
        <a:lstStyle/>
        <a:p>
          <a:endParaRPr lang="en-US"/>
        </a:p>
      </dgm:t>
    </dgm:pt>
    <dgm:pt modelId="{67BD7539-1888-5C49-9E51-7B068C59EBB0}" type="sibTrans" cxnId="{080FA4E6-AAC9-BF47-9F1F-AB79F603F5D7}">
      <dgm:prSet/>
      <dgm:spPr/>
      <dgm:t>
        <a:bodyPr/>
        <a:lstStyle/>
        <a:p>
          <a:endParaRPr lang="en-US"/>
        </a:p>
      </dgm:t>
    </dgm:pt>
    <dgm:pt modelId="{858A81D5-B853-F540-925C-531B456E31B3}">
      <dgm:prSet phldrT="[Text]"/>
      <dgm:spPr>
        <a:solidFill>
          <a:srgbClr val="336971"/>
        </a:solidFill>
        <a:ln>
          <a:solidFill>
            <a:srgbClr val="FFFFFF"/>
          </a:solidFill>
        </a:ln>
      </dgm:spPr>
      <dgm:t>
        <a:bodyPr/>
        <a:lstStyle/>
        <a:p>
          <a:r>
            <a:rPr lang="en-US" dirty="0" smtClean="0"/>
            <a:t>Ministry of Agriculture</a:t>
          </a:r>
          <a:endParaRPr lang="en-US" dirty="0"/>
        </a:p>
      </dgm:t>
    </dgm:pt>
    <dgm:pt modelId="{05B248C6-55C8-344B-9021-C019BE8505E7}" type="parTrans" cxnId="{F86D88A0-E6FA-6F48-B428-20929A17B369}">
      <dgm:prSet/>
      <dgm:spPr/>
      <dgm:t>
        <a:bodyPr/>
        <a:lstStyle/>
        <a:p>
          <a:endParaRPr lang="en-US"/>
        </a:p>
      </dgm:t>
    </dgm:pt>
    <dgm:pt modelId="{7A9D45F5-139C-BE48-80FF-9924DC40CD40}" type="sibTrans" cxnId="{F86D88A0-E6FA-6F48-B428-20929A17B369}">
      <dgm:prSet/>
      <dgm:spPr/>
      <dgm:t>
        <a:bodyPr/>
        <a:lstStyle/>
        <a:p>
          <a:endParaRPr lang="en-US"/>
        </a:p>
      </dgm:t>
    </dgm:pt>
    <dgm:pt modelId="{D52DC053-7214-814F-BD4E-3FDF6A86D0EB}">
      <dgm:prSet phldrT="[Text]"/>
      <dgm:spPr>
        <a:solidFill>
          <a:srgbClr val="336971"/>
        </a:solidFill>
        <a:ln>
          <a:solidFill>
            <a:srgbClr val="FFFFFF"/>
          </a:solidFill>
        </a:ln>
      </dgm:spPr>
      <dgm:t>
        <a:bodyPr/>
        <a:lstStyle/>
        <a:p>
          <a:r>
            <a:rPr lang="en-US" dirty="0" smtClean="0"/>
            <a:t>Ministry of Environment</a:t>
          </a:r>
          <a:endParaRPr lang="en-US" dirty="0"/>
        </a:p>
      </dgm:t>
    </dgm:pt>
    <dgm:pt modelId="{1A2E7B1F-DE43-E846-93C7-9FB7B06C5EB7}" type="parTrans" cxnId="{77C7C5BD-AABC-CA4B-8580-F2B9B2CBFC7F}">
      <dgm:prSet/>
      <dgm:spPr/>
      <dgm:t>
        <a:bodyPr/>
        <a:lstStyle/>
        <a:p>
          <a:endParaRPr lang="en-US"/>
        </a:p>
      </dgm:t>
    </dgm:pt>
    <dgm:pt modelId="{EA245BD2-D875-0341-9E2E-629E09308E93}" type="sibTrans" cxnId="{77C7C5BD-AABC-CA4B-8580-F2B9B2CBFC7F}">
      <dgm:prSet/>
      <dgm:spPr/>
      <dgm:t>
        <a:bodyPr/>
        <a:lstStyle/>
        <a:p>
          <a:endParaRPr lang="en-US"/>
        </a:p>
      </dgm:t>
    </dgm:pt>
    <dgm:pt modelId="{377D61EC-2FC9-1340-8AAD-251EA074835B}" type="pres">
      <dgm:prSet presAssocID="{53F5236D-E570-CF40-85E9-883BA5E50150}" presName="Name0" presStyleCnt="0">
        <dgm:presLayoutVars>
          <dgm:chPref val="1"/>
          <dgm:dir/>
          <dgm:animOne val="branch"/>
          <dgm:animLvl val="lvl"/>
          <dgm:resizeHandles val="exact"/>
        </dgm:presLayoutVars>
      </dgm:prSet>
      <dgm:spPr/>
      <dgm:t>
        <a:bodyPr/>
        <a:lstStyle/>
        <a:p>
          <a:endParaRPr lang="en-US"/>
        </a:p>
      </dgm:t>
    </dgm:pt>
    <dgm:pt modelId="{A45CF0E3-E0B3-4A45-864D-254FBC7AA1FE}" type="pres">
      <dgm:prSet presAssocID="{C927D465-C4DF-064E-B910-066FEDB570E4}" presName="root1" presStyleCnt="0"/>
      <dgm:spPr/>
      <dgm:t>
        <a:bodyPr/>
        <a:lstStyle/>
        <a:p>
          <a:endParaRPr lang="en-US"/>
        </a:p>
      </dgm:t>
    </dgm:pt>
    <dgm:pt modelId="{DB0A82A4-2AC8-5846-BE15-A4A7021C47DD}" type="pres">
      <dgm:prSet presAssocID="{C927D465-C4DF-064E-B910-066FEDB570E4}" presName="LevelOneTextNode" presStyleLbl="node0" presStyleIdx="0" presStyleCnt="1">
        <dgm:presLayoutVars>
          <dgm:chPref val="3"/>
        </dgm:presLayoutVars>
      </dgm:prSet>
      <dgm:spPr/>
      <dgm:t>
        <a:bodyPr/>
        <a:lstStyle/>
        <a:p>
          <a:endParaRPr lang="en-US"/>
        </a:p>
      </dgm:t>
    </dgm:pt>
    <dgm:pt modelId="{FD87E1BF-B92F-CD4E-99B6-365628225C97}" type="pres">
      <dgm:prSet presAssocID="{C927D465-C4DF-064E-B910-066FEDB570E4}" presName="level2hierChild" presStyleCnt="0"/>
      <dgm:spPr/>
      <dgm:t>
        <a:bodyPr/>
        <a:lstStyle/>
        <a:p>
          <a:endParaRPr lang="en-US"/>
        </a:p>
      </dgm:t>
    </dgm:pt>
    <dgm:pt modelId="{1CF6DA77-E3C8-2742-B056-AE698E0B9BF0}" type="pres">
      <dgm:prSet presAssocID="{97575ED3-4A51-CB44-9708-EA87571976F4}" presName="conn2-1" presStyleLbl="parChTrans1D2" presStyleIdx="0" presStyleCnt="6"/>
      <dgm:spPr/>
      <dgm:t>
        <a:bodyPr/>
        <a:lstStyle/>
        <a:p>
          <a:endParaRPr lang="en-US"/>
        </a:p>
      </dgm:t>
    </dgm:pt>
    <dgm:pt modelId="{71E806A0-4B7E-6141-8B51-4ABF91CF3EAB}" type="pres">
      <dgm:prSet presAssocID="{97575ED3-4A51-CB44-9708-EA87571976F4}" presName="connTx" presStyleLbl="parChTrans1D2" presStyleIdx="0" presStyleCnt="6"/>
      <dgm:spPr/>
      <dgm:t>
        <a:bodyPr/>
        <a:lstStyle/>
        <a:p>
          <a:endParaRPr lang="en-US"/>
        </a:p>
      </dgm:t>
    </dgm:pt>
    <dgm:pt modelId="{C07CC8EE-C802-594A-91CD-64DFA7106713}" type="pres">
      <dgm:prSet presAssocID="{64B92A55-2BBC-0A4B-9514-F2A13FA5E856}" presName="root2" presStyleCnt="0"/>
      <dgm:spPr/>
      <dgm:t>
        <a:bodyPr/>
        <a:lstStyle/>
        <a:p>
          <a:endParaRPr lang="en-US"/>
        </a:p>
      </dgm:t>
    </dgm:pt>
    <dgm:pt modelId="{7B63F60E-9A30-304E-9675-952E2B4FBC23}" type="pres">
      <dgm:prSet presAssocID="{64B92A55-2BBC-0A4B-9514-F2A13FA5E856}" presName="LevelTwoTextNode" presStyleLbl="node2" presStyleIdx="0" presStyleCnt="6">
        <dgm:presLayoutVars>
          <dgm:chPref val="3"/>
        </dgm:presLayoutVars>
      </dgm:prSet>
      <dgm:spPr/>
      <dgm:t>
        <a:bodyPr/>
        <a:lstStyle/>
        <a:p>
          <a:endParaRPr lang="en-US"/>
        </a:p>
      </dgm:t>
    </dgm:pt>
    <dgm:pt modelId="{AC8D027C-E429-D04C-B8BB-6B1966689B7E}" type="pres">
      <dgm:prSet presAssocID="{64B92A55-2BBC-0A4B-9514-F2A13FA5E856}" presName="level3hierChild" presStyleCnt="0"/>
      <dgm:spPr/>
      <dgm:t>
        <a:bodyPr/>
        <a:lstStyle/>
        <a:p>
          <a:endParaRPr lang="en-US"/>
        </a:p>
      </dgm:t>
    </dgm:pt>
    <dgm:pt modelId="{4C5A45D0-2653-B64B-A241-39238F6D27EA}" type="pres">
      <dgm:prSet presAssocID="{9239A759-CF06-104A-BE97-E8BC4903B88D}" presName="conn2-1" presStyleLbl="parChTrans1D2" presStyleIdx="1" presStyleCnt="6"/>
      <dgm:spPr/>
      <dgm:t>
        <a:bodyPr/>
        <a:lstStyle/>
        <a:p>
          <a:endParaRPr lang="en-US"/>
        </a:p>
      </dgm:t>
    </dgm:pt>
    <dgm:pt modelId="{3D3462F8-06F5-A940-A59B-5DDBBA059D13}" type="pres">
      <dgm:prSet presAssocID="{9239A759-CF06-104A-BE97-E8BC4903B88D}" presName="connTx" presStyleLbl="parChTrans1D2" presStyleIdx="1" presStyleCnt="6"/>
      <dgm:spPr/>
      <dgm:t>
        <a:bodyPr/>
        <a:lstStyle/>
        <a:p>
          <a:endParaRPr lang="en-US"/>
        </a:p>
      </dgm:t>
    </dgm:pt>
    <dgm:pt modelId="{9F6CD10F-3B3C-2A4A-B077-E84653C826D2}" type="pres">
      <dgm:prSet presAssocID="{A24780A8-53ED-F144-8BDF-85A37ACB18A2}" presName="root2" presStyleCnt="0"/>
      <dgm:spPr/>
      <dgm:t>
        <a:bodyPr/>
        <a:lstStyle/>
        <a:p>
          <a:endParaRPr lang="en-US"/>
        </a:p>
      </dgm:t>
    </dgm:pt>
    <dgm:pt modelId="{71B308C8-C844-9448-96C8-4A40F6E179D0}" type="pres">
      <dgm:prSet presAssocID="{A24780A8-53ED-F144-8BDF-85A37ACB18A2}" presName="LevelTwoTextNode" presStyleLbl="node2" presStyleIdx="1" presStyleCnt="6">
        <dgm:presLayoutVars>
          <dgm:chPref val="3"/>
        </dgm:presLayoutVars>
      </dgm:prSet>
      <dgm:spPr/>
      <dgm:t>
        <a:bodyPr/>
        <a:lstStyle/>
        <a:p>
          <a:endParaRPr lang="en-US"/>
        </a:p>
      </dgm:t>
    </dgm:pt>
    <dgm:pt modelId="{0C53DB2F-7E41-7C42-A2D0-4E078082FBCE}" type="pres">
      <dgm:prSet presAssocID="{A24780A8-53ED-F144-8BDF-85A37ACB18A2}" presName="level3hierChild" presStyleCnt="0"/>
      <dgm:spPr/>
      <dgm:t>
        <a:bodyPr/>
        <a:lstStyle/>
        <a:p>
          <a:endParaRPr lang="en-US"/>
        </a:p>
      </dgm:t>
    </dgm:pt>
    <dgm:pt modelId="{D9ADF16D-D915-CE43-AAED-B2C16F16E09A}" type="pres">
      <dgm:prSet presAssocID="{3830AD36-F605-0A44-9284-82DAEA57EE28}" presName="conn2-1" presStyleLbl="parChTrans1D2" presStyleIdx="2" presStyleCnt="6"/>
      <dgm:spPr/>
      <dgm:t>
        <a:bodyPr/>
        <a:lstStyle/>
        <a:p>
          <a:endParaRPr lang="en-US"/>
        </a:p>
      </dgm:t>
    </dgm:pt>
    <dgm:pt modelId="{F866163F-B981-E94A-BA5A-87D68139CCCE}" type="pres">
      <dgm:prSet presAssocID="{3830AD36-F605-0A44-9284-82DAEA57EE28}" presName="connTx" presStyleLbl="parChTrans1D2" presStyleIdx="2" presStyleCnt="6"/>
      <dgm:spPr/>
      <dgm:t>
        <a:bodyPr/>
        <a:lstStyle/>
        <a:p>
          <a:endParaRPr lang="en-US"/>
        </a:p>
      </dgm:t>
    </dgm:pt>
    <dgm:pt modelId="{8418C528-28EB-684A-86D7-1063EB3611F5}" type="pres">
      <dgm:prSet presAssocID="{EF1DB4E5-5857-3747-A613-377A57D5161D}" presName="root2" presStyleCnt="0"/>
      <dgm:spPr/>
      <dgm:t>
        <a:bodyPr/>
        <a:lstStyle/>
        <a:p>
          <a:endParaRPr lang="en-US"/>
        </a:p>
      </dgm:t>
    </dgm:pt>
    <dgm:pt modelId="{BCDD5F07-8640-824D-9010-236E89824FD4}" type="pres">
      <dgm:prSet presAssocID="{EF1DB4E5-5857-3747-A613-377A57D5161D}" presName="LevelTwoTextNode" presStyleLbl="node2" presStyleIdx="2" presStyleCnt="6">
        <dgm:presLayoutVars>
          <dgm:chPref val="3"/>
        </dgm:presLayoutVars>
      </dgm:prSet>
      <dgm:spPr/>
      <dgm:t>
        <a:bodyPr/>
        <a:lstStyle/>
        <a:p>
          <a:endParaRPr lang="en-US"/>
        </a:p>
      </dgm:t>
    </dgm:pt>
    <dgm:pt modelId="{ADF9B20C-E02C-1E41-A5DF-0C2F88F59C01}" type="pres">
      <dgm:prSet presAssocID="{EF1DB4E5-5857-3747-A613-377A57D5161D}" presName="level3hierChild" presStyleCnt="0"/>
      <dgm:spPr/>
      <dgm:t>
        <a:bodyPr/>
        <a:lstStyle/>
        <a:p>
          <a:endParaRPr lang="en-US"/>
        </a:p>
      </dgm:t>
    </dgm:pt>
    <dgm:pt modelId="{85D95B34-F2A5-F342-93A6-22305B2A3640}" type="pres">
      <dgm:prSet presAssocID="{96DB3CCE-A74A-5B4F-9F44-CC4098D5F778}" presName="conn2-1" presStyleLbl="parChTrans1D2" presStyleIdx="3" presStyleCnt="6"/>
      <dgm:spPr/>
      <dgm:t>
        <a:bodyPr/>
        <a:lstStyle/>
        <a:p>
          <a:endParaRPr lang="en-US"/>
        </a:p>
      </dgm:t>
    </dgm:pt>
    <dgm:pt modelId="{D9B84FFC-0BCD-A74B-BA92-03AB487BA100}" type="pres">
      <dgm:prSet presAssocID="{96DB3CCE-A74A-5B4F-9F44-CC4098D5F778}" presName="connTx" presStyleLbl="parChTrans1D2" presStyleIdx="3" presStyleCnt="6"/>
      <dgm:spPr/>
      <dgm:t>
        <a:bodyPr/>
        <a:lstStyle/>
        <a:p>
          <a:endParaRPr lang="en-US"/>
        </a:p>
      </dgm:t>
    </dgm:pt>
    <dgm:pt modelId="{262D913F-7F6D-0B4A-A685-9A81A8267934}" type="pres">
      <dgm:prSet presAssocID="{E760984A-D585-5B4E-8062-EC5DF7B5C969}" presName="root2" presStyleCnt="0"/>
      <dgm:spPr/>
      <dgm:t>
        <a:bodyPr/>
        <a:lstStyle/>
        <a:p>
          <a:endParaRPr lang="en-US"/>
        </a:p>
      </dgm:t>
    </dgm:pt>
    <dgm:pt modelId="{1D67E22F-EBBF-8A46-9284-BBBFBC90436C}" type="pres">
      <dgm:prSet presAssocID="{E760984A-D585-5B4E-8062-EC5DF7B5C969}" presName="LevelTwoTextNode" presStyleLbl="node2" presStyleIdx="3" presStyleCnt="6">
        <dgm:presLayoutVars>
          <dgm:chPref val="3"/>
        </dgm:presLayoutVars>
      </dgm:prSet>
      <dgm:spPr/>
      <dgm:t>
        <a:bodyPr/>
        <a:lstStyle/>
        <a:p>
          <a:endParaRPr lang="en-US"/>
        </a:p>
      </dgm:t>
    </dgm:pt>
    <dgm:pt modelId="{F5C9C32A-AEF0-934B-BCDE-3131743D27E6}" type="pres">
      <dgm:prSet presAssocID="{E760984A-D585-5B4E-8062-EC5DF7B5C969}" presName="level3hierChild" presStyleCnt="0"/>
      <dgm:spPr/>
      <dgm:t>
        <a:bodyPr/>
        <a:lstStyle/>
        <a:p>
          <a:endParaRPr lang="en-US"/>
        </a:p>
      </dgm:t>
    </dgm:pt>
    <dgm:pt modelId="{9F7E49AB-7CF8-9E4C-AAD6-87267D4E3060}" type="pres">
      <dgm:prSet presAssocID="{05B248C6-55C8-344B-9021-C019BE8505E7}" presName="conn2-1" presStyleLbl="parChTrans1D2" presStyleIdx="4" presStyleCnt="6"/>
      <dgm:spPr/>
      <dgm:t>
        <a:bodyPr/>
        <a:lstStyle/>
        <a:p>
          <a:endParaRPr lang="en-US"/>
        </a:p>
      </dgm:t>
    </dgm:pt>
    <dgm:pt modelId="{DCBBB2E9-E870-0D48-B660-87DCFFBEB19A}" type="pres">
      <dgm:prSet presAssocID="{05B248C6-55C8-344B-9021-C019BE8505E7}" presName="connTx" presStyleLbl="parChTrans1D2" presStyleIdx="4" presStyleCnt="6"/>
      <dgm:spPr/>
      <dgm:t>
        <a:bodyPr/>
        <a:lstStyle/>
        <a:p>
          <a:endParaRPr lang="en-US"/>
        </a:p>
      </dgm:t>
    </dgm:pt>
    <dgm:pt modelId="{74E2527F-0206-3642-971D-903B6E9EDF3B}" type="pres">
      <dgm:prSet presAssocID="{858A81D5-B853-F540-925C-531B456E31B3}" presName="root2" presStyleCnt="0"/>
      <dgm:spPr/>
      <dgm:t>
        <a:bodyPr/>
        <a:lstStyle/>
        <a:p>
          <a:endParaRPr lang="en-US"/>
        </a:p>
      </dgm:t>
    </dgm:pt>
    <dgm:pt modelId="{D72E31DE-7895-2C4F-A5A1-ADB7E402ECC0}" type="pres">
      <dgm:prSet presAssocID="{858A81D5-B853-F540-925C-531B456E31B3}" presName="LevelTwoTextNode" presStyleLbl="node2" presStyleIdx="4" presStyleCnt="6">
        <dgm:presLayoutVars>
          <dgm:chPref val="3"/>
        </dgm:presLayoutVars>
      </dgm:prSet>
      <dgm:spPr/>
      <dgm:t>
        <a:bodyPr/>
        <a:lstStyle/>
        <a:p>
          <a:endParaRPr lang="en-US"/>
        </a:p>
      </dgm:t>
    </dgm:pt>
    <dgm:pt modelId="{13E06C1D-99AE-E24E-8AF8-F484C406D3D7}" type="pres">
      <dgm:prSet presAssocID="{858A81D5-B853-F540-925C-531B456E31B3}" presName="level3hierChild" presStyleCnt="0"/>
      <dgm:spPr/>
      <dgm:t>
        <a:bodyPr/>
        <a:lstStyle/>
        <a:p>
          <a:endParaRPr lang="en-US"/>
        </a:p>
      </dgm:t>
    </dgm:pt>
    <dgm:pt modelId="{E23BF069-8099-184A-92B0-FA1156D55911}" type="pres">
      <dgm:prSet presAssocID="{1A2E7B1F-DE43-E846-93C7-9FB7B06C5EB7}" presName="conn2-1" presStyleLbl="parChTrans1D2" presStyleIdx="5" presStyleCnt="6"/>
      <dgm:spPr/>
      <dgm:t>
        <a:bodyPr/>
        <a:lstStyle/>
        <a:p>
          <a:endParaRPr lang="en-US"/>
        </a:p>
      </dgm:t>
    </dgm:pt>
    <dgm:pt modelId="{EAAC4E46-9DF5-8C42-B00F-4B2BA4AE9D0B}" type="pres">
      <dgm:prSet presAssocID="{1A2E7B1F-DE43-E846-93C7-9FB7B06C5EB7}" presName="connTx" presStyleLbl="parChTrans1D2" presStyleIdx="5" presStyleCnt="6"/>
      <dgm:spPr/>
      <dgm:t>
        <a:bodyPr/>
        <a:lstStyle/>
        <a:p>
          <a:endParaRPr lang="en-US"/>
        </a:p>
      </dgm:t>
    </dgm:pt>
    <dgm:pt modelId="{D41F710C-5A09-B341-8126-34D53A64FDD0}" type="pres">
      <dgm:prSet presAssocID="{D52DC053-7214-814F-BD4E-3FDF6A86D0EB}" presName="root2" presStyleCnt="0"/>
      <dgm:spPr/>
      <dgm:t>
        <a:bodyPr/>
        <a:lstStyle/>
        <a:p>
          <a:endParaRPr lang="en-US"/>
        </a:p>
      </dgm:t>
    </dgm:pt>
    <dgm:pt modelId="{BEE6C5A0-45A2-F54C-A969-438F7A3A2C36}" type="pres">
      <dgm:prSet presAssocID="{D52DC053-7214-814F-BD4E-3FDF6A86D0EB}" presName="LevelTwoTextNode" presStyleLbl="node2" presStyleIdx="5" presStyleCnt="6">
        <dgm:presLayoutVars>
          <dgm:chPref val="3"/>
        </dgm:presLayoutVars>
      </dgm:prSet>
      <dgm:spPr/>
      <dgm:t>
        <a:bodyPr/>
        <a:lstStyle/>
        <a:p>
          <a:endParaRPr lang="en-US"/>
        </a:p>
      </dgm:t>
    </dgm:pt>
    <dgm:pt modelId="{29411A31-1951-9C47-BCF2-44BDB7881004}" type="pres">
      <dgm:prSet presAssocID="{D52DC053-7214-814F-BD4E-3FDF6A86D0EB}" presName="level3hierChild" presStyleCnt="0"/>
      <dgm:spPr/>
      <dgm:t>
        <a:bodyPr/>
        <a:lstStyle/>
        <a:p>
          <a:endParaRPr lang="en-US"/>
        </a:p>
      </dgm:t>
    </dgm:pt>
  </dgm:ptLst>
  <dgm:cxnLst>
    <dgm:cxn modelId="{F919811E-7F17-49B6-A2F3-734A4746F577}" type="presOf" srcId="{05B248C6-55C8-344B-9021-C019BE8505E7}" destId="{DCBBB2E9-E870-0D48-B660-87DCFFBEB19A}" srcOrd="1" destOrd="0" presId="urn:microsoft.com/office/officeart/2008/layout/HorizontalMultiLevelHierarchy"/>
    <dgm:cxn modelId="{78F76A1E-3F10-4C72-A160-F4F4A04BF5A4}" type="presOf" srcId="{53F5236D-E570-CF40-85E9-883BA5E50150}" destId="{377D61EC-2FC9-1340-8AAD-251EA074835B}" srcOrd="0" destOrd="0" presId="urn:microsoft.com/office/officeart/2008/layout/HorizontalMultiLevelHierarchy"/>
    <dgm:cxn modelId="{308FD085-F1F7-411C-A8AC-069D9B3C944F}" type="presOf" srcId="{97575ED3-4A51-CB44-9708-EA87571976F4}" destId="{71E806A0-4B7E-6141-8B51-4ABF91CF3EAB}" srcOrd="1" destOrd="0" presId="urn:microsoft.com/office/officeart/2008/layout/HorizontalMultiLevelHierarchy"/>
    <dgm:cxn modelId="{6E0E9F62-B806-4D16-97D5-25CAED8B5D76}" type="presOf" srcId="{A24780A8-53ED-F144-8BDF-85A37ACB18A2}" destId="{71B308C8-C844-9448-96C8-4A40F6E179D0}" srcOrd="0" destOrd="0" presId="urn:microsoft.com/office/officeart/2008/layout/HorizontalMultiLevelHierarchy"/>
    <dgm:cxn modelId="{EB83ED50-BF76-4142-A22E-A8ECE3F4E11F}" type="presOf" srcId="{9239A759-CF06-104A-BE97-E8BC4903B88D}" destId="{3D3462F8-06F5-A940-A59B-5DDBBA059D13}" srcOrd="1" destOrd="0" presId="urn:microsoft.com/office/officeart/2008/layout/HorizontalMultiLevelHierarchy"/>
    <dgm:cxn modelId="{29CC0167-1BF5-476D-BA74-16AF8271184A}" type="presOf" srcId="{3830AD36-F605-0A44-9284-82DAEA57EE28}" destId="{F866163F-B981-E94A-BA5A-87D68139CCCE}" srcOrd="1" destOrd="0" presId="urn:microsoft.com/office/officeart/2008/layout/HorizontalMultiLevelHierarchy"/>
    <dgm:cxn modelId="{10B34892-31E0-B748-AB8F-53EE2AAA6676}" srcId="{C927D465-C4DF-064E-B910-066FEDB570E4}" destId="{EF1DB4E5-5857-3747-A613-377A57D5161D}" srcOrd="2" destOrd="0" parTransId="{3830AD36-F605-0A44-9284-82DAEA57EE28}" sibTransId="{A8DA4520-C3F2-FB4F-8E07-147F4210910E}"/>
    <dgm:cxn modelId="{F78DA1DB-4905-48AB-853D-9AF831D1175F}" type="presOf" srcId="{EF1DB4E5-5857-3747-A613-377A57D5161D}" destId="{BCDD5F07-8640-824D-9010-236E89824FD4}" srcOrd="0" destOrd="0" presId="urn:microsoft.com/office/officeart/2008/layout/HorizontalMultiLevelHierarchy"/>
    <dgm:cxn modelId="{3B091EB8-300C-D849-B0F8-9A0ABA345989}" srcId="{C927D465-C4DF-064E-B910-066FEDB570E4}" destId="{64B92A55-2BBC-0A4B-9514-F2A13FA5E856}" srcOrd="0" destOrd="0" parTransId="{97575ED3-4A51-CB44-9708-EA87571976F4}" sibTransId="{EDE99C0D-042A-2246-A72A-FAF0E593D42D}"/>
    <dgm:cxn modelId="{B2A57B72-E332-B345-A388-C84FECBDB97E}" srcId="{53F5236D-E570-CF40-85E9-883BA5E50150}" destId="{C927D465-C4DF-064E-B910-066FEDB570E4}" srcOrd="0" destOrd="0" parTransId="{94865533-5D14-ED4D-97B4-B971B98B3575}" sibTransId="{5DB08655-7FAF-EC4B-BA8B-C5A25008EDF8}"/>
    <dgm:cxn modelId="{640BE2AF-C2E3-4D54-BD3F-21AD2E06B09C}" type="presOf" srcId="{1A2E7B1F-DE43-E846-93C7-9FB7B06C5EB7}" destId="{E23BF069-8099-184A-92B0-FA1156D55911}" srcOrd="0" destOrd="0" presId="urn:microsoft.com/office/officeart/2008/layout/HorizontalMultiLevelHierarchy"/>
    <dgm:cxn modelId="{73A91389-BF96-4459-A660-F2DDF1939060}" type="presOf" srcId="{05B248C6-55C8-344B-9021-C019BE8505E7}" destId="{9F7E49AB-7CF8-9E4C-AAD6-87267D4E3060}" srcOrd="0" destOrd="0" presId="urn:microsoft.com/office/officeart/2008/layout/HorizontalMultiLevelHierarchy"/>
    <dgm:cxn modelId="{D61D6C94-FF68-46DC-A654-5F859BCF72FA}" type="presOf" srcId="{1A2E7B1F-DE43-E846-93C7-9FB7B06C5EB7}" destId="{EAAC4E46-9DF5-8C42-B00F-4B2BA4AE9D0B}" srcOrd="1" destOrd="0" presId="urn:microsoft.com/office/officeart/2008/layout/HorizontalMultiLevelHierarchy"/>
    <dgm:cxn modelId="{9A6D448B-2B97-46A5-8F4C-06508217E368}" type="presOf" srcId="{3830AD36-F605-0A44-9284-82DAEA57EE28}" destId="{D9ADF16D-D915-CE43-AAED-B2C16F16E09A}" srcOrd="0" destOrd="0" presId="urn:microsoft.com/office/officeart/2008/layout/HorizontalMultiLevelHierarchy"/>
    <dgm:cxn modelId="{77C7C5BD-AABC-CA4B-8580-F2B9B2CBFC7F}" srcId="{C927D465-C4DF-064E-B910-066FEDB570E4}" destId="{D52DC053-7214-814F-BD4E-3FDF6A86D0EB}" srcOrd="5" destOrd="0" parTransId="{1A2E7B1F-DE43-E846-93C7-9FB7B06C5EB7}" sibTransId="{EA245BD2-D875-0341-9E2E-629E09308E93}"/>
    <dgm:cxn modelId="{0308F25E-0531-41F1-B0D7-10EEE067ED29}" type="presOf" srcId="{97575ED3-4A51-CB44-9708-EA87571976F4}" destId="{1CF6DA77-E3C8-2742-B056-AE698E0B9BF0}" srcOrd="0" destOrd="0" presId="urn:microsoft.com/office/officeart/2008/layout/HorizontalMultiLevelHierarchy"/>
    <dgm:cxn modelId="{F5A9C289-56F1-4220-9BB8-1D840A83B33C}" type="presOf" srcId="{D52DC053-7214-814F-BD4E-3FDF6A86D0EB}" destId="{BEE6C5A0-45A2-F54C-A969-438F7A3A2C36}" srcOrd="0" destOrd="0" presId="urn:microsoft.com/office/officeart/2008/layout/HorizontalMultiLevelHierarchy"/>
    <dgm:cxn modelId="{080FA4E6-AAC9-BF47-9F1F-AB79F603F5D7}" srcId="{C927D465-C4DF-064E-B910-066FEDB570E4}" destId="{E760984A-D585-5B4E-8062-EC5DF7B5C969}" srcOrd="3" destOrd="0" parTransId="{96DB3CCE-A74A-5B4F-9F44-CC4098D5F778}" sibTransId="{67BD7539-1888-5C49-9E51-7B068C59EBB0}"/>
    <dgm:cxn modelId="{73397261-95E0-43D9-983B-BF10D61635DF}" type="presOf" srcId="{858A81D5-B853-F540-925C-531B456E31B3}" destId="{D72E31DE-7895-2C4F-A5A1-ADB7E402ECC0}" srcOrd="0" destOrd="0" presId="urn:microsoft.com/office/officeart/2008/layout/HorizontalMultiLevelHierarchy"/>
    <dgm:cxn modelId="{BB2E7C8E-5A13-4240-B6D1-F49AD89C2408}" srcId="{C927D465-C4DF-064E-B910-066FEDB570E4}" destId="{A24780A8-53ED-F144-8BDF-85A37ACB18A2}" srcOrd="1" destOrd="0" parTransId="{9239A759-CF06-104A-BE97-E8BC4903B88D}" sibTransId="{599391CE-F1CE-BA45-AEB2-E90AB3183E2B}"/>
    <dgm:cxn modelId="{F86D88A0-E6FA-6F48-B428-20929A17B369}" srcId="{C927D465-C4DF-064E-B910-066FEDB570E4}" destId="{858A81D5-B853-F540-925C-531B456E31B3}" srcOrd="4" destOrd="0" parTransId="{05B248C6-55C8-344B-9021-C019BE8505E7}" sibTransId="{7A9D45F5-139C-BE48-80FF-9924DC40CD40}"/>
    <dgm:cxn modelId="{9A222F52-6FC5-42D6-B9F3-6F915B8D55E9}" type="presOf" srcId="{9239A759-CF06-104A-BE97-E8BC4903B88D}" destId="{4C5A45D0-2653-B64B-A241-39238F6D27EA}" srcOrd="0" destOrd="0" presId="urn:microsoft.com/office/officeart/2008/layout/HorizontalMultiLevelHierarchy"/>
    <dgm:cxn modelId="{2080CE2D-CD34-4F7A-9203-EC3F37771C80}" type="presOf" srcId="{E760984A-D585-5B4E-8062-EC5DF7B5C969}" destId="{1D67E22F-EBBF-8A46-9284-BBBFBC90436C}" srcOrd="0" destOrd="0" presId="urn:microsoft.com/office/officeart/2008/layout/HorizontalMultiLevelHierarchy"/>
    <dgm:cxn modelId="{08F17F16-BA07-4F36-9C23-18E18AE5E13E}" type="presOf" srcId="{96DB3CCE-A74A-5B4F-9F44-CC4098D5F778}" destId="{D9B84FFC-0BCD-A74B-BA92-03AB487BA100}" srcOrd="1" destOrd="0" presId="urn:microsoft.com/office/officeart/2008/layout/HorizontalMultiLevelHierarchy"/>
    <dgm:cxn modelId="{E6B2DE4F-EFDC-4220-8142-64FAB9DD3DCF}" type="presOf" srcId="{C927D465-C4DF-064E-B910-066FEDB570E4}" destId="{DB0A82A4-2AC8-5846-BE15-A4A7021C47DD}" srcOrd="0" destOrd="0" presId="urn:microsoft.com/office/officeart/2008/layout/HorizontalMultiLevelHierarchy"/>
    <dgm:cxn modelId="{603BD3E9-8E9D-4923-ADC0-3BC14E18B933}" type="presOf" srcId="{96DB3CCE-A74A-5B4F-9F44-CC4098D5F778}" destId="{85D95B34-F2A5-F342-93A6-22305B2A3640}" srcOrd="0" destOrd="0" presId="urn:microsoft.com/office/officeart/2008/layout/HorizontalMultiLevelHierarchy"/>
    <dgm:cxn modelId="{453768A4-A64A-4F40-A1F9-F28581352CE0}" type="presOf" srcId="{64B92A55-2BBC-0A4B-9514-F2A13FA5E856}" destId="{7B63F60E-9A30-304E-9675-952E2B4FBC23}" srcOrd="0" destOrd="0" presId="urn:microsoft.com/office/officeart/2008/layout/HorizontalMultiLevelHierarchy"/>
    <dgm:cxn modelId="{2F9752C3-9250-470E-BD75-B53F1971FD13}" type="presParOf" srcId="{377D61EC-2FC9-1340-8AAD-251EA074835B}" destId="{A45CF0E3-E0B3-4A45-864D-254FBC7AA1FE}" srcOrd="0" destOrd="0" presId="urn:microsoft.com/office/officeart/2008/layout/HorizontalMultiLevelHierarchy"/>
    <dgm:cxn modelId="{EC988AC2-BF74-486B-9A29-AD88823E76A5}" type="presParOf" srcId="{A45CF0E3-E0B3-4A45-864D-254FBC7AA1FE}" destId="{DB0A82A4-2AC8-5846-BE15-A4A7021C47DD}" srcOrd="0" destOrd="0" presId="urn:microsoft.com/office/officeart/2008/layout/HorizontalMultiLevelHierarchy"/>
    <dgm:cxn modelId="{EDAE6E8B-EA59-47C8-A93E-E5D127B24507}" type="presParOf" srcId="{A45CF0E3-E0B3-4A45-864D-254FBC7AA1FE}" destId="{FD87E1BF-B92F-CD4E-99B6-365628225C97}" srcOrd="1" destOrd="0" presId="urn:microsoft.com/office/officeart/2008/layout/HorizontalMultiLevelHierarchy"/>
    <dgm:cxn modelId="{0DA6F5CA-8ABB-4807-A7AD-4A694F9CF95A}" type="presParOf" srcId="{FD87E1BF-B92F-CD4E-99B6-365628225C97}" destId="{1CF6DA77-E3C8-2742-B056-AE698E0B9BF0}" srcOrd="0" destOrd="0" presId="urn:microsoft.com/office/officeart/2008/layout/HorizontalMultiLevelHierarchy"/>
    <dgm:cxn modelId="{FF9B7C76-0B49-4D98-95CD-20D1B9712DA3}" type="presParOf" srcId="{1CF6DA77-E3C8-2742-B056-AE698E0B9BF0}" destId="{71E806A0-4B7E-6141-8B51-4ABF91CF3EAB}" srcOrd="0" destOrd="0" presId="urn:microsoft.com/office/officeart/2008/layout/HorizontalMultiLevelHierarchy"/>
    <dgm:cxn modelId="{56542510-AE75-4CDA-9336-642675CC4BD5}" type="presParOf" srcId="{FD87E1BF-B92F-CD4E-99B6-365628225C97}" destId="{C07CC8EE-C802-594A-91CD-64DFA7106713}" srcOrd="1" destOrd="0" presId="urn:microsoft.com/office/officeart/2008/layout/HorizontalMultiLevelHierarchy"/>
    <dgm:cxn modelId="{5BCC6FA9-4804-4E23-888F-2D017086EBEC}" type="presParOf" srcId="{C07CC8EE-C802-594A-91CD-64DFA7106713}" destId="{7B63F60E-9A30-304E-9675-952E2B4FBC23}" srcOrd="0" destOrd="0" presId="urn:microsoft.com/office/officeart/2008/layout/HorizontalMultiLevelHierarchy"/>
    <dgm:cxn modelId="{653DBD6B-FEA6-4B89-8C85-CEC30EFF033C}" type="presParOf" srcId="{C07CC8EE-C802-594A-91CD-64DFA7106713}" destId="{AC8D027C-E429-D04C-B8BB-6B1966689B7E}" srcOrd="1" destOrd="0" presId="urn:microsoft.com/office/officeart/2008/layout/HorizontalMultiLevelHierarchy"/>
    <dgm:cxn modelId="{41A069E0-01EA-4C7F-AE98-7FF77B820A6A}" type="presParOf" srcId="{FD87E1BF-B92F-CD4E-99B6-365628225C97}" destId="{4C5A45D0-2653-B64B-A241-39238F6D27EA}" srcOrd="2" destOrd="0" presId="urn:microsoft.com/office/officeart/2008/layout/HorizontalMultiLevelHierarchy"/>
    <dgm:cxn modelId="{B82BA47F-4F8D-4B04-88FD-A02077609B37}" type="presParOf" srcId="{4C5A45D0-2653-B64B-A241-39238F6D27EA}" destId="{3D3462F8-06F5-A940-A59B-5DDBBA059D13}" srcOrd="0" destOrd="0" presId="urn:microsoft.com/office/officeart/2008/layout/HorizontalMultiLevelHierarchy"/>
    <dgm:cxn modelId="{AE959B36-2C93-4DD7-8988-7488147FA9C0}" type="presParOf" srcId="{FD87E1BF-B92F-CD4E-99B6-365628225C97}" destId="{9F6CD10F-3B3C-2A4A-B077-E84653C826D2}" srcOrd="3" destOrd="0" presId="urn:microsoft.com/office/officeart/2008/layout/HorizontalMultiLevelHierarchy"/>
    <dgm:cxn modelId="{BDBAAAB4-CC5F-4BA0-A2E4-EF239EFCCC20}" type="presParOf" srcId="{9F6CD10F-3B3C-2A4A-B077-E84653C826D2}" destId="{71B308C8-C844-9448-96C8-4A40F6E179D0}" srcOrd="0" destOrd="0" presId="urn:microsoft.com/office/officeart/2008/layout/HorizontalMultiLevelHierarchy"/>
    <dgm:cxn modelId="{6F66E341-E1D6-46A8-B9D1-B1C8C4B0E189}" type="presParOf" srcId="{9F6CD10F-3B3C-2A4A-B077-E84653C826D2}" destId="{0C53DB2F-7E41-7C42-A2D0-4E078082FBCE}" srcOrd="1" destOrd="0" presId="urn:microsoft.com/office/officeart/2008/layout/HorizontalMultiLevelHierarchy"/>
    <dgm:cxn modelId="{84957C93-9DAC-46B1-94AB-82735CB33E8A}" type="presParOf" srcId="{FD87E1BF-B92F-CD4E-99B6-365628225C97}" destId="{D9ADF16D-D915-CE43-AAED-B2C16F16E09A}" srcOrd="4" destOrd="0" presId="urn:microsoft.com/office/officeart/2008/layout/HorizontalMultiLevelHierarchy"/>
    <dgm:cxn modelId="{B3373BC4-94EC-464E-913B-3C1479A2A735}" type="presParOf" srcId="{D9ADF16D-D915-CE43-AAED-B2C16F16E09A}" destId="{F866163F-B981-E94A-BA5A-87D68139CCCE}" srcOrd="0" destOrd="0" presId="urn:microsoft.com/office/officeart/2008/layout/HorizontalMultiLevelHierarchy"/>
    <dgm:cxn modelId="{F80BDB37-BEC2-434F-89A2-CDAA3A85CCE4}" type="presParOf" srcId="{FD87E1BF-B92F-CD4E-99B6-365628225C97}" destId="{8418C528-28EB-684A-86D7-1063EB3611F5}" srcOrd="5" destOrd="0" presId="urn:microsoft.com/office/officeart/2008/layout/HorizontalMultiLevelHierarchy"/>
    <dgm:cxn modelId="{B5629CC3-DBF8-4A9F-A047-48B9E20433DA}" type="presParOf" srcId="{8418C528-28EB-684A-86D7-1063EB3611F5}" destId="{BCDD5F07-8640-824D-9010-236E89824FD4}" srcOrd="0" destOrd="0" presId="urn:microsoft.com/office/officeart/2008/layout/HorizontalMultiLevelHierarchy"/>
    <dgm:cxn modelId="{B608F86B-7B50-4596-A946-8CF4D0AA6BC7}" type="presParOf" srcId="{8418C528-28EB-684A-86D7-1063EB3611F5}" destId="{ADF9B20C-E02C-1E41-A5DF-0C2F88F59C01}" srcOrd="1" destOrd="0" presId="urn:microsoft.com/office/officeart/2008/layout/HorizontalMultiLevelHierarchy"/>
    <dgm:cxn modelId="{09D318F2-9CC4-4746-B66E-975283569258}" type="presParOf" srcId="{FD87E1BF-B92F-CD4E-99B6-365628225C97}" destId="{85D95B34-F2A5-F342-93A6-22305B2A3640}" srcOrd="6" destOrd="0" presId="urn:microsoft.com/office/officeart/2008/layout/HorizontalMultiLevelHierarchy"/>
    <dgm:cxn modelId="{521AA661-49E2-4AB5-8458-31744BD10FAC}" type="presParOf" srcId="{85D95B34-F2A5-F342-93A6-22305B2A3640}" destId="{D9B84FFC-0BCD-A74B-BA92-03AB487BA100}" srcOrd="0" destOrd="0" presId="urn:microsoft.com/office/officeart/2008/layout/HorizontalMultiLevelHierarchy"/>
    <dgm:cxn modelId="{272CF145-5979-465B-BC1D-3A27278BF739}" type="presParOf" srcId="{FD87E1BF-B92F-CD4E-99B6-365628225C97}" destId="{262D913F-7F6D-0B4A-A685-9A81A8267934}" srcOrd="7" destOrd="0" presId="urn:microsoft.com/office/officeart/2008/layout/HorizontalMultiLevelHierarchy"/>
    <dgm:cxn modelId="{BD9C9865-657C-4249-9753-FBFB35B69E10}" type="presParOf" srcId="{262D913F-7F6D-0B4A-A685-9A81A8267934}" destId="{1D67E22F-EBBF-8A46-9284-BBBFBC90436C}" srcOrd="0" destOrd="0" presId="urn:microsoft.com/office/officeart/2008/layout/HorizontalMultiLevelHierarchy"/>
    <dgm:cxn modelId="{63927866-C1EC-4F1D-BA1E-A227CBC06218}" type="presParOf" srcId="{262D913F-7F6D-0B4A-A685-9A81A8267934}" destId="{F5C9C32A-AEF0-934B-BCDE-3131743D27E6}" srcOrd="1" destOrd="0" presId="urn:microsoft.com/office/officeart/2008/layout/HorizontalMultiLevelHierarchy"/>
    <dgm:cxn modelId="{8ACB5FF1-0A34-4838-AF2A-51742A3AAE78}" type="presParOf" srcId="{FD87E1BF-B92F-CD4E-99B6-365628225C97}" destId="{9F7E49AB-7CF8-9E4C-AAD6-87267D4E3060}" srcOrd="8" destOrd="0" presId="urn:microsoft.com/office/officeart/2008/layout/HorizontalMultiLevelHierarchy"/>
    <dgm:cxn modelId="{39AFBF9D-9DD9-4D6A-8F35-DB3EFE44F6E3}" type="presParOf" srcId="{9F7E49AB-7CF8-9E4C-AAD6-87267D4E3060}" destId="{DCBBB2E9-E870-0D48-B660-87DCFFBEB19A}" srcOrd="0" destOrd="0" presId="urn:microsoft.com/office/officeart/2008/layout/HorizontalMultiLevelHierarchy"/>
    <dgm:cxn modelId="{AF29B619-BC9F-4D01-B670-78838D7ABE4C}" type="presParOf" srcId="{FD87E1BF-B92F-CD4E-99B6-365628225C97}" destId="{74E2527F-0206-3642-971D-903B6E9EDF3B}" srcOrd="9" destOrd="0" presId="urn:microsoft.com/office/officeart/2008/layout/HorizontalMultiLevelHierarchy"/>
    <dgm:cxn modelId="{96DEC6E8-34BC-48B4-ACD1-E8617834CDEC}" type="presParOf" srcId="{74E2527F-0206-3642-971D-903B6E9EDF3B}" destId="{D72E31DE-7895-2C4F-A5A1-ADB7E402ECC0}" srcOrd="0" destOrd="0" presId="urn:microsoft.com/office/officeart/2008/layout/HorizontalMultiLevelHierarchy"/>
    <dgm:cxn modelId="{B0475C26-44B3-44FC-9D94-A1222B74CC8B}" type="presParOf" srcId="{74E2527F-0206-3642-971D-903B6E9EDF3B}" destId="{13E06C1D-99AE-E24E-8AF8-F484C406D3D7}" srcOrd="1" destOrd="0" presId="urn:microsoft.com/office/officeart/2008/layout/HorizontalMultiLevelHierarchy"/>
    <dgm:cxn modelId="{F6A0DB56-70F6-438F-BA9E-63CE2448E4D9}" type="presParOf" srcId="{FD87E1BF-B92F-CD4E-99B6-365628225C97}" destId="{E23BF069-8099-184A-92B0-FA1156D55911}" srcOrd="10" destOrd="0" presId="urn:microsoft.com/office/officeart/2008/layout/HorizontalMultiLevelHierarchy"/>
    <dgm:cxn modelId="{F845C7E6-78AC-46E6-93FC-B4AB62D1A19C}" type="presParOf" srcId="{E23BF069-8099-184A-92B0-FA1156D55911}" destId="{EAAC4E46-9DF5-8C42-B00F-4B2BA4AE9D0B}" srcOrd="0" destOrd="0" presId="urn:microsoft.com/office/officeart/2008/layout/HorizontalMultiLevelHierarchy"/>
    <dgm:cxn modelId="{D728EBB5-6B58-47BB-99C4-54AA4A60BBB8}" type="presParOf" srcId="{FD87E1BF-B92F-CD4E-99B6-365628225C97}" destId="{D41F710C-5A09-B341-8126-34D53A64FDD0}" srcOrd="11" destOrd="0" presId="urn:microsoft.com/office/officeart/2008/layout/HorizontalMultiLevelHierarchy"/>
    <dgm:cxn modelId="{9E395C70-413B-4440-AD50-4853A9C12C98}" type="presParOf" srcId="{D41F710C-5A09-B341-8126-34D53A64FDD0}" destId="{BEE6C5A0-45A2-F54C-A969-438F7A3A2C36}" srcOrd="0" destOrd="0" presId="urn:microsoft.com/office/officeart/2008/layout/HorizontalMultiLevelHierarchy"/>
    <dgm:cxn modelId="{DF269675-E8A9-43B8-B98D-DE3B758E1A8E}" type="presParOf" srcId="{D41F710C-5A09-B341-8126-34D53A64FDD0}" destId="{29411A31-1951-9C47-BCF2-44BDB7881004}"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F69721-3B5F-49DA-B4AB-F9B82545E628}"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02B9D329-A1B6-4B52-92F2-27D58078AC8D}">
      <dgm:prSet custT="1"/>
      <dgm:spPr/>
      <dgm:t>
        <a:bodyPr/>
        <a:lstStyle/>
        <a:p>
          <a:pPr rtl="0"/>
          <a:r>
            <a:rPr lang="en-US" sz="1600" dirty="0" smtClean="0"/>
            <a:t>Health systems have </a:t>
          </a:r>
          <a:r>
            <a:rPr lang="en-US" sz="1600" b="1" dirty="0" smtClean="0"/>
            <a:t>two main goals:</a:t>
          </a:r>
          <a:endParaRPr lang="en-US" sz="1600" dirty="0"/>
        </a:p>
      </dgm:t>
    </dgm:pt>
    <dgm:pt modelId="{4B279BF2-2445-48C0-BAA0-24168BA36E66}" type="parTrans" cxnId="{FF722F21-530F-4B82-A71D-1B7C5565D549}">
      <dgm:prSet/>
      <dgm:spPr/>
      <dgm:t>
        <a:bodyPr/>
        <a:lstStyle/>
        <a:p>
          <a:endParaRPr lang="en-US" sz="2400"/>
        </a:p>
      </dgm:t>
    </dgm:pt>
    <dgm:pt modelId="{151BFFA3-CF29-42F9-80FA-B577EB3370BA}" type="sibTrans" cxnId="{FF722F21-530F-4B82-A71D-1B7C5565D549}">
      <dgm:prSet/>
      <dgm:spPr>
        <a:solidFill>
          <a:schemeClr val="accent1">
            <a:lumMod val="20000"/>
            <a:lumOff val="80000"/>
            <a:alpha val="90000"/>
          </a:schemeClr>
        </a:solidFill>
        <a:ln>
          <a:noFill/>
        </a:ln>
      </dgm:spPr>
      <dgm:t>
        <a:bodyPr/>
        <a:lstStyle/>
        <a:p>
          <a:endParaRPr lang="en-US" sz="2400"/>
        </a:p>
      </dgm:t>
    </dgm:pt>
    <dgm:pt modelId="{69B154B8-8125-4C43-AE12-ACE47E336A5B}">
      <dgm:prSet custT="1"/>
      <dgm:spPr/>
      <dgm:t>
        <a:bodyPr/>
        <a:lstStyle/>
        <a:p>
          <a:pPr rtl="0"/>
          <a:r>
            <a:rPr lang="en-US" sz="1600" dirty="0" smtClean="0"/>
            <a:t>Since publication of WDR 1993, growing evidence on burden of such impoverishment</a:t>
          </a:r>
          <a:endParaRPr lang="en-US" sz="1600" dirty="0"/>
        </a:p>
      </dgm:t>
    </dgm:pt>
    <dgm:pt modelId="{725959B5-CC27-4961-8001-E99A8B66D6CA}" type="parTrans" cxnId="{1AE6E49A-58F9-452C-9F55-197D6D7E20AB}">
      <dgm:prSet/>
      <dgm:spPr/>
      <dgm:t>
        <a:bodyPr/>
        <a:lstStyle/>
        <a:p>
          <a:endParaRPr lang="en-US" sz="2400"/>
        </a:p>
      </dgm:t>
    </dgm:pt>
    <dgm:pt modelId="{B624A6CD-FA46-4C02-929E-64BE2F72B445}" type="sibTrans" cxnId="{1AE6E49A-58F9-452C-9F55-197D6D7E20AB}">
      <dgm:prSet/>
      <dgm:spPr>
        <a:solidFill>
          <a:schemeClr val="accent1">
            <a:lumMod val="20000"/>
            <a:lumOff val="80000"/>
            <a:alpha val="90000"/>
          </a:schemeClr>
        </a:solidFill>
        <a:ln>
          <a:noFill/>
        </a:ln>
      </dgm:spPr>
      <dgm:t>
        <a:bodyPr/>
        <a:lstStyle/>
        <a:p>
          <a:endParaRPr lang="en-US" sz="2400"/>
        </a:p>
      </dgm:t>
    </dgm:pt>
    <dgm:pt modelId="{7AE463B1-D511-42BC-9378-7B44D78162B2}">
      <dgm:prSet custT="1"/>
      <dgm:spPr>
        <a:solidFill>
          <a:schemeClr val="accent1">
            <a:lumMod val="20000"/>
            <a:lumOff val="80000"/>
            <a:alpha val="90000"/>
          </a:schemeClr>
        </a:solidFill>
      </dgm:spPr>
      <dgm:t>
        <a:bodyPr/>
        <a:lstStyle/>
        <a:p>
          <a:pPr rtl="0"/>
          <a:r>
            <a:rPr lang="en-US" sz="1600" dirty="0" smtClean="0"/>
            <a:t>150 million people/y suffer financial catastrophe because of medical spending</a:t>
          </a:r>
          <a:endParaRPr lang="en-US" sz="1600" dirty="0"/>
        </a:p>
      </dgm:t>
    </dgm:pt>
    <dgm:pt modelId="{DD25EF2A-1A14-437F-AF8C-2E9F334FD6BC}" type="parTrans" cxnId="{BAEA2E7C-0AF4-4AE2-BB00-E4020B33DCE5}">
      <dgm:prSet/>
      <dgm:spPr/>
      <dgm:t>
        <a:bodyPr/>
        <a:lstStyle/>
        <a:p>
          <a:endParaRPr lang="en-US" sz="2400"/>
        </a:p>
      </dgm:t>
    </dgm:pt>
    <dgm:pt modelId="{CF40F958-2CCD-494B-9A49-2F08ECF98C7A}" type="sibTrans" cxnId="{BAEA2E7C-0AF4-4AE2-BB00-E4020B33DCE5}">
      <dgm:prSet/>
      <dgm:spPr/>
      <dgm:t>
        <a:bodyPr/>
        <a:lstStyle/>
        <a:p>
          <a:endParaRPr lang="en-US" sz="2400"/>
        </a:p>
      </dgm:t>
    </dgm:pt>
    <dgm:pt modelId="{54230353-E357-41F5-953C-15D9243A70AC}">
      <dgm:prSet custT="1"/>
      <dgm:spPr/>
      <dgm:t>
        <a:bodyPr/>
        <a:lstStyle/>
        <a:p>
          <a:pPr rtl="0"/>
          <a:r>
            <a:rPr lang="en-US" sz="1600" smtClean="0"/>
            <a:t>Public spending should achieve health gains </a:t>
          </a:r>
          <a:r>
            <a:rPr lang="en-US" sz="1600" u="sng" smtClean="0"/>
            <a:t>and</a:t>
          </a:r>
          <a:r>
            <a:rPr lang="en-US" sz="1600" smtClean="0"/>
            <a:t> FRP</a:t>
          </a:r>
          <a:endParaRPr lang="en-US" sz="1600"/>
        </a:p>
      </dgm:t>
    </dgm:pt>
    <dgm:pt modelId="{AEB8BE9F-ACD5-440F-9261-C00F14573CE7}" type="parTrans" cxnId="{9A89EFC8-1090-4F2D-BE59-2E3B2C88E039}">
      <dgm:prSet/>
      <dgm:spPr/>
      <dgm:t>
        <a:bodyPr/>
        <a:lstStyle/>
        <a:p>
          <a:endParaRPr lang="en-US" sz="2400"/>
        </a:p>
      </dgm:t>
    </dgm:pt>
    <dgm:pt modelId="{6B0014AD-EF1B-4B16-9DD6-635B3873B33F}" type="sibTrans" cxnId="{9A89EFC8-1090-4F2D-BE59-2E3B2C88E039}">
      <dgm:prSet/>
      <dgm:spPr/>
      <dgm:t>
        <a:bodyPr/>
        <a:lstStyle/>
        <a:p>
          <a:endParaRPr lang="en-US" sz="2400"/>
        </a:p>
      </dgm:t>
    </dgm:pt>
    <dgm:pt modelId="{E746CE50-A518-46A7-A203-91B94B1CE39E}">
      <dgm:prSet custT="1"/>
      <dgm:spPr>
        <a:solidFill>
          <a:schemeClr val="accent1">
            <a:lumMod val="20000"/>
            <a:lumOff val="80000"/>
            <a:alpha val="90000"/>
          </a:schemeClr>
        </a:solidFill>
      </dgm:spPr>
      <dgm:t>
        <a:bodyPr/>
        <a:lstStyle/>
        <a:p>
          <a:pPr rtl="0"/>
          <a:r>
            <a:rPr lang="en-US" sz="1600" dirty="0" smtClean="0"/>
            <a:t>Providing financial risk protection (FRP)—preventing households from medical impoverishment</a:t>
          </a:r>
          <a:endParaRPr lang="en-US" sz="1600" dirty="0"/>
        </a:p>
      </dgm:t>
    </dgm:pt>
    <dgm:pt modelId="{B9C7E791-47BA-45B3-9EF4-172565E10FC4}" type="sibTrans" cxnId="{0FE60D74-73F3-4B54-9F02-F3166512266F}">
      <dgm:prSet/>
      <dgm:spPr/>
      <dgm:t>
        <a:bodyPr/>
        <a:lstStyle/>
        <a:p>
          <a:endParaRPr lang="en-US" sz="2400"/>
        </a:p>
      </dgm:t>
    </dgm:pt>
    <dgm:pt modelId="{0B468700-5EEF-48C3-9BC0-9F151527A3CF}" type="parTrans" cxnId="{0FE60D74-73F3-4B54-9F02-F3166512266F}">
      <dgm:prSet/>
      <dgm:spPr/>
      <dgm:t>
        <a:bodyPr/>
        <a:lstStyle/>
        <a:p>
          <a:endParaRPr lang="en-US" sz="2400"/>
        </a:p>
      </dgm:t>
    </dgm:pt>
    <dgm:pt modelId="{CF1E679F-4373-4260-879C-7C15C5C57E7B}">
      <dgm:prSet custT="1"/>
      <dgm:spPr>
        <a:solidFill>
          <a:schemeClr val="accent1">
            <a:lumMod val="20000"/>
            <a:lumOff val="80000"/>
            <a:alpha val="90000"/>
          </a:schemeClr>
        </a:solidFill>
      </dgm:spPr>
      <dgm:t>
        <a:bodyPr/>
        <a:lstStyle/>
        <a:p>
          <a:pPr rtl="0"/>
          <a:r>
            <a:rPr lang="en-US" sz="1600" dirty="0" smtClean="0"/>
            <a:t>Improving health status</a:t>
          </a:r>
          <a:endParaRPr lang="en-US" sz="1600" dirty="0"/>
        </a:p>
      </dgm:t>
    </dgm:pt>
    <dgm:pt modelId="{02002F2F-9483-4DF0-8F6F-67A02C52D43C}" type="sibTrans" cxnId="{E38C35D7-F018-40CF-82FF-E02F496F918D}">
      <dgm:prSet/>
      <dgm:spPr/>
      <dgm:t>
        <a:bodyPr/>
        <a:lstStyle/>
        <a:p>
          <a:endParaRPr lang="en-US" sz="2400"/>
        </a:p>
      </dgm:t>
    </dgm:pt>
    <dgm:pt modelId="{F91FCF4D-68C7-4444-A9D7-4874B411C487}" type="parTrans" cxnId="{E38C35D7-F018-40CF-82FF-E02F496F918D}">
      <dgm:prSet/>
      <dgm:spPr/>
      <dgm:t>
        <a:bodyPr/>
        <a:lstStyle/>
        <a:p>
          <a:endParaRPr lang="en-US" sz="2400"/>
        </a:p>
      </dgm:t>
    </dgm:pt>
    <dgm:pt modelId="{3123AAA0-E0F6-4FC4-8E83-0DAB912819A0}" type="pres">
      <dgm:prSet presAssocID="{C4F69721-3B5F-49DA-B4AB-F9B82545E628}" presName="outerComposite" presStyleCnt="0">
        <dgm:presLayoutVars>
          <dgm:chMax val="5"/>
          <dgm:dir/>
          <dgm:resizeHandles val="exact"/>
        </dgm:presLayoutVars>
      </dgm:prSet>
      <dgm:spPr/>
      <dgm:t>
        <a:bodyPr/>
        <a:lstStyle/>
        <a:p>
          <a:endParaRPr lang="en-US"/>
        </a:p>
      </dgm:t>
    </dgm:pt>
    <dgm:pt modelId="{143C573E-3750-438C-9F6E-F1143230355D}" type="pres">
      <dgm:prSet presAssocID="{C4F69721-3B5F-49DA-B4AB-F9B82545E628}" presName="dummyMaxCanvas" presStyleCnt="0">
        <dgm:presLayoutVars/>
      </dgm:prSet>
      <dgm:spPr/>
    </dgm:pt>
    <dgm:pt modelId="{0C5C3E44-D516-4CEE-BB66-D604E998B7D3}" type="pres">
      <dgm:prSet presAssocID="{C4F69721-3B5F-49DA-B4AB-F9B82545E628}" presName="ThreeNodes_1" presStyleLbl="node1" presStyleIdx="0" presStyleCnt="3">
        <dgm:presLayoutVars>
          <dgm:bulletEnabled val="1"/>
        </dgm:presLayoutVars>
      </dgm:prSet>
      <dgm:spPr/>
      <dgm:t>
        <a:bodyPr/>
        <a:lstStyle/>
        <a:p>
          <a:endParaRPr lang="en-US"/>
        </a:p>
      </dgm:t>
    </dgm:pt>
    <dgm:pt modelId="{F6DBE590-7A89-4E41-97EA-9CEBEDF3E3C9}" type="pres">
      <dgm:prSet presAssocID="{C4F69721-3B5F-49DA-B4AB-F9B82545E628}" presName="ThreeNodes_2" presStyleLbl="node1" presStyleIdx="1" presStyleCnt="3">
        <dgm:presLayoutVars>
          <dgm:bulletEnabled val="1"/>
        </dgm:presLayoutVars>
      </dgm:prSet>
      <dgm:spPr/>
      <dgm:t>
        <a:bodyPr/>
        <a:lstStyle/>
        <a:p>
          <a:endParaRPr lang="en-US"/>
        </a:p>
      </dgm:t>
    </dgm:pt>
    <dgm:pt modelId="{1A7DB5F4-23C8-4EFD-97A8-735B969A3218}" type="pres">
      <dgm:prSet presAssocID="{C4F69721-3B5F-49DA-B4AB-F9B82545E628}" presName="ThreeNodes_3" presStyleLbl="node1" presStyleIdx="2" presStyleCnt="3">
        <dgm:presLayoutVars>
          <dgm:bulletEnabled val="1"/>
        </dgm:presLayoutVars>
      </dgm:prSet>
      <dgm:spPr/>
      <dgm:t>
        <a:bodyPr/>
        <a:lstStyle/>
        <a:p>
          <a:endParaRPr lang="en-US"/>
        </a:p>
      </dgm:t>
    </dgm:pt>
    <dgm:pt modelId="{17DFFEF0-0410-44E2-8399-E713CB191795}" type="pres">
      <dgm:prSet presAssocID="{C4F69721-3B5F-49DA-B4AB-F9B82545E628}" presName="ThreeConn_1-2" presStyleLbl="fgAccFollowNode1" presStyleIdx="0" presStyleCnt="2">
        <dgm:presLayoutVars>
          <dgm:bulletEnabled val="1"/>
        </dgm:presLayoutVars>
      </dgm:prSet>
      <dgm:spPr/>
      <dgm:t>
        <a:bodyPr/>
        <a:lstStyle/>
        <a:p>
          <a:endParaRPr lang="en-US"/>
        </a:p>
      </dgm:t>
    </dgm:pt>
    <dgm:pt modelId="{E686DCE7-BEAF-48F0-8B42-5C0ED9BC5C59}" type="pres">
      <dgm:prSet presAssocID="{C4F69721-3B5F-49DA-B4AB-F9B82545E628}" presName="ThreeConn_2-3" presStyleLbl="fgAccFollowNode1" presStyleIdx="1" presStyleCnt="2">
        <dgm:presLayoutVars>
          <dgm:bulletEnabled val="1"/>
        </dgm:presLayoutVars>
      </dgm:prSet>
      <dgm:spPr/>
      <dgm:t>
        <a:bodyPr/>
        <a:lstStyle/>
        <a:p>
          <a:endParaRPr lang="en-US"/>
        </a:p>
      </dgm:t>
    </dgm:pt>
    <dgm:pt modelId="{6624C223-9228-47C3-8DB1-B725E98CC950}" type="pres">
      <dgm:prSet presAssocID="{C4F69721-3B5F-49DA-B4AB-F9B82545E628}" presName="ThreeNodes_1_text" presStyleLbl="node1" presStyleIdx="2" presStyleCnt="3">
        <dgm:presLayoutVars>
          <dgm:bulletEnabled val="1"/>
        </dgm:presLayoutVars>
      </dgm:prSet>
      <dgm:spPr/>
      <dgm:t>
        <a:bodyPr/>
        <a:lstStyle/>
        <a:p>
          <a:endParaRPr lang="en-US"/>
        </a:p>
      </dgm:t>
    </dgm:pt>
    <dgm:pt modelId="{C43C8359-4467-4DC7-BCB8-0B63C287858C}" type="pres">
      <dgm:prSet presAssocID="{C4F69721-3B5F-49DA-B4AB-F9B82545E628}" presName="ThreeNodes_2_text" presStyleLbl="node1" presStyleIdx="2" presStyleCnt="3">
        <dgm:presLayoutVars>
          <dgm:bulletEnabled val="1"/>
        </dgm:presLayoutVars>
      </dgm:prSet>
      <dgm:spPr/>
      <dgm:t>
        <a:bodyPr/>
        <a:lstStyle/>
        <a:p>
          <a:endParaRPr lang="en-US"/>
        </a:p>
      </dgm:t>
    </dgm:pt>
    <dgm:pt modelId="{D2A24A30-0DFF-4735-8493-EF0020E6360C}" type="pres">
      <dgm:prSet presAssocID="{C4F69721-3B5F-49DA-B4AB-F9B82545E628}" presName="ThreeNodes_3_text" presStyleLbl="node1" presStyleIdx="2" presStyleCnt="3">
        <dgm:presLayoutVars>
          <dgm:bulletEnabled val="1"/>
        </dgm:presLayoutVars>
      </dgm:prSet>
      <dgm:spPr/>
      <dgm:t>
        <a:bodyPr/>
        <a:lstStyle/>
        <a:p>
          <a:endParaRPr lang="en-US"/>
        </a:p>
      </dgm:t>
    </dgm:pt>
  </dgm:ptLst>
  <dgm:cxnLst>
    <dgm:cxn modelId="{672FDDB0-3266-41C6-AE3A-EFD2E4269B42}" type="presOf" srcId="{CF1E679F-4373-4260-879C-7C15C5C57E7B}" destId="{0C5C3E44-D516-4CEE-BB66-D604E998B7D3}" srcOrd="0" destOrd="1" presId="urn:microsoft.com/office/officeart/2005/8/layout/vProcess5"/>
    <dgm:cxn modelId="{18A31666-5510-470B-B2E6-1909053494DA}" type="presOf" srcId="{E746CE50-A518-46A7-A203-91B94B1CE39E}" destId="{6624C223-9228-47C3-8DB1-B725E98CC950}" srcOrd="1" destOrd="2" presId="urn:microsoft.com/office/officeart/2005/8/layout/vProcess5"/>
    <dgm:cxn modelId="{D3B3F936-A762-4812-A334-0D0852409258}" type="presOf" srcId="{151BFFA3-CF29-42F9-80FA-B577EB3370BA}" destId="{17DFFEF0-0410-44E2-8399-E713CB191795}" srcOrd="0" destOrd="0" presId="urn:microsoft.com/office/officeart/2005/8/layout/vProcess5"/>
    <dgm:cxn modelId="{81AFD348-BEF3-4022-AAF8-EA06EBC17958}" type="presOf" srcId="{02B9D329-A1B6-4B52-92F2-27D58078AC8D}" destId="{0C5C3E44-D516-4CEE-BB66-D604E998B7D3}" srcOrd="0" destOrd="0" presId="urn:microsoft.com/office/officeart/2005/8/layout/vProcess5"/>
    <dgm:cxn modelId="{73192DE9-8733-4C34-A8CB-4D303B821602}" type="presOf" srcId="{69B154B8-8125-4C43-AE12-ACE47E336A5B}" destId="{F6DBE590-7A89-4E41-97EA-9CEBEDF3E3C9}" srcOrd="0" destOrd="0" presId="urn:microsoft.com/office/officeart/2005/8/layout/vProcess5"/>
    <dgm:cxn modelId="{F6B0F456-59BE-407D-AEA2-FECCFFBBF5F6}" type="presOf" srcId="{E746CE50-A518-46A7-A203-91B94B1CE39E}" destId="{0C5C3E44-D516-4CEE-BB66-D604E998B7D3}" srcOrd="0" destOrd="2" presId="urn:microsoft.com/office/officeart/2005/8/layout/vProcess5"/>
    <dgm:cxn modelId="{67D3EA76-070A-49D9-A281-CEF1B83D3C77}" type="presOf" srcId="{69B154B8-8125-4C43-AE12-ACE47E336A5B}" destId="{C43C8359-4467-4DC7-BCB8-0B63C287858C}" srcOrd="1" destOrd="0" presId="urn:microsoft.com/office/officeart/2005/8/layout/vProcess5"/>
    <dgm:cxn modelId="{E38C35D7-F018-40CF-82FF-E02F496F918D}" srcId="{02B9D329-A1B6-4B52-92F2-27D58078AC8D}" destId="{CF1E679F-4373-4260-879C-7C15C5C57E7B}" srcOrd="0" destOrd="0" parTransId="{F91FCF4D-68C7-4444-A9D7-4874B411C487}" sibTransId="{02002F2F-9483-4DF0-8F6F-67A02C52D43C}"/>
    <dgm:cxn modelId="{67C9D06B-BDB6-4FF9-AF40-65EF085C0DC4}" type="presOf" srcId="{54230353-E357-41F5-953C-15D9243A70AC}" destId="{D2A24A30-0DFF-4735-8493-EF0020E6360C}" srcOrd="1" destOrd="0" presId="urn:microsoft.com/office/officeart/2005/8/layout/vProcess5"/>
    <dgm:cxn modelId="{1AE6E49A-58F9-452C-9F55-197D6D7E20AB}" srcId="{C4F69721-3B5F-49DA-B4AB-F9B82545E628}" destId="{69B154B8-8125-4C43-AE12-ACE47E336A5B}" srcOrd="1" destOrd="0" parTransId="{725959B5-CC27-4961-8001-E99A8B66D6CA}" sibTransId="{B624A6CD-FA46-4C02-929E-64BE2F72B445}"/>
    <dgm:cxn modelId="{A3E563B3-0289-45B2-ACEB-E62DA54291C6}" type="presOf" srcId="{C4F69721-3B5F-49DA-B4AB-F9B82545E628}" destId="{3123AAA0-E0F6-4FC4-8E83-0DAB912819A0}" srcOrd="0" destOrd="0" presId="urn:microsoft.com/office/officeart/2005/8/layout/vProcess5"/>
    <dgm:cxn modelId="{FDE396C2-8010-40F9-934B-778FD0D191F9}" type="presOf" srcId="{54230353-E357-41F5-953C-15D9243A70AC}" destId="{1A7DB5F4-23C8-4EFD-97A8-735B969A3218}" srcOrd="0" destOrd="0" presId="urn:microsoft.com/office/officeart/2005/8/layout/vProcess5"/>
    <dgm:cxn modelId="{E147C501-DB9D-4D93-BE3E-1796E3F0C32C}" type="presOf" srcId="{02B9D329-A1B6-4B52-92F2-27D58078AC8D}" destId="{6624C223-9228-47C3-8DB1-B725E98CC950}" srcOrd="1" destOrd="0" presId="urn:microsoft.com/office/officeart/2005/8/layout/vProcess5"/>
    <dgm:cxn modelId="{9A89EFC8-1090-4F2D-BE59-2E3B2C88E039}" srcId="{C4F69721-3B5F-49DA-B4AB-F9B82545E628}" destId="{54230353-E357-41F5-953C-15D9243A70AC}" srcOrd="2" destOrd="0" parTransId="{AEB8BE9F-ACD5-440F-9261-C00F14573CE7}" sibTransId="{6B0014AD-EF1B-4B16-9DD6-635B3873B33F}"/>
    <dgm:cxn modelId="{B4CB61F8-7158-4DFA-A6CD-0EEF4F72931A}" type="presOf" srcId="{B624A6CD-FA46-4C02-929E-64BE2F72B445}" destId="{E686DCE7-BEAF-48F0-8B42-5C0ED9BC5C59}" srcOrd="0" destOrd="0" presId="urn:microsoft.com/office/officeart/2005/8/layout/vProcess5"/>
    <dgm:cxn modelId="{0FE60D74-73F3-4B54-9F02-F3166512266F}" srcId="{02B9D329-A1B6-4B52-92F2-27D58078AC8D}" destId="{E746CE50-A518-46A7-A203-91B94B1CE39E}" srcOrd="1" destOrd="0" parTransId="{0B468700-5EEF-48C3-9BC0-9F151527A3CF}" sibTransId="{B9C7E791-47BA-45B3-9EF4-172565E10FC4}"/>
    <dgm:cxn modelId="{FF722F21-530F-4B82-A71D-1B7C5565D549}" srcId="{C4F69721-3B5F-49DA-B4AB-F9B82545E628}" destId="{02B9D329-A1B6-4B52-92F2-27D58078AC8D}" srcOrd="0" destOrd="0" parTransId="{4B279BF2-2445-48C0-BAA0-24168BA36E66}" sibTransId="{151BFFA3-CF29-42F9-80FA-B577EB3370BA}"/>
    <dgm:cxn modelId="{D6A860BD-E531-4E23-B257-6BF68FD79FB3}" type="presOf" srcId="{7AE463B1-D511-42BC-9378-7B44D78162B2}" destId="{C43C8359-4467-4DC7-BCB8-0B63C287858C}" srcOrd="1" destOrd="1" presId="urn:microsoft.com/office/officeart/2005/8/layout/vProcess5"/>
    <dgm:cxn modelId="{56E20A64-2901-4E10-9313-4CAF4C77C7A7}" type="presOf" srcId="{CF1E679F-4373-4260-879C-7C15C5C57E7B}" destId="{6624C223-9228-47C3-8DB1-B725E98CC950}" srcOrd="1" destOrd="1" presId="urn:microsoft.com/office/officeart/2005/8/layout/vProcess5"/>
    <dgm:cxn modelId="{BAEA2E7C-0AF4-4AE2-BB00-E4020B33DCE5}" srcId="{69B154B8-8125-4C43-AE12-ACE47E336A5B}" destId="{7AE463B1-D511-42BC-9378-7B44D78162B2}" srcOrd="0" destOrd="0" parTransId="{DD25EF2A-1A14-437F-AF8C-2E9F334FD6BC}" sibTransId="{CF40F958-2CCD-494B-9A49-2F08ECF98C7A}"/>
    <dgm:cxn modelId="{E2F26C97-9BB0-48D0-ABB4-474BC44103B0}" type="presOf" srcId="{7AE463B1-D511-42BC-9378-7B44D78162B2}" destId="{F6DBE590-7A89-4E41-97EA-9CEBEDF3E3C9}" srcOrd="0" destOrd="1" presId="urn:microsoft.com/office/officeart/2005/8/layout/vProcess5"/>
    <dgm:cxn modelId="{17104BE9-33AD-4FED-9C78-6C4EDE0556B2}" type="presParOf" srcId="{3123AAA0-E0F6-4FC4-8E83-0DAB912819A0}" destId="{143C573E-3750-438C-9F6E-F1143230355D}" srcOrd="0" destOrd="0" presId="urn:microsoft.com/office/officeart/2005/8/layout/vProcess5"/>
    <dgm:cxn modelId="{9CBD55DA-2CB0-4AEF-97E9-9EBBC006C00E}" type="presParOf" srcId="{3123AAA0-E0F6-4FC4-8E83-0DAB912819A0}" destId="{0C5C3E44-D516-4CEE-BB66-D604E998B7D3}" srcOrd="1" destOrd="0" presId="urn:microsoft.com/office/officeart/2005/8/layout/vProcess5"/>
    <dgm:cxn modelId="{F82C7103-E046-4CDF-8E77-F4388DF87513}" type="presParOf" srcId="{3123AAA0-E0F6-4FC4-8E83-0DAB912819A0}" destId="{F6DBE590-7A89-4E41-97EA-9CEBEDF3E3C9}" srcOrd="2" destOrd="0" presId="urn:microsoft.com/office/officeart/2005/8/layout/vProcess5"/>
    <dgm:cxn modelId="{683D4FB2-2B93-4085-8F14-0625FB012F71}" type="presParOf" srcId="{3123AAA0-E0F6-4FC4-8E83-0DAB912819A0}" destId="{1A7DB5F4-23C8-4EFD-97A8-735B969A3218}" srcOrd="3" destOrd="0" presId="urn:microsoft.com/office/officeart/2005/8/layout/vProcess5"/>
    <dgm:cxn modelId="{B00AD5B4-379B-4424-92BA-4A2587ED2134}" type="presParOf" srcId="{3123AAA0-E0F6-4FC4-8E83-0DAB912819A0}" destId="{17DFFEF0-0410-44E2-8399-E713CB191795}" srcOrd="4" destOrd="0" presId="urn:microsoft.com/office/officeart/2005/8/layout/vProcess5"/>
    <dgm:cxn modelId="{92A2EA63-080B-4FC8-8905-CE019FECFCAE}" type="presParOf" srcId="{3123AAA0-E0F6-4FC4-8E83-0DAB912819A0}" destId="{E686DCE7-BEAF-48F0-8B42-5C0ED9BC5C59}" srcOrd="5" destOrd="0" presId="urn:microsoft.com/office/officeart/2005/8/layout/vProcess5"/>
    <dgm:cxn modelId="{75C23E56-2D39-4B0F-8DB5-FBE99485EC27}" type="presParOf" srcId="{3123AAA0-E0F6-4FC4-8E83-0DAB912819A0}" destId="{6624C223-9228-47C3-8DB1-B725E98CC950}" srcOrd="6" destOrd="0" presId="urn:microsoft.com/office/officeart/2005/8/layout/vProcess5"/>
    <dgm:cxn modelId="{8D3C7A5F-DF19-4C7C-9679-85249D29E51C}" type="presParOf" srcId="{3123AAA0-E0F6-4FC4-8E83-0DAB912819A0}" destId="{C43C8359-4467-4DC7-BCB8-0B63C287858C}" srcOrd="7" destOrd="0" presId="urn:microsoft.com/office/officeart/2005/8/layout/vProcess5"/>
    <dgm:cxn modelId="{A1320D53-E0DD-4320-B620-F5F212FDF625}" type="presParOf" srcId="{3123AAA0-E0F6-4FC4-8E83-0DAB912819A0}" destId="{D2A24A30-0DFF-4735-8493-EF0020E636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EE0273-0519-426C-93FA-C82AB7F026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A2729AF-703D-4C74-985C-31CE417DB731}">
      <dgm:prSet custT="1"/>
      <dgm:spPr>
        <a:solidFill>
          <a:schemeClr val="bg1">
            <a:alpha val="90000"/>
          </a:schemeClr>
        </a:solidFill>
      </dgm:spPr>
      <dgm:t>
        <a:bodyPr/>
        <a:lstStyle/>
        <a:p>
          <a:pPr rtl="0"/>
          <a:r>
            <a:rPr lang="en-US" sz="1600" dirty="0" smtClean="0"/>
            <a:t>UHC is end state of coverage to </a:t>
          </a:r>
          <a:r>
            <a:rPr lang="en-US" sz="1600" b="1" i="0" dirty="0" smtClean="0">
              <a:solidFill>
                <a:schemeClr val="accent4"/>
              </a:solidFill>
            </a:rPr>
            <a:t>everyone </a:t>
          </a:r>
          <a:r>
            <a:rPr lang="en-US" sz="1600" dirty="0" smtClean="0"/>
            <a:t>with </a:t>
          </a:r>
          <a:r>
            <a:rPr lang="en-US" sz="1600" b="1" i="0" dirty="0" smtClean="0">
              <a:solidFill>
                <a:schemeClr val="accent4"/>
              </a:solidFill>
            </a:rPr>
            <a:t>comprehensive set of interventions</a:t>
          </a:r>
          <a:r>
            <a:rPr lang="en-US" sz="1600" i="1" dirty="0" smtClean="0"/>
            <a:t> </a:t>
          </a:r>
          <a:r>
            <a:rPr lang="en-US" sz="1600" dirty="0" smtClean="0"/>
            <a:t>and </a:t>
          </a:r>
          <a:r>
            <a:rPr lang="en-US" sz="1600" b="1" i="0" dirty="0" smtClean="0">
              <a:solidFill>
                <a:schemeClr val="accent4"/>
              </a:solidFill>
            </a:rPr>
            <a:t>no out of pocket expenses </a:t>
          </a:r>
          <a:r>
            <a:rPr lang="en-US" sz="1600" dirty="0" smtClean="0"/>
            <a:t>for this package </a:t>
          </a:r>
          <a:endParaRPr lang="en-US" sz="1600" dirty="0"/>
        </a:p>
      </dgm:t>
    </dgm:pt>
    <dgm:pt modelId="{8CF7ED2B-9BB2-4DA2-B8D4-DE6DDDB21B81}" type="parTrans" cxnId="{6D73A87D-B7FE-40F2-884C-AD11E197A580}">
      <dgm:prSet/>
      <dgm:spPr/>
      <dgm:t>
        <a:bodyPr/>
        <a:lstStyle/>
        <a:p>
          <a:endParaRPr lang="en-US"/>
        </a:p>
      </dgm:t>
    </dgm:pt>
    <dgm:pt modelId="{0782CAEE-7CD6-4710-BC67-2C831B08D5C8}" type="sibTrans" cxnId="{6D73A87D-B7FE-40F2-884C-AD11E197A580}">
      <dgm:prSet/>
      <dgm:spPr/>
      <dgm:t>
        <a:bodyPr/>
        <a:lstStyle/>
        <a:p>
          <a:endParaRPr lang="en-US"/>
        </a:p>
      </dgm:t>
    </dgm:pt>
    <dgm:pt modelId="{F5CF1645-715D-45F6-87EE-73CC153E2989}">
      <dgm:prSet custT="1"/>
      <dgm:spPr>
        <a:solidFill>
          <a:schemeClr val="bg1">
            <a:alpha val="90000"/>
          </a:schemeClr>
        </a:solidFill>
      </dgm:spPr>
      <dgm:t>
        <a:bodyPr/>
        <a:lstStyle/>
        <a:p>
          <a:pPr rtl="0"/>
          <a:r>
            <a:rPr lang="en-US" sz="1600" dirty="0" smtClean="0"/>
            <a:t>Involves </a:t>
          </a:r>
          <a:r>
            <a:rPr lang="en-US" sz="1600" b="1" dirty="0" smtClean="0">
              <a:solidFill>
                <a:schemeClr val="accent4"/>
              </a:solidFill>
            </a:rPr>
            <a:t>pre-payment</a:t>
          </a:r>
          <a:r>
            <a:rPr lang="en-US" sz="1600" dirty="0" smtClean="0"/>
            <a:t> and </a:t>
          </a:r>
          <a:r>
            <a:rPr lang="en-US" sz="1600" b="1" dirty="0" smtClean="0">
              <a:solidFill>
                <a:schemeClr val="accent4"/>
              </a:solidFill>
            </a:rPr>
            <a:t>pooling of funds </a:t>
          </a:r>
          <a:r>
            <a:rPr lang="en-US" sz="1600" dirty="0" smtClean="0"/>
            <a:t>to extend publicly financed insurance</a:t>
          </a:r>
          <a:endParaRPr lang="en-US" sz="1600" dirty="0"/>
        </a:p>
      </dgm:t>
    </dgm:pt>
    <dgm:pt modelId="{BE556C66-F08F-4E55-8AD9-9AC26D2D7480}" type="parTrans" cxnId="{C28881C5-196F-4501-88C4-5C855972C625}">
      <dgm:prSet/>
      <dgm:spPr/>
      <dgm:t>
        <a:bodyPr/>
        <a:lstStyle/>
        <a:p>
          <a:endParaRPr lang="en-US"/>
        </a:p>
      </dgm:t>
    </dgm:pt>
    <dgm:pt modelId="{C8D3AD84-430C-4F02-980E-DEEE7AC3BB0F}" type="sibTrans" cxnId="{C28881C5-196F-4501-88C4-5C855972C625}">
      <dgm:prSet/>
      <dgm:spPr/>
      <dgm:t>
        <a:bodyPr/>
        <a:lstStyle/>
        <a:p>
          <a:endParaRPr lang="en-US"/>
        </a:p>
      </dgm:t>
    </dgm:pt>
    <dgm:pt modelId="{7B44BA33-0C68-4973-AD78-D455ECF0D799}">
      <dgm:prSet custT="1"/>
      <dgm:spPr>
        <a:solidFill>
          <a:schemeClr val="bg1">
            <a:alpha val="90000"/>
          </a:schemeClr>
        </a:solidFill>
      </dgm:spPr>
      <dgm:t>
        <a:bodyPr/>
        <a:lstStyle/>
        <a:p>
          <a:pPr algn="ctr" rtl="0"/>
          <a:r>
            <a:rPr lang="en-US" sz="1600" dirty="0" smtClean="0"/>
            <a:t>It has a </a:t>
          </a:r>
          <a:r>
            <a:rPr lang="en-US" sz="1600" b="1" dirty="0" smtClean="0">
              <a:solidFill>
                <a:schemeClr val="accent4"/>
              </a:solidFill>
            </a:rPr>
            <a:t>positive effect on FRP</a:t>
          </a:r>
        </a:p>
        <a:p>
          <a:pPr algn="ctr" rtl="0"/>
          <a:r>
            <a:rPr lang="en-US" sz="1400" i="0" dirty="0" smtClean="0"/>
            <a:t>Households in Mexico and Thailand enrolled in UHC schemes saw reduced incidence of catastrophic health expenses</a:t>
          </a:r>
          <a:endParaRPr lang="en-US" sz="1400" i="0" dirty="0"/>
        </a:p>
      </dgm:t>
    </dgm:pt>
    <dgm:pt modelId="{49E26090-F8BC-41C9-B054-C39D2393BE8A}" type="parTrans" cxnId="{A0FB317B-C4F6-418B-B20E-C28D3C6A6A47}">
      <dgm:prSet/>
      <dgm:spPr/>
      <dgm:t>
        <a:bodyPr/>
        <a:lstStyle/>
        <a:p>
          <a:endParaRPr lang="en-US"/>
        </a:p>
      </dgm:t>
    </dgm:pt>
    <dgm:pt modelId="{B73ACF02-2AE6-45AC-BC23-AFC6E4E2C475}" type="sibTrans" cxnId="{A0FB317B-C4F6-418B-B20E-C28D3C6A6A47}">
      <dgm:prSet/>
      <dgm:spPr/>
      <dgm:t>
        <a:bodyPr/>
        <a:lstStyle/>
        <a:p>
          <a:endParaRPr lang="en-US"/>
        </a:p>
      </dgm:t>
    </dgm:pt>
    <dgm:pt modelId="{6466F902-F32D-44BF-BB9C-560B80ED6659}" type="pres">
      <dgm:prSet presAssocID="{0DEE0273-0519-426C-93FA-C82AB7F026CA}" presName="hierChild1" presStyleCnt="0">
        <dgm:presLayoutVars>
          <dgm:chPref val="1"/>
          <dgm:dir/>
          <dgm:animOne val="branch"/>
          <dgm:animLvl val="lvl"/>
          <dgm:resizeHandles/>
        </dgm:presLayoutVars>
      </dgm:prSet>
      <dgm:spPr/>
      <dgm:t>
        <a:bodyPr/>
        <a:lstStyle/>
        <a:p>
          <a:endParaRPr lang="en-US"/>
        </a:p>
      </dgm:t>
    </dgm:pt>
    <dgm:pt modelId="{9E4F834A-0611-4905-9F2A-092F3B0DA258}" type="pres">
      <dgm:prSet presAssocID="{BA2729AF-703D-4C74-985C-31CE417DB731}" presName="hierRoot1" presStyleCnt="0"/>
      <dgm:spPr/>
    </dgm:pt>
    <dgm:pt modelId="{531F87D5-9D41-4A22-9167-5316D33891B1}" type="pres">
      <dgm:prSet presAssocID="{BA2729AF-703D-4C74-985C-31CE417DB731}" presName="composite" presStyleCnt="0"/>
      <dgm:spPr/>
    </dgm:pt>
    <dgm:pt modelId="{1B06AE3C-3A60-4972-BE3A-5F61CAFAD0DC}" type="pres">
      <dgm:prSet presAssocID="{BA2729AF-703D-4C74-985C-31CE417DB731}" presName="background" presStyleLbl="node0" presStyleIdx="0" presStyleCnt="3"/>
      <dgm:spPr>
        <a:solidFill>
          <a:schemeClr val="accent1">
            <a:lumMod val="20000"/>
            <a:lumOff val="80000"/>
          </a:schemeClr>
        </a:solidFill>
      </dgm:spPr>
    </dgm:pt>
    <dgm:pt modelId="{091DF2DD-17ED-4A38-9ABC-6FE05678F5D4}" type="pres">
      <dgm:prSet presAssocID="{BA2729AF-703D-4C74-985C-31CE417DB731}" presName="text" presStyleLbl="fgAcc0" presStyleIdx="0" presStyleCnt="3" custScaleY="131676">
        <dgm:presLayoutVars>
          <dgm:chPref val="3"/>
        </dgm:presLayoutVars>
      </dgm:prSet>
      <dgm:spPr/>
      <dgm:t>
        <a:bodyPr/>
        <a:lstStyle/>
        <a:p>
          <a:endParaRPr lang="en-US"/>
        </a:p>
      </dgm:t>
    </dgm:pt>
    <dgm:pt modelId="{C7BB2C76-858A-4285-84C9-B995A034FEB5}" type="pres">
      <dgm:prSet presAssocID="{BA2729AF-703D-4C74-985C-31CE417DB731}" presName="hierChild2" presStyleCnt="0"/>
      <dgm:spPr/>
    </dgm:pt>
    <dgm:pt modelId="{C1B2C552-8C9C-46FD-B9DC-038A6FC315BE}" type="pres">
      <dgm:prSet presAssocID="{F5CF1645-715D-45F6-87EE-73CC153E2989}" presName="hierRoot1" presStyleCnt="0"/>
      <dgm:spPr/>
    </dgm:pt>
    <dgm:pt modelId="{F8CB78C0-6D9F-4265-897B-A4267762339D}" type="pres">
      <dgm:prSet presAssocID="{F5CF1645-715D-45F6-87EE-73CC153E2989}" presName="composite" presStyleCnt="0"/>
      <dgm:spPr/>
    </dgm:pt>
    <dgm:pt modelId="{ECA31B1E-E33F-4CC8-8282-F76CC4553F3D}" type="pres">
      <dgm:prSet presAssocID="{F5CF1645-715D-45F6-87EE-73CC153E2989}" presName="background" presStyleLbl="node0" presStyleIdx="1" presStyleCnt="3"/>
      <dgm:spPr>
        <a:solidFill>
          <a:schemeClr val="accent1">
            <a:lumMod val="20000"/>
            <a:lumOff val="80000"/>
          </a:schemeClr>
        </a:solidFill>
      </dgm:spPr>
    </dgm:pt>
    <dgm:pt modelId="{3AF4830D-93CE-4F4C-8AA0-A3506DA9A0C4}" type="pres">
      <dgm:prSet presAssocID="{F5CF1645-715D-45F6-87EE-73CC153E2989}" presName="text" presStyleLbl="fgAcc0" presStyleIdx="1" presStyleCnt="3" custScaleY="131676">
        <dgm:presLayoutVars>
          <dgm:chPref val="3"/>
        </dgm:presLayoutVars>
      </dgm:prSet>
      <dgm:spPr/>
      <dgm:t>
        <a:bodyPr/>
        <a:lstStyle/>
        <a:p>
          <a:endParaRPr lang="en-US"/>
        </a:p>
      </dgm:t>
    </dgm:pt>
    <dgm:pt modelId="{BA142DB1-976F-4711-B0CF-A813B675E815}" type="pres">
      <dgm:prSet presAssocID="{F5CF1645-715D-45F6-87EE-73CC153E2989}" presName="hierChild2" presStyleCnt="0"/>
      <dgm:spPr/>
    </dgm:pt>
    <dgm:pt modelId="{DCC0A89E-FE49-49DE-80E6-F65F2A09975E}" type="pres">
      <dgm:prSet presAssocID="{7B44BA33-0C68-4973-AD78-D455ECF0D799}" presName="hierRoot1" presStyleCnt="0"/>
      <dgm:spPr/>
    </dgm:pt>
    <dgm:pt modelId="{7AB37BDB-1F16-436E-96DE-18E52F4FBFBE}" type="pres">
      <dgm:prSet presAssocID="{7B44BA33-0C68-4973-AD78-D455ECF0D799}" presName="composite" presStyleCnt="0"/>
      <dgm:spPr/>
    </dgm:pt>
    <dgm:pt modelId="{1A232BC7-881B-47A7-8B28-C2A108501308}" type="pres">
      <dgm:prSet presAssocID="{7B44BA33-0C68-4973-AD78-D455ECF0D799}" presName="background" presStyleLbl="node0" presStyleIdx="2" presStyleCnt="3"/>
      <dgm:spPr>
        <a:solidFill>
          <a:schemeClr val="accent1">
            <a:lumMod val="20000"/>
            <a:lumOff val="80000"/>
          </a:schemeClr>
        </a:solidFill>
      </dgm:spPr>
    </dgm:pt>
    <dgm:pt modelId="{42A6F297-D393-4795-84D7-B2112310446D}" type="pres">
      <dgm:prSet presAssocID="{7B44BA33-0C68-4973-AD78-D455ECF0D799}" presName="text" presStyleLbl="fgAcc0" presStyleIdx="2" presStyleCnt="3" custScaleY="131676">
        <dgm:presLayoutVars>
          <dgm:chPref val="3"/>
        </dgm:presLayoutVars>
      </dgm:prSet>
      <dgm:spPr/>
      <dgm:t>
        <a:bodyPr/>
        <a:lstStyle/>
        <a:p>
          <a:endParaRPr lang="en-US"/>
        </a:p>
      </dgm:t>
    </dgm:pt>
    <dgm:pt modelId="{33781926-E913-45B2-950E-9BD9772E379A}" type="pres">
      <dgm:prSet presAssocID="{7B44BA33-0C68-4973-AD78-D455ECF0D799}" presName="hierChild2" presStyleCnt="0"/>
      <dgm:spPr/>
    </dgm:pt>
  </dgm:ptLst>
  <dgm:cxnLst>
    <dgm:cxn modelId="{377B2543-9421-445E-BFD3-C80301DE57D8}" type="presOf" srcId="{0DEE0273-0519-426C-93FA-C82AB7F026CA}" destId="{6466F902-F32D-44BF-BB9C-560B80ED6659}" srcOrd="0" destOrd="0" presId="urn:microsoft.com/office/officeart/2005/8/layout/hierarchy1"/>
    <dgm:cxn modelId="{C28881C5-196F-4501-88C4-5C855972C625}" srcId="{0DEE0273-0519-426C-93FA-C82AB7F026CA}" destId="{F5CF1645-715D-45F6-87EE-73CC153E2989}" srcOrd="1" destOrd="0" parTransId="{BE556C66-F08F-4E55-8AD9-9AC26D2D7480}" sibTransId="{C8D3AD84-430C-4F02-980E-DEEE7AC3BB0F}"/>
    <dgm:cxn modelId="{A0FB317B-C4F6-418B-B20E-C28D3C6A6A47}" srcId="{0DEE0273-0519-426C-93FA-C82AB7F026CA}" destId="{7B44BA33-0C68-4973-AD78-D455ECF0D799}" srcOrd="2" destOrd="0" parTransId="{49E26090-F8BC-41C9-B054-C39D2393BE8A}" sibTransId="{B73ACF02-2AE6-45AC-BC23-AFC6E4E2C475}"/>
    <dgm:cxn modelId="{955DF724-78C6-4726-B2A2-3CD6C6474EC5}" type="presOf" srcId="{BA2729AF-703D-4C74-985C-31CE417DB731}" destId="{091DF2DD-17ED-4A38-9ABC-6FE05678F5D4}" srcOrd="0" destOrd="0" presId="urn:microsoft.com/office/officeart/2005/8/layout/hierarchy1"/>
    <dgm:cxn modelId="{6D73A87D-B7FE-40F2-884C-AD11E197A580}" srcId="{0DEE0273-0519-426C-93FA-C82AB7F026CA}" destId="{BA2729AF-703D-4C74-985C-31CE417DB731}" srcOrd="0" destOrd="0" parTransId="{8CF7ED2B-9BB2-4DA2-B8D4-DE6DDDB21B81}" sibTransId="{0782CAEE-7CD6-4710-BC67-2C831B08D5C8}"/>
    <dgm:cxn modelId="{EFF00FC3-8077-4D4A-8E06-ABCC3C25C1BA}" type="presOf" srcId="{F5CF1645-715D-45F6-87EE-73CC153E2989}" destId="{3AF4830D-93CE-4F4C-8AA0-A3506DA9A0C4}" srcOrd="0" destOrd="0" presId="urn:microsoft.com/office/officeart/2005/8/layout/hierarchy1"/>
    <dgm:cxn modelId="{88D1D9F5-BA9A-44AA-A563-8D6F412E01C7}" type="presOf" srcId="{7B44BA33-0C68-4973-AD78-D455ECF0D799}" destId="{42A6F297-D393-4795-84D7-B2112310446D}" srcOrd="0" destOrd="0" presId="urn:microsoft.com/office/officeart/2005/8/layout/hierarchy1"/>
    <dgm:cxn modelId="{F6688495-E4B2-4ADE-8218-B96528089421}" type="presParOf" srcId="{6466F902-F32D-44BF-BB9C-560B80ED6659}" destId="{9E4F834A-0611-4905-9F2A-092F3B0DA258}" srcOrd="0" destOrd="0" presId="urn:microsoft.com/office/officeart/2005/8/layout/hierarchy1"/>
    <dgm:cxn modelId="{2D7E4DE0-621F-4439-AFCF-82F9413456A6}" type="presParOf" srcId="{9E4F834A-0611-4905-9F2A-092F3B0DA258}" destId="{531F87D5-9D41-4A22-9167-5316D33891B1}" srcOrd="0" destOrd="0" presId="urn:microsoft.com/office/officeart/2005/8/layout/hierarchy1"/>
    <dgm:cxn modelId="{94C3FEBB-E9B9-47BC-8068-8CCCFFFFC8E4}" type="presParOf" srcId="{531F87D5-9D41-4A22-9167-5316D33891B1}" destId="{1B06AE3C-3A60-4972-BE3A-5F61CAFAD0DC}" srcOrd="0" destOrd="0" presId="urn:microsoft.com/office/officeart/2005/8/layout/hierarchy1"/>
    <dgm:cxn modelId="{0FB0F261-1F77-4027-9347-53B07A149D33}" type="presParOf" srcId="{531F87D5-9D41-4A22-9167-5316D33891B1}" destId="{091DF2DD-17ED-4A38-9ABC-6FE05678F5D4}" srcOrd="1" destOrd="0" presId="urn:microsoft.com/office/officeart/2005/8/layout/hierarchy1"/>
    <dgm:cxn modelId="{CC05609E-13EE-4AEF-B03F-B457B2C74E79}" type="presParOf" srcId="{9E4F834A-0611-4905-9F2A-092F3B0DA258}" destId="{C7BB2C76-858A-4285-84C9-B995A034FEB5}" srcOrd="1" destOrd="0" presId="urn:microsoft.com/office/officeart/2005/8/layout/hierarchy1"/>
    <dgm:cxn modelId="{2EDA3C46-2E54-43A3-B265-7BF0CDB5BCA5}" type="presParOf" srcId="{6466F902-F32D-44BF-BB9C-560B80ED6659}" destId="{C1B2C552-8C9C-46FD-B9DC-038A6FC315BE}" srcOrd="1" destOrd="0" presId="urn:microsoft.com/office/officeart/2005/8/layout/hierarchy1"/>
    <dgm:cxn modelId="{DDDFBB4D-93C9-4AB5-8966-1DA72A25F30B}" type="presParOf" srcId="{C1B2C552-8C9C-46FD-B9DC-038A6FC315BE}" destId="{F8CB78C0-6D9F-4265-897B-A4267762339D}" srcOrd="0" destOrd="0" presId="urn:microsoft.com/office/officeart/2005/8/layout/hierarchy1"/>
    <dgm:cxn modelId="{C1E7E20A-8C01-4ABE-998F-9FD1623C9C1A}" type="presParOf" srcId="{F8CB78C0-6D9F-4265-897B-A4267762339D}" destId="{ECA31B1E-E33F-4CC8-8282-F76CC4553F3D}" srcOrd="0" destOrd="0" presId="urn:microsoft.com/office/officeart/2005/8/layout/hierarchy1"/>
    <dgm:cxn modelId="{6B31F209-3814-4120-B8BA-DACC882870D4}" type="presParOf" srcId="{F8CB78C0-6D9F-4265-897B-A4267762339D}" destId="{3AF4830D-93CE-4F4C-8AA0-A3506DA9A0C4}" srcOrd="1" destOrd="0" presId="urn:microsoft.com/office/officeart/2005/8/layout/hierarchy1"/>
    <dgm:cxn modelId="{A6A72BFE-4231-40C6-9A74-7C8F52548D75}" type="presParOf" srcId="{C1B2C552-8C9C-46FD-B9DC-038A6FC315BE}" destId="{BA142DB1-976F-4711-B0CF-A813B675E815}" srcOrd="1" destOrd="0" presId="urn:microsoft.com/office/officeart/2005/8/layout/hierarchy1"/>
    <dgm:cxn modelId="{29E606EE-7359-495B-B4F9-142AB4D268EA}" type="presParOf" srcId="{6466F902-F32D-44BF-BB9C-560B80ED6659}" destId="{DCC0A89E-FE49-49DE-80E6-F65F2A09975E}" srcOrd="2" destOrd="0" presId="urn:microsoft.com/office/officeart/2005/8/layout/hierarchy1"/>
    <dgm:cxn modelId="{F85E8C7B-9BF3-4FB4-AB3A-C972F3DB2C86}" type="presParOf" srcId="{DCC0A89E-FE49-49DE-80E6-F65F2A09975E}" destId="{7AB37BDB-1F16-436E-96DE-18E52F4FBFBE}" srcOrd="0" destOrd="0" presId="urn:microsoft.com/office/officeart/2005/8/layout/hierarchy1"/>
    <dgm:cxn modelId="{C328E0D1-2F46-4197-ABDB-5D9AC9212CC2}" type="presParOf" srcId="{7AB37BDB-1F16-436E-96DE-18E52F4FBFBE}" destId="{1A232BC7-881B-47A7-8B28-C2A108501308}" srcOrd="0" destOrd="0" presId="urn:microsoft.com/office/officeart/2005/8/layout/hierarchy1"/>
    <dgm:cxn modelId="{E24CA476-DE16-482F-A8B6-7E52EB8DA36D}" type="presParOf" srcId="{7AB37BDB-1F16-436E-96DE-18E52F4FBFBE}" destId="{42A6F297-D393-4795-84D7-B2112310446D}" srcOrd="1" destOrd="0" presId="urn:microsoft.com/office/officeart/2005/8/layout/hierarchy1"/>
    <dgm:cxn modelId="{5E1307C3-4CCC-48C0-A027-535266CDDB17}" type="presParOf" srcId="{DCC0A89E-FE49-49DE-80E6-F65F2A09975E}" destId="{33781926-E913-45B2-950E-9BD9772E37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9C838F-E1D9-41D7-B7AA-40A770E8B2E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0F13E57-B5FF-4E40-9B77-816CB8E4C061}">
      <dgm:prSet custT="1"/>
      <dgm:spPr>
        <a:solidFill>
          <a:schemeClr val="bg1"/>
        </a:solidFill>
        <a:ln>
          <a:solidFill>
            <a:schemeClr val="accent1"/>
          </a:solidFill>
        </a:ln>
      </dgm:spPr>
      <dgm:t>
        <a:bodyPr/>
        <a:lstStyle/>
        <a:p>
          <a:pPr rtl="0"/>
          <a:r>
            <a:rPr lang="en-US" sz="1400" dirty="0" smtClean="0">
              <a:solidFill>
                <a:schemeClr val="tx1"/>
              </a:solidFill>
            </a:rPr>
            <a:t>What works best depends on </a:t>
          </a:r>
          <a:r>
            <a:rPr lang="en-US" sz="1400" b="1" dirty="0" smtClean="0">
              <a:solidFill>
                <a:schemeClr val="tx1"/>
              </a:solidFill>
            </a:rPr>
            <a:t>country’s starting point</a:t>
          </a:r>
          <a:r>
            <a:rPr lang="en-US" sz="1400" dirty="0" smtClean="0">
              <a:solidFill>
                <a:schemeClr val="tx1"/>
              </a:solidFill>
            </a:rPr>
            <a:t>, </a:t>
          </a:r>
          <a:r>
            <a:rPr lang="en-US" sz="1400" b="1" dirty="0" smtClean="0">
              <a:solidFill>
                <a:schemeClr val="tx1"/>
              </a:solidFill>
            </a:rPr>
            <a:t>nature/capacity of its institutions, national values, etc.</a:t>
          </a:r>
          <a:endParaRPr lang="en-US" sz="1400" b="1" dirty="0">
            <a:solidFill>
              <a:schemeClr val="tx1"/>
            </a:solidFill>
          </a:endParaRPr>
        </a:p>
      </dgm:t>
    </dgm:pt>
    <dgm:pt modelId="{B4B8D2DF-A444-4055-844B-3CBA5A689CE0}" type="parTrans" cxnId="{FC1E9473-12A7-47D7-A1AD-7BA238679070}">
      <dgm:prSet/>
      <dgm:spPr/>
      <dgm:t>
        <a:bodyPr/>
        <a:lstStyle/>
        <a:p>
          <a:endParaRPr lang="en-US"/>
        </a:p>
      </dgm:t>
    </dgm:pt>
    <dgm:pt modelId="{FBE43CC3-9E63-4E1E-A783-FBCEF8B36D1B}" type="sibTrans" cxnId="{FC1E9473-12A7-47D7-A1AD-7BA238679070}">
      <dgm:prSet/>
      <dgm:spPr>
        <a:solidFill>
          <a:schemeClr val="accent1">
            <a:lumMod val="20000"/>
            <a:lumOff val="80000"/>
          </a:schemeClr>
        </a:solidFill>
      </dgm:spPr>
      <dgm:t>
        <a:bodyPr/>
        <a:lstStyle/>
        <a:p>
          <a:endParaRPr lang="en-US"/>
        </a:p>
      </dgm:t>
    </dgm:pt>
    <dgm:pt modelId="{DB98C6EF-A84D-4972-8F57-934DF24B8D54}">
      <dgm:prSet custT="1"/>
      <dgm:spPr>
        <a:solidFill>
          <a:schemeClr val="bg1"/>
        </a:solidFill>
        <a:ln>
          <a:solidFill>
            <a:schemeClr val="accent1"/>
          </a:solidFill>
        </a:ln>
      </dgm:spPr>
      <dgm:t>
        <a:bodyPr/>
        <a:lstStyle/>
        <a:p>
          <a:pPr rtl="0"/>
          <a:r>
            <a:rPr lang="en-US" sz="1400" i="1" dirty="0" smtClean="0">
              <a:solidFill>
                <a:schemeClr val="tx1"/>
              </a:solidFill>
            </a:rPr>
            <a:t>Global Health 2035 </a:t>
          </a:r>
          <a:r>
            <a:rPr lang="en-US" sz="1400" dirty="0" smtClean="0">
              <a:solidFill>
                <a:schemeClr val="tx1"/>
              </a:solidFill>
            </a:rPr>
            <a:t>argues for </a:t>
          </a:r>
          <a:r>
            <a:rPr lang="en-US" sz="1400" b="0" dirty="0" smtClean="0">
              <a:solidFill>
                <a:schemeClr val="tx1"/>
              </a:solidFill>
            </a:rPr>
            <a:t>initial focus on </a:t>
          </a:r>
          <a:r>
            <a:rPr lang="en-US" sz="1400" b="1" dirty="0" smtClean="0">
              <a:solidFill>
                <a:schemeClr val="tx1"/>
              </a:solidFill>
            </a:rPr>
            <a:t>financing interventions towards grand convergence  + essential interventions for NCD/injury </a:t>
          </a:r>
          <a:r>
            <a:rPr lang="en-US" sz="1400" dirty="0" smtClean="0">
              <a:solidFill>
                <a:schemeClr val="tx1"/>
              </a:solidFill>
            </a:rPr>
            <a:t>to maximize health status </a:t>
          </a:r>
          <a:r>
            <a:rPr lang="en-US" sz="1400" u="sng" dirty="0" smtClean="0">
              <a:solidFill>
                <a:schemeClr val="tx1"/>
              </a:solidFill>
            </a:rPr>
            <a:t>and </a:t>
          </a:r>
          <a:r>
            <a:rPr lang="en-US" sz="1400" dirty="0" smtClean="0">
              <a:solidFill>
                <a:schemeClr val="tx1"/>
              </a:solidFill>
            </a:rPr>
            <a:t>FRP</a:t>
          </a:r>
          <a:endParaRPr lang="en-US" sz="1400" dirty="0">
            <a:solidFill>
              <a:schemeClr val="tx1"/>
            </a:solidFill>
          </a:endParaRPr>
        </a:p>
      </dgm:t>
    </dgm:pt>
    <dgm:pt modelId="{FEE59EFB-17FB-49F9-8405-53AEE72E2BC0}" type="parTrans" cxnId="{9194BF42-F970-4B7D-830A-91D475C1E5BA}">
      <dgm:prSet/>
      <dgm:spPr/>
      <dgm:t>
        <a:bodyPr/>
        <a:lstStyle/>
        <a:p>
          <a:endParaRPr lang="en-US"/>
        </a:p>
      </dgm:t>
    </dgm:pt>
    <dgm:pt modelId="{4A9DFF05-0DDC-4E23-ACAE-5EB5AD3CE9EF}" type="sibTrans" cxnId="{9194BF42-F970-4B7D-830A-91D475C1E5BA}">
      <dgm:prSet/>
      <dgm:spPr>
        <a:solidFill>
          <a:schemeClr val="accent1">
            <a:lumMod val="20000"/>
            <a:lumOff val="80000"/>
          </a:schemeClr>
        </a:solidFill>
      </dgm:spPr>
      <dgm:t>
        <a:bodyPr/>
        <a:lstStyle/>
        <a:p>
          <a:endParaRPr lang="en-US"/>
        </a:p>
      </dgm:t>
    </dgm:pt>
    <dgm:pt modelId="{7D92D43D-05B3-4571-B4D4-6E59D09C406E}">
      <dgm:prSet custT="1"/>
      <dgm:spPr>
        <a:solidFill>
          <a:schemeClr val="bg1"/>
        </a:solidFill>
        <a:ln>
          <a:solidFill>
            <a:schemeClr val="accent1"/>
          </a:solidFill>
        </a:ln>
      </dgm:spPr>
      <dgm:t>
        <a:bodyPr/>
        <a:lstStyle/>
        <a:p>
          <a:pPr rtl="0"/>
          <a:r>
            <a:rPr lang="en-US" sz="1400" b="1" dirty="0" smtClean="0">
              <a:solidFill>
                <a:schemeClr val="tx1"/>
              </a:solidFill>
            </a:rPr>
            <a:t>Progressive universalism: </a:t>
          </a:r>
          <a:r>
            <a:rPr lang="en-US" sz="1400" b="0" dirty="0" smtClean="0">
              <a:solidFill>
                <a:schemeClr val="tx1"/>
              </a:solidFill>
            </a:rPr>
            <a:t>“a determination to include people who are poor from the beginning” (</a:t>
          </a:r>
          <a:r>
            <a:rPr lang="en-US" sz="1400" b="0" dirty="0" err="1" smtClean="0">
              <a:solidFill>
                <a:schemeClr val="tx1"/>
              </a:solidFill>
            </a:rPr>
            <a:t>Gwatkin</a:t>
          </a:r>
          <a:r>
            <a:rPr lang="en-US" sz="1400" b="0" dirty="0" smtClean="0">
              <a:solidFill>
                <a:schemeClr val="tx1"/>
              </a:solidFill>
            </a:rPr>
            <a:t> &amp; Ergo)</a:t>
          </a:r>
          <a:endParaRPr lang="en-US" sz="1400" b="0" dirty="0">
            <a:solidFill>
              <a:schemeClr val="tx1"/>
            </a:solidFill>
          </a:endParaRPr>
        </a:p>
      </dgm:t>
    </dgm:pt>
    <dgm:pt modelId="{BB507A6A-7C46-42EB-8B2D-7B2980168AD4}" type="parTrans" cxnId="{B85A4C8D-1C0B-4C12-BD60-2251E67A2CD7}">
      <dgm:prSet/>
      <dgm:spPr/>
      <dgm:t>
        <a:bodyPr/>
        <a:lstStyle/>
        <a:p>
          <a:endParaRPr lang="en-US"/>
        </a:p>
      </dgm:t>
    </dgm:pt>
    <dgm:pt modelId="{5CAC6E53-C49B-4E77-85A7-E9F444E1B8F5}" type="sibTrans" cxnId="{B85A4C8D-1C0B-4C12-BD60-2251E67A2CD7}">
      <dgm:prSet/>
      <dgm:spPr>
        <a:solidFill>
          <a:schemeClr val="accent1">
            <a:lumMod val="20000"/>
            <a:lumOff val="80000"/>
          </a:schemeClr>
        </a:solidFill>
      </dgm:spPr>
      <dgm:t>
        <a:bodyPr/>
        <a:lstStyle/>
        <a:p>
          <a:endParaRPr lang="en-US"/>
        </a:p>
      </dgm:t>
    </dgm:pt>
    <dgm:pt modelId="{940400A5-FD99-4E7C-9112-4642CEA6B263}">
      <dgm:prSet custT="1"/>
      <dgm:spPr>
        <a:solidFill>
          <a:schemeClr val="bg1"/>
        </a:solidFill>
        <a:ln>
          <a:solidFill>
            <a:schemeClr val="accent1"/>
          </a:solidFill>
        </a:ln>
      </dgm:spPr>
      <dgm:t>
        <a:bodyPr/>
        <a:lstStyle/>
        <a:p>
          <a:pPr rtl="0"/>
          <a:r>
            <a:rPr lang="en-US" sz="1400" dirty="0" smtClean="0">
              <a:solidFill>
                <a:schemeClr val="tx1"/>
              </a:solidFill>
            </a:rPr>
            <a:t>Builds on </a:t>
          </a:r>
          <a:r>
            <a:rPr lang="en-US" sz="1400" dirty="0" err="1" smtClean="0">
              <a:solidFill>
                <a:schemeClr val="tx1"/>
              </a:solidFill>
            </a:rPr>
            <a:t>Gro</a:t>
          </a:r>
          <a:r>
            <a:rPr lang="en-US" sz="1400" dirty="0" smtClean="0">
              <a:solidFill>
                <a:schemeClr val="tx1"/>
              </a:solidFill>
            </a:rPr>
            <a:t> </a:t>
          </a:r>
          <a:r>
            <a:rPr lang="en-US" sz="1400" dirty="0" err="1" smtClean="0">
              <a:solidFill>
                <a:schemeClr val="tx1"/>
              </a:solidFill>
            </a:rPr>
            <a:t>Brundtland’s</a:t>
          </a:r>
          <a:r>
            <a:rPr lang="en-US" sz="1400" dirty="0" smtClean="0">
              <a:solidFill>
                <a:schemeClr val="tx1"/>
              </a:solidFill>
            </a:rPr>
            <a:t> </a:t>
          </a:r>
          <a:r>
            <a:rPr lang="en-US" sz="1400" b="1" i="0" dirty="0" smtClean="0">
              <a:solidFill>
                <a:schemeClr val="tx1"/>
              </a:solidFill>
            </a:rPr>
            <a:t>new universalism</a:t>
          </a:r>
          <a:r>
            <a:rPr lang="en-US" sz="1400" dirty="0" smtClean="0">
              <a:solidFill>
                <a:schemeClr val="tx1"/>
              </a:solidFill>
            </a:rPr>
            <a:t>: “if services are to be provided for all, then not all services can be provided. The most cost-effective services should be provided first.”</a:t>
          </a:r>
          <a:endParaRPr lang="en-US" sz="1400" dirty="0">
            <a:solidFill>
              <a:schemeClr val="tx1"/>
            </a:solidFill>
          </a:endParaRPr>
        </a:p>
      </dgm:t>
    </dgm:pt>
    <dgm:pt modelId="{4159C002-4F4A-4B3C-8250-AAC8DBE46153}" type="parTrans" cxnId="{0233F6A8-5EC4-49AE-A160-8C4DA3D1954B}">
      <dgm:prSet/>
      <dgm:spPr/>
      <dgm:t>
        <a:bodyPr/>
        <a:lstStyle/>
        <a:p>
          <a:endParaRPr lang="en-US"/>
        </a:p>
      </dgm:t>
    </dgm:pt>
    <dgm:pt modelId="{10206EF3-EDAF-4AD9-8188-55D58FAF8293}" type="sibTrans" cxnId="{0233F6A8-5EC4-49AE-A160-8C4DA3D1954B}">
      <dgm:prSet/>
      <dgm:spPr/>
      <dgm:t>
        <a:bodyPr/>
        <a:lstStyle/>
        <a:p>
          <a:endParaRPr lang="en-US"/>
        </a:p>
      </dgm:t>
    </dgm:pt>
    <dgm:pt modelId="{86E1DBDE-74D7-4DE9-8F56-434F00E68FD1}" type="pres">
      <dgm:prSet presAssocID="{2B9C838F-E1D9-41D7-B7AA-40A770E8B2EA}" presName="Name0" presStyleCnt="0">
        <dgm:presLayoutVars>
          <dgm:dir/>
          <dgm:resizeHandles val="exact"/>
        </dgm:presLayoutVars>
      </dgm:prSet>
      <dgm:spPr/>
      <dgm:t>
        <a:bodyPr/>
        <a:lstStyle/>
        <a:p>
          <a:endParaRPr lang="en-US"/>
        </a:p>
      </dgm:t>
    </dgm:pt>
    <dgm:pt modelId="{6197E45E-DA65-46F6-AC88-597340443829}" type="pres">
      <dgm:prSet presAssocID="{B0F13E57-B5FF-4E40-9B77-816CB8E4C061}" presName="node" presStyleLbl="node1" presStyleIdx="0" presStyleCnt="4" custScaleX="130981">
        <dgm:presLayoutVars>
          <dgm:bulletEnabled val="1"/>
        </dgm:presLayoutVars>
      </dgm:prSet>
      <dgm:spPr/>
      <dgm:t>
        <a:bodyPr/>
        <a:lstStyle/>
        <a:p>
          <a:endParaRPr lang="en-US"/>
        </a:p>
      </dgm:t>
    </dgm:pt>
    <dgm:pt modelId="{20B0E1BB-14FA-447C-9F75-C9671F467719}" type="pres">
      <dgm:prSet presAssocID="{FBE43CC3-9E63-4E1E-A783-FBCEF8B36D1B}" presName="sibTrans" presStyleLbl="sibTrans2D1" presStyleIdx="0" presStyleCnt="3"/>
      <dgm:spPr/>
      <dgm:t>
        <a:bodyPr/>
        <a:lstStyle/>
        <a:p>
          <a:endParaRPr lang="en-US"/>
        </a:p>
      </dgm:t>
    </dgm:pt>
    <dgm:pt modelId="{F80C8901-8DEF-47C5-9236-50D1ABE089BA}" type="pres">
      <dgm:prSet presAssocID="{FBE43CC3-9E63-4E1E-A783-FBCEF8B36D1B}" presName="connectorText" presStyleLbl="sibTrans2D1" presStyleIdx="0" presStyleCnt="3"/>
      <dgm:spPr/>
      <dgm:t>
        <a:bodyPr/>
        <a:lstStyle/>
        <a:p>
          <a:endParaRPr lang="en-US"/>
        </a:p>
      </dgm:t>
    </dgm:pt>
    <dgm:pt modelId="{D692496F-E02E-4DB0-B77B-C5AA34D5EBFC}" type="pres">
      <dgm:prSet presAssocID="{DB98C6EF-A84D-4972-8F57-934DF24B8D54}" presName="node" presStyleLbl="node1" presStyleIdx="1" presStyleCnt="4" custScaleX="130981">
        <dgm:presLayoutVars>
          <dgm:bulletEnabled val="1"/>
        </dgm:presLayoutVars>
      </dgm:prSet>
      <dgm:spPr/>
      <dgm:t>
        <a:bodyPr/>
        <a:lstStyle/>
        <a:p>
          <a:endParaRPr lang="en-US"/>
        </a:p>
      </dgm:t>
    </dgm:pt>
    <dgm:pt modelId="{3F71D355-8BEF-489A-AC41-95D9348BA616}" type="pres">
      <dgm:prSet presAssocID="{4A9DFF05-0DDC-4E23-ACAE-5EB5AD3CE9EF}" presName="sibTrans" presStyleLbl="sibTrans2D1" presStyleIdx="1" presStyleCnt="3"/>
      <dgm:spPr/>
      <dgm:t>
        <a:bodyPr/>
        <a:lstStyle/>
        <a:p>
          <a:endParaRPr lang="en-US"/>
        </a:p>
      </dgm:t>
    </dgm:pt>
    <dgm:pt modelId="{669C9F8B-EC09-42DB-8B82-45413989E130}" type="pres">
      <dgm:prSet presAssocID="{4A9DFF05-0DDC-4E23-ACAE-5EB5AD3CE9EF}" presName="connectorText" presStyleLbl="sibTrans2D1" presStyleIdx="1" presStyleCnt="3"/>
      <dgm:spPr/>
      <dgm:t>
        <a:bodyPr/>
        <a:lstStyle/>
        <a:p>
          <a:endParaRPr lang="en-US"/>
        </a:p>
      </dgm:t>
    </dgm:pt>
    <dgm:pt modelId="{B505E695-1BC7-402E-A52B-0A644AF12706}" type="pres">
      <dgm:prSet presAssocID="{7D92D43D-05B3-4571-B4D4-6E59D09C406E}" presName="node" presStyleLbl="node1" presStyleIdx="2" presStyleCnt="4" custScaleX="130981">
        <dgm:presLayoutVars>
          <dgm:bulletEnabled val="1"/>
        </dgm:presLayoutVars>
      </dgm:prSet>
      <dgm:spPr/>
      <dgm:t>
        <a:bodyPr/>
        <a:lstStyle/>
        <a:p>
          <a:endParaRPr lang="en-US"/>
        </a:p>
      </dgm:t>
    </dgm:pt>
    <dgm:pt modelId="{8C1FCC5A-1A73-4DD1-B699-627F41DDA56A}" type="pres">
      <dgm:prSet presAssocID="{5CAC6E53-C49B-4E77-85A7-E9F444E1B8F5}" presName="sibTrans" presStyleLbl="sibTrans2D1" presStyleIdx="2" presStyleCnt="3"/>
      <dgm:spPr/>
      <dgm:t>
        <a:bodyPr/>
        <a:lstStyle/>
        <a:p>
          <a:endParaRPr lang="en-US"/>
        </a:p>
      </dgm:t>
    </dgm:pt>
    <dgm:pt modelId="{B81ADF6F-6789-49B0-89E0-3BF216F3506C}" type="pres">
      <dgm:prSet presAssocID="{5CAC6E53-C49B-4E77-85A7-E9F444E1B8F5}" presName="connectorText" presStyleLbl="sibTrans2D1" presStyleIdx="2" presStyleCnt="3"/>
      <dgm:spPr/>
      <dgm:t>
        <a:bodyPr/>
        <a:lstStyle/>
        <a:p>
          <a:endParaRPr lang="en-US"/>
        </a:p>
      </dgm:t>
    </dgm:pt>
    <dgm:pt modelId="{44119301-1CE0-434E-B979-16ECD9B8B8BE}" type="pres">
      <dgm:prSet presAssocID="{940400A5-FD99-4E7C-9112-4642CEA6B263}" presName="node" presStyleLbl="node1" presStyleIdx="3" presStyleCnt="4" custScaleX="130981">
        <dgm:presLayoutVars>
          <dgm:bulletEnabled val="1"/>
        </dgm:presLayoutVars>
      </dgm:prSet>
      <dgm:spPr/>
      <dgm:t>
        <a:bodyPr/>
        <a:lstStyle/>
        <a:p>
          <a:endParaRPr lang="en-US"/>
        </a:p>
      </dgm:t>
    </dgm:pt>
  </dgm:ptLst>
  <dgm:cxnLst>
    <dgm:cxn modelId="{A4FEE398-2F27-4EB5-BB4A-0282E2503C70}" type="presOf" srcId="{FBE43CC3-9E63-4E1E-A783-FBCEF8B36D1B}" destId="{F80C8901-8DEF-47C5-9236-50D1ABE089BA}" srcOrd="1" destOrd="0" presId="urn:microsoft.com/office/officeart/2005/8/layout/process1"/>
    <dgm:cxn modelId="{CA7D6349-4647-4A9F-B70E-40CF3E386A54}" type="presOf" srcId="{940400A5-FD99-4E7C-9112-4642CEA6B263}" destId="{44119301-1CE0-434E-B979-16ECD9B8B8BE}" srcOrd="0" destOrd="0" presId="urn:microsoft.com/office/officeart/2005/8/layout/process1"/>
    <dgm:cxn modelId="{760EAE57-F107-46B9-813E-1F9DDDF51D71}" type="presOf" srcId="{7D92D43D-05B3-4571-B4D4-6E59D09C406E}" destId="{B505E695-1BC7-402E-A52B-0A644AF12706}" srcOrd="0" destOrd="0" presId="urn:microsoft.com/office/officeart/2005/8/layout/process1"/>
    <dgm:cxn modelId="{F7F50AAD-5988-4971-9A01-7FBBC86881E1}" type="presOf" srcId="{DB98C6EF-A84D-4972-8F57-934DF24B8D54}" destId="{D692496F-E02E-4DB0-B77B-C5AA34D5EBFC}" srcOrd="0" destOrd="0" presId="urn:microsoft.com/office/officeart/2005/8/layout/process1"/>
    <dgm:cxn modelId="{9194BF42-F970-4B7D-830A-91D475C1E5BA}" srcId="{2B9C838F-E1D9-41D7-B7AA-40A770E8B2EA}" destId="{DB98C6EF-A84D-4972-8F57-934DF24B8D54}" srcOrd="1" destOrd="0" parTransId="{FEE59EFB-17FB-49F9-8405-53AEE72E2BC0}" sibTransId="{4A9DFF05-0DDC-4E23-ACAE-5EB5AD3CE9EF}"/>
    <dgm:cxn modelId="{6A46936C-601D-4CCD-9EC0-2FB117256968}" type="presOf" srcId="{5CAC6E53-C49B-4E77-85A7-E9F444E1B8F5}" destId="{B81ADF6F-6789-49B0-89E0-3BF216F3506C}" srcOrd="1" destOrd="0" presId="urn:microsoft.com/office/officeart/2005/8/layout/process1"/>
    <dgm:cxn modelId="{6283B0F6-5AA7-40EB-98A6-B48AEC36A254}" type="presOf" srcId="{B0F13E57-B5FF-4E40-9B77-816CB8E4C061}" destId="{6197E45E-DA65-46F6-AC88-597340443829}" srcOrd="0" destOrd="0" presId="urn:microsoft.com/office/officeart/2005/8/layout/process1"/>
    <dgm:cxn modelId="{BF7DCFDC-CAEB-4597-8BBA-287522467529}" type="presOf" srcId="{2B9C838F-E1D9-41D7-B7AA-40A770E8B2EA}" destId="{86E1DBDE-74D7-4DE9-8F56-434F00E68FD1}" srcOrd="0" destOrd="0" presId="urn:microsoft.com/office/officeart/2005/8/layout/process1"/>
    <dgm:cxn modelId="{4117E304-AEA7-4E3A-829C-34B72473ED04}" type="presOf" srcId="{FBE43CC3-9E63-4E1E-A783-FBCEF8B36D1B}" destId="{20B0E1BB-14FA-447C-9F75-C9671F467719}" srcOrd="0" destOrd="0" presId="urn:microsoft.com/office/officeart/2005/8/layout/process1"/>
    <dgm:cxn modelId="{EC71A242-9E5D-4F0C-A125-70E614F0883C}" type="presOf" srcId="{5CAC6E53-C49B-4E77-85A7-E9F444E1B8F5}" destId="{8C1FCC5A-1A73-4DD1-B699-627F41DDA56A}" srcOrd="0" destOrd="0" presId="urn:microsoft.com/office/officeart/2005/8/layout/process1"/>
    <dgm:cxn modelId="{FC1E9473-12A7-47D7-A1AD-7BA238679070}" srcId="{2B9C838F-E1D9-41D7-B7AA-40A770E8B2EA}" destId="{B0F13E57-B5FF-4E40-9B77-816CB8E4C061}" srcOrd="0" destOrd="0" parTransId="{B4B8D2DF-A444-4055-844B-3CBA5A689CE0}" sibTransId="{FBE43CC3-9E63-4E1E-A783-FBCEF8B36D1B}"/>
    <dgm:cxn modelId="{0233F6A8-5EC4-49AE-A160-8C4DA3D1954B}" srcId="{2B9C838F-E1D9-41D7-B7AA-40A770E8B2EA}" destId="{940400A5-FD99-4E7C-9112-4642CEA6B263}" srcOrd="3" destOrd="0" parTransId="{4159C002-4F4A-4B3C-8250-AAC8DBE46153}" sibTransId="{10206EF3-EDAF-4AD9-8188-55D58FAF8293}"/>
    <dgm:cxn modelId="{263A8C02-49C6-4673-8074-51D78A2F973A}" type="presOf" srcId="{4A9DFF05-0DDC-4E23-ACAE-5EB5AD3CE9EF}" destId="{3F71D355-8BEF-489A-AC41-95D9348BA616}" srcOrd="0" destOrd="0" presId="urn:microsoft.com/office/officeart/2005/8/layout/process1"/>
    <dgm:cxn modelId="{9927C9D9-149E-431D-81DF-8A26AEB7A917}" type="presOf" srcId="{4A9DFF05-0DDC-4E23-ACAE-5EB5AD3CE9EF}" destId="{669C9F8B-EC09-42DB-8B82-45413989E130}" srcOrd="1" destOrd="0" presId="urn:microsoft.com/office/officeart/2005/8/layout/process1"/>
    <dgm:cxn modelId="{B85A4C8D-1C0B-4C12-BD60-2251E67A2CD7}" srcId="{2B9C838F-E1D9-41D7-B7AA-40A770E8B2EA}" destId="{7D92D43D-05B3-4571-B4D4-6E59D09C406E}" srcOrd="2" destOrd="0" parTransId="{BB507A6A-7C46-42EB-8B2D-7B2980168AD4}" sibTransId="{5CAC6E53-C49B-4E77-85A7-E9F444E1B8F5}"/>
    <dgm:cxn modelId="{7348AAAB-2120-4594-B7BA-24E04074A97F}" type="presParOf" srcId="{86E1DBDE-74D7-4DE9-8F56-434F00E68FD1}" destId="{6197E45E-DA65-46F6-AC88-597340443829}" srcOrd="0" destOrd="0" presId="urn:microsoft.com/office/officeart/2005/8/layout/process1"/>
    <dgm:cxn modelId="{529FF942-01F5-4ABE-AC84-4CF899C0C35B}" type="presParOf" srcId="{86E1DBDE-74D7-4DE9-8F56-434F00E68FD1}" destId="{20B0E1BB-14FA-447C-9F75-C9671F467719}" srcOrd="1" destOrd="0" presId="urn:microsoft.com/office/officeart/2005/8/layout/process1"/>
    <dgm:cxn modelId="{983417BB-1225-4A30-B8C2-786F8B4C9315}" type="presParOf" srcId="{20B0E1BB-14FA-447C-9F75-C9671F467719}" destId="{F80C8901-8DEF-47C5-9236-50D1ABE089BA}" srcOrd="0" destOrd="0" presId="urn:microsoft.com/office/officeart/2005/8/layout/process1"/>
    <dgm:cxn modelId="{C831E92F-2E38-489C-B626-3598ACBD50B9}" type="presParOf" srcId="{86E1DBDE-74D7-4DE9-8F56-434F00E68FD1}" destId="{D692496F-E02E-4DB0-B77B-C5AA34D5EBFC}" srcOrd="2" destOrd="0" presId="urn:microsoft.com/office/officeart/2005/8/layout/process1"/>
    <dgm:cxn modelId="{8C171C3F-28C3-4210-BD4C-27DA7C2CEDCA}" type="presParOf" srcId="{86E1DBDE-74D7-4DE9-8F56-434F00E68FD1}" destId="{3F71D355-8BEF-489A-AC41-95D9348BA616}" srcOrd="3" destOrd="0" presId="urn:microsoft.com/office/officeart/2005/8/layout/process1"/>
    <dgm:cxn modelId="{BA627B73-F589-4D1D-9001-E8987319C46B}" type="presParOf" srcId="{3F71D355-8BEF-489A-AC41-95D9348BA616}" destId="{669C9F8B-EC09-42DB-8B82-45413989E130}" srcOrd="0" destOrd="0" presId="urn:microsoft.com/office/officeart/2005/8/layout/process1"/>
    <dgm:cxn modelId="{3879F9F4-D6E1-4586-960A-CD67D0703896}" type="presParOf" srcId="{86E1DBDE-74D7-4DE9-8F56-434F00E68FD1}" destId="{B505E695-1BC7-402E-A52B-0A644AF12706}" srcOrd="4" destOrd="0" presId="urn:microsoft.com/office/officeart/2005/8/layout/process1"/>
    <dgm:cxn modelId="{9C77547B-EC84-446F-BB14-6B1DE2BFF08B}" type="presParOf" srcId="{86E1DBDE-74D7-4DE9-8F56-434F00E68FD1}" destId="{8C1FCC5A-1A73-4DD1-B699-627F41DDA56A}" srcOrd="5" destOrd="0" presId="urn:microsoft.com/office/officeart/2005/8/layout/process1"/>
    <dgm:cxn modelId="{4D31E282-40E3-4DEE-AE10-5B07C86224F3}" type="presParOf" srcId="{8C1FCC5A-1A73-4DD1-B699-627F41DDA56A}" destId="{B81ADF6F-6789-49B0-89E0-3BF216F3506C}" srcOrd="0" destOrd="0" presId="urn:microsoft.com/office/officeart/2005/8/layout/process1"/>
    <dgm:cxn modelId="{AC2D7F7F-E7CB-4C14-8485-7BB5538F4B50}" type="presParOf" srcId="{86E1DBDE-74D7-4DE9-8F56-434F00E68FD1}" destId="{44119301-1CE0-434E-B979-16ECD9B8B8B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55B569-4D56-42FB-AFA9-0B99066CF4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84B9B8-7E3F-4A73-A173-AB8D89991FD2}">
      <dgm:prSet custT="1"/>
      <dgm:spPr>
        <a:solidFill>
          <a:schemeClr val="bg1"/>
        </a:solidFill>
        <a:ln>
          <a:solidFill>
            <a:schemeClr val="accent2"/>
          </a:solidFill>
        </a:ln>
      </dgm:spPr>
      <dgm:t>
        <a:bodyPr/>
        <a:lstStyle/>
        <a:p>
          <a:pPr rtl="0"/>
          <a:r>
            <a:rPr lang="en-US" sz="1600" smtClean="0">
              <a:solidFill>
                <a:schemeClr val="tx1"/>
              </a:solidFill>
            </a:rPr>
            <a:t>Insurance covers whole population</a:t>
          </a:r>
          <a:endParaRPr lang="en-US" sz="1600">
            <a:solidFill>
              <a:schemeClr val="tx1"/>
            </a:solidFill>
          </a:endParaRPr>
        </a:p>
      </dgm:t>
    </dgm:pt>
    <dgm:pt modelId="{DE4452A0-25CF-412C-A885-E79892B2ABEF}" type="parTrans" cxnId="{7CF31B99-FFDF-4B83-8D8A-79272A2F0269}">
      <dgm:prSet/>
      <dgm:spPr/>
      <dgm:t>
        <a:bodyPr/>
        <a:lstStyle/>
        <a:p>
          <a:endParaRPr lang="en-US" sz="2000"/>
        </a:p>
      </dgm:t>
    </dgm:pt>
    <dgm:pt modelId="{B3FCC5F4-F78E-4348-B908-2AD616C0EDE3}" type="sibTrans" cxnId="{7CF31B99-FFDF-4B83-8D8A-79272A2F0269}">
      <dgm:prSet/>
      <dgm:spPr/>
      <dgm:t>
        <a:bodyPr/>
        <a:lstStyle/>
        <a:p>
          <a:endParaRPr lang="en-US" sz="2000"/>
        </a:p>
      </dgm:t>
    </dgm:pt>
    <dgm:pt modelId="{344802E8-FA3A-4262-B3E5-51A56C750E05}">
      <dgm:prSet custT="1"/>
      <dgm:spPr>
        <a:solidFill>
          <a:schemeClr val="bg1"/>
        </a:solidFill>
        <a:ln>
          <a:solidFill>
            <a:schemeClr val="accent2"/>
          </a:solidFill>
        </a:ln>
      </dgm:spPr>
      <dgm:t>
        <a:bodyPr/>
        <a:lstStyle/>
        <a:p>
          <a:pPr rtl="0"/>
          <a:r>
            <a:rPr lang="en-US" sz="1600" dirty="0" smtClean="0">
              <a:solidFill>
                <a:schemeClr val="tx1"/>
              </a:solidFill>
            </a:rPr>
            <a:t>Targets poor by insuring highly cost-effective health interventions for diseases disproportionately affecting poor </a:t>
          </a:r>
          <a:endParaRPr lang="en-US" sz="1600" dirty="0">
            <a:solidFill>
              <a:schemeClr val="tx1"/>
            </a:solidFill>
          </a:endParaRPr>
        </a:p>
      </dgm:t>
    </dgm:pt>
    <dgm:pt modelId="{BDE59A4C-46EA-44C2-92E1-00A62921E9AA}" type="parTrans" cxnId="{E9F85EAC-A788-4671-8318-51AC81C5F8F6}">
      <dgm:prSet/>
      <dgm:spPr/>
      <dgm:t>
        <a:bodyPr/>
        <a:lstStyle/>
        <a:p>
          <a:endParaRPr lang="en-US" sz="2000"/>
        </a:p>
      </dgm:t>
    </dgm:pt>
    <dgm:pt modelId="{7781CDFF-12DC-461F-A6DE-E48FA98AE1B0}" type="sibTrans" cxnId="{E9F85EAC-A788-4671-8318-51AC81C5F8F6}">
      <dgm:prSet/>
      <dgm:spPr/>
      <dgm:t>
        <a:bodyPr/>
        <a:lstStyle/>
        <a:p>
          <a:endParaRPr lang="en-US" sz="2000"/>
        </a:p>
      </dgm:t>
    </dgm:pt>
    <dgm:pt modelId="{88C1A230-A750-4804-8588-3650CC558F51}">
      <dgm:prSet custT="1"/>
      <dgm:spPr>
        <a:solidFill>
          <a:schemeClr val="bg1"/>
        </a:solidFill>
        <a:ln>
          <a:solidFill>
            <a:schemeClr val="accent2"/>
          </a:solidFill>
        </a:ln>
      </dgm:spPr>
      <dgm:t>
        <a:bodyPr/>
        <a:lstStyle/>
        <a:p>
          <a:pPr rtl="0"/>
          <a:r>
            <a:rPr lang="en-US" sz="1600" dirty="0" smtClean="0">
              <a:solidFill>
                <a:schemeClr val="tx1"/>
              </a:solidFill>
            </a:rPr>
            <a:t>Interventions are funded through tax revenues, payroll taxes, or combination </a:t>
          </a:r>
          <a:endParaRPr lang="en-US" sz="1600" dirty="0">
            <a:solidFill>
              <a:schemeClr val="tx1"/>
            </a:solidFill>
          </a:endParaRPr>
        </a:p>
      </dgm:t>
    </dgm:pt>
    <dgm:pt modelId="{6DB04738-6ECB-4286-9D48-F0955C4F39A4}" type="parTrans" cxnId="{263921C9-C5C1-4E0E-96F5-290D8CB0609F}">
      <dgm:prSet/>
      <dgm:spPr/>
      <dgm:t>
        <a:bodyPr/>
        <a:lstStyle/>
        <a:p>
          <a:endParaRPr lang="en-US" sz="2000"/>
        </a:p>
      </dgm:t>
    </dgm:pt>
    <dgm:pt modelId="{61500A28-EAE8-4E10-BC1F-C36A468F67C4}" type="sibTrans" cxnId="{263921C9-C5C1-4E0E-96F5-290D8CB0609F}">
      <dgm:prSet/>
      <dgm:spPr/>
      <dgm:t>
        <a:bodyPr/>
        <a:lstStyle/>
        <a:p>
          <a:endParaRPr lang="en-US" sz="2000"/>
        </a:p>
      </dgm:t>
    </dgm:pt>
    <dgm:pt modelId="{2660FE0D-B45F-448A-A588-90CBDECD37F5}">
      <dgm:prSet custT="1"/>
      <dgm:spPr>
        <a:solidFill>
          <a:schemeClr val="bg1"/>
        </a:solidFill>
        <a:ln>
          <a:solidFill>
            <a:schemeClr val="accent2"/>
          </a:solidFill>
        </a:ln>
      </dgm:spPr>
      <dgm:t>
        <a:bodyPr/>
        <a:lstStyle/>
        <a:p>
          <a:pPr rtl="0"/>
          <a:r>
            <a:rPr lang="en-US" sz="1600" smtClean="0">
              <a:solidFill>
                <a:schemeClr val="tx1"/>
              </a:solidFill>
            </a:rPr>
            <a:t>No user fees for the defined benefit package of publicly financed services</a:t>
          </a:r>
          <a:endParaRPr lang="en-US" sz="1600">
            <a:solidFill>
              <a:schemeClr val="tx1"/>
            </a:solidFill>
          </a:endParaRPr>
        </a:p>
      </dgm:t>
    </dgm:pt>
    <dgm:pt modelId="{EF79431C-9CA8-4AEC-B8AF-8489ADACDBF4}" type="parTrans" cxnId="{DA8EEDB3-9CED-4864-AC54-882098302F44}">
      <dgm:prSet/>
      <dgm:spPr/>
      <dgm:t>
        <a:bodyPr/>
        <a:lstStyle/>
        <a:p>
          <a:endParaRPr lang="en-US" sz="2000"/>
        </a:p>
      </dgm:t>
    </dgm:pt>
    <dgm:pt modelId="{E1D42263-B36E-40CC-9195-8787818063BE}" type="sibTrans" cxnId="{DA8EEDB3-9CED-4864-AC54-882098302F44}">
      <dgm:prSet/>
      <dgm:spPr/>
      <dgm:t>
        <a:bodyPr/>
        <a:lstStyle/>
        <a:p>
          <a:endParaRPr lang="en-US" sz="2000"/>
        </a:p>
      </dgm:t>
    </dgm:pt>
    <dgm:pt modelId="{54F3C33E-3586-49C1-B1BB-614801C823B5}">
      <dgm:prSet custT="1"/>
      <dgm:spPr>
        <a:solidFill>
          <a:schemeClr val="bg1"/>
        </a:solidFill>
        <a:ln>
          <a:solidFill>
            <a:schemeClr val="accent2"/>
          </a:solidFill>
        </a:ln>
      </dgm:spPr>
      <dgm:t>
        <a:bodyPr/>
        <a:lstStyle/>
        <a:p>
          <a:pPr rtl="0"/>
          <a:r>
            <a:rPr lang="en-US" sz="1600" dirty="0" smtClean="0">
              <a:solidFill>
                <a:schemeClr val="tx1"/>
              </a:solidFill>
            </a:rPr>
            <a:t>As resource envelope grows, so does package (as seen in Mexico), e.g. add wider range of interventions for NCDs</a:t>
          </a:r>
          <a:endParaRPr lang="en-US" sz="1600" dirty="0">
            <a:solidFill>
              <a:schemeClr val="tx1"/>
            </a:solidFill>
          </a:endParaRPr>
        </a:p>
      </dgm:t>
    </dgm:pt>
    <dgm:pt modelId="{F589D5C3-7DC5-4B92-B67E-B58A083718DA}" type="parTrans" cxnId="{510ABE3A-8D7B-4FA6-8984-2666EB28DB7C}">
      <dgm:prSet/>
      <dgm:spPr/>
      <dgm:t>
        <a:bodyPr/>
        <a:lstStyle/>
        <a:p>
          <a:endParaRPr lang="en-US" sz="2000"/>
        </a:p>
      </dgm:t>
    </dgm:pt>
    <dgm:pt modelId="{0AF4552F-EE12-4542-9CAC-344718EF9FD4}" type="sibTrans" cxnId="{510ABE3A-8D7B-4FA6-8984-2666EB28DB7C}">
      <dgm:prSet/>
      <dgm:spPr/>
      <dgm:t>
        <a:bodyPr/>
        <a:lstStyle/>
        <a:p>
          <a:endParaRPr lang="en-US" sz="2000"/>
        </a:p>
      </dgm:t>
    </dgm:pt>
    <dgm:pt modelId="{9DBC6754-A6C0-46C2-AD4F-3FB48BC9E048}" type="pres">
      <dgm:prSet presAssocID="{2355B569-4D56-42FB-AFA9-0B99066CF4D1}" presName="diagram" presStyleCnt="0">
        <dgm:presLayoutVars>
          <dgm:dir/>
          <dgm:resizeHandles val="exact"/>
        </dgm:presLayoutVars>
      </dgm:prSet>
      <dgm:spPr/>
      <dgm:t>
        <a:bodyPr/>
        <a:lstStyle/>
        <a:p>
          <a:endParaRPr lang="en-US"/>
        </a:p>
      </dgm:t>
    </dgm:pt>
    <dgm:pt modelId="{522DEE32-569E-4A4A-9377-9010112ED065}" type="pres">
      <dgm:prSet presAssocID="{A384B9B8-7E3F-4A73-A173-AB8D89991FD2}" presName="node" presStyleLbl="node1" presStyleIdx="0" presStyleCnt="5">
        <dgm:presLayoutVars>
          <dgm:bulletEnabled val="1"/>
        </dgm:presLayoutVars>
      </dgm:prSet>
      <dgm:spPr>
        <a:prstGeom prst="roundRect">
          <a:avLst/>
        </a:prstGeom>
      </dgm:spPr>
      <dgm:t>
        <a:bodyPr/>
        <a:lstStyle/>
        <a:p>
          <a:endParaRPr lang="en-US"/>
        </a:p>
      </dgm:t>
    </dgm:pt>
    <dgm:pt modelId="{3C3540EB-BFF0-4DA9-8D9D-9CB1C0F83B68}" type="pres">
      <dgm:prSet presAssocID="{B3FCC5F4-F78E-4348-B908-2AD616C0EDE3}" presName="sibTrans" presStyleCnt="0"/>
      <dgm:spPr/>
    </dgm:pt>
    <dgm:pt modelId="{172DC517-E30C-4D97-AAF4-725C1FA69F50}" type="pres">
      <dgm:prSet presAssocID="{344802E8-FA3A-4262-B3E5-51A56C750E05}" presName="node" presStyleLbl="node1" presStyleIdx="1" presStyleCnt="5">
        <dgm:presLayoutVars>
          <dgm:bulletEnabled val="1"/>
        </dgm:presLayoutVars>
      </dgm:prSet>
      <dgm:spPr>
        <a:prstGeom prst="roundRect">
          <a:avLst/>
        </a:prstGeom>
      </dgm:spPr>
      <dgm:t>
        <a:bodyPr/>
        <a:lstStyle/>
        <a:p>
          <a:endParaRPr lang="en-US"/>
        </a:p>
      </dgm:t>
    </dgm:pt>
    <dgm:pt modelId="{87C1099A-1E30-4D00-9960-717115046B72}" type="pres">
      <dgm:prSet presAssocID="{7781CDFF-12DC-461F-A6DE-E48FA98AE1B0}" presName="sibTrans" presStyleCnt="0"/>
      <dgm:spPr/>
    </dgm:pt>
    <dgm:pt modelId="{2651C995-9046-4681-865E-3FF70E0B07FA}" type="pres">
      <dgm:prSet presAssocID="{88C1A230-A750-4804-8588-3650CC558F51}" presName="node" presStyleLbl="node1" presStyleIdx="2" presStyleCnt="5">
        <dgm:presLayoutVars>
          <dgm:bulletEnabled val="1"/>
        </dgm:presLayoutVars>
      </dgm:prSet>
      <dgm:spPr>
        <a:prstGeom prst="roundRect">
          <a:avLst/>
        </a:prstGeom>
      </dgm:spPr>
      <dgm:t>
        <a:bodyPr/>
        <a:lstStyle/>
        <a:p>
          <a:endParaRPr lang="en-US"/>
        </a:p>
      </dgm:t>
    </dgm:pt>
    <dgm:pt modelId="{03E21E8E-6B54-4794-8307-AAEA939BAA3E}" type="pres">
      <dgm:prSet presAssocID="{61500A28-EAE8-4E10-BC1F-C36A468F67C4}" presName="sibTrans" presStyleCnt="0"/>
      <dgm:spPr/>
    </dgm:pt>
    <dgm:pt modelId="{D0F8C985-A975-4C65-AF4E-CDB68BE456E9}" type="pres">
      <dgm:prSet presAssocID="{2660FE0D-B45F-448A-A588-90CBDECD37F5}" presName="node" presStyleLbl="node1" presStyleIdx="3" presStyleCnt="5">
        <dgm:presLayoutVars>
          <dgm:bulletEnabled val="1"/>
        </dgm:presLayoutVars>
      </dgm:prSet>
      <dgm:spPr>
        <a:prstGeom prst="roundRect">
          <a:avLst/>
        </a:prstGeom>
      </dgm:spPr>
      <dgm:t>
        <a:bodyPr/>
        <a:lstStyle/>
        <a:p>
          <a:endParaRPr lang="en-US"/>
        </a:p>
      </dgm:t>
    </dgm:pt>
    <dgm:pt modelId="{D39ED0BC-0FE1-469F-8A46-D3DE27274D83}" type="pres">
      <dgm:prSet presAssocID="{E1D42263-B36E-40CC-9195-8787818063BE}" presName="sibTrans" presStyleCnt="0"/>
      <dgm:spPr/>
    </dgm:pt>
    <dgm:pt modelId="{C3D76FAF-39B5-4D9D-B8B3-49E36EE6533E}" type="pres">
      <dgm:prSet presAssocID="{54F3C33E-3586-49C1-B1BB-614801C823B5}" presName="node" presStyleLbl="node1" presStyleIdx="4" presStyleCnt="5">
        <dgm:presLayoutVars>
          <dgm:bulletEnabled val="1"/>
        </dgm:presLayoutVars>
      </dgm:prSet>
      <dgm:spPr>
        <a:prstGeom prst="roundRect">
          <a:avLst/>
        </a:prstGeom>
      </dgm:spPr>
      <dgm:t>
        <a:bodyPr/>
        <a:lstStyle/>
        <a:p>
          <a:endParaRPr lang="en-US"/>
        </a:p>
      </dgm:t>
    </dgm:pt>
  </dgm:ptLst>
  <dgm:cxnLst>
    <dgm:cxn modelId="{B2185C5F-A548-4AAD-A71B-6D11543E0EE0}" type="presOf" srcId="{A384B9B8-7E3F-4A73-A173-AB8D89991FD2}" destId="{522DEE32-569E-4A4A-9377-9010112ED065}" srcOrd="0" destOrd="0" presId="urn:microsoft.com/office/officeart/2005/8/layout/default"/>
    <dgm:cxn modelId="{6AA94995-B30D-4480-ABEF-97AB17D7B836}" type="presOf" srcId="{54F3C33E-3586-49C1-B1BB-614801C823B5}" destId="{C3D76FAF-39B5-4D9D-B8B3-49E36EE6533E}" srcOrd="0" destOrd="0" presId="urn:microsoft.com/office/officeart/2005/8/layout/default"/>
    <dgm:cxn modelId="{475FCE03-DAB0-40D6-967F-68642CF77E83}" type="presOf" srcId="{344802E8-FA3A-4262-B3E5-51A56C750E05}" destId="{172DC517-E30C-4D97-AAF4-725C1FA69F50}" srcOrd="0" destOrd="0" presId="urn:microsoft.com/office/officeart/2005/8/layout/default"/>
    <dgm:cxn modelId="{E9F85EAC-A788-4671-8318-51AC81C5F8F6}" srcId="{2355B569-4D56-42FB-AFA9-0B99066CF4D1}" destId="{344802E8-FA3A-4262-B3E5-51A56C750E05}" srcOrd="1" destOrd="0" parTransId="{BDE59A4C-46EA-44C2-92E1-00A62921E9AA}" sibTransId="{7781CDFF-12DC-461F-A6DE-E48FA98AE1B0}"/>
    <dgm:cxn modelId="{263921C9-C5C1-4E0E-96F5-290D8CB0609F}" srcId="{2355B569-4D56-42FB-AFA9-0B99066CF4D1}" destId="{88C1A230-A750-4804-8588-3650CC558F51}" srcOrd="2" destOrd="0" parTransId="{6DB04738-6ECB-4286-9D48-F0955C4F39A4}" sibTransId="{61500A28-EAE8-4E10-BC1F-C36A468F67C4}"/>
    <dgm:cxn modelId="{510ABE3A-8D7B-4FA6-8984-2666EB28DB7C}" srcId="{2355B569-4D56-42FB-AFA9-0B99066CF4D1}" destId="{54F3C33E-3586-49C1-B1BB-614801C823B5}" srcOrd="4" destOrd="0" parTransId="{F589D5C3-7DC5-4B92-B67E-B58A083718DA}" sibTransId="{0AF4552F-EE12-4542-9CAC-344718EF9FD4}"/>
    <dgm:cxn modelId="{3F19FEF9-F3CE-4F8C-9B61-C6DC2F7A3AB0}" type="presOf" srcId="{2660FE0D-B45F-448A-A588-90CBDECD37F5}" destId="{D0F8C985-A975-4C65-AF4E-CDB68BE456E9}" srcOrd="0" destOrd="0" presId="urn:microsoft.com/office/officeart/2005/8/layout/default"/>
    <dgm:cxn modelId="{DA8EEDB3-9CED-4864-AC54-882098302F44}" srcId="{2355B569-4D56-42FB-AFA9-0B99066CF4D1}" destId="{2660FE0D-B45F-448A-A588-90CBDECD37F5}" srcOrd="3" destOrd="0" parTransId="{EF79431C-9CA8-4AEC-B8AF-8489ADACDBF4}" sibTransId="{E1D42263-B36E-40CC-9195-8787818063BE}"/>
    <dgm:cxn modelId="{E23CAA07-B536-4EF2-8026-A1E6B5900E32}" type="presOf" srcId="{88C1A230-A750-4804-8588-3650CC558F51}" destId="{2651C995-9046-4681-865E-3FF70E0B07FA}" srcOrd="0" destOrd="0" presId="urn:microsoft.com/office/officeart/2005/8/layout/default"/>
    <dgm:cxn modelId="{5C800B6D-76B6-4293-B82A-607F16809A70}" type="presOf" srcId="{2355B569-4D56-42FB-AFA9-0B99066CF4D1}" destId="{9DBC6754-A6C0-46C2-AD4F-3FB48BC9E048}" srcOrd="0" destOrd="0" presId="urn:microsoft.com/office/officeart/2005/8/layout/default"/>
    <dgm:cxn modelId="{7CF31B99-FFDF-4B83-8D8A-79272A2F0269}" srcId="{2355B569-4D56-42FB-AFA9-0B99066CF4D1}" destId="{A384B9B8-7E3F-4A73-A173-AB8D89991FD2}" srcOrd="0" destOrd="0" parTransId="{DE4452A0-25CF-412C-A885-E79892B2ABEF}" sibTransId="{B3FCC5F4-F78E-4348-B908-2AD616C0EDE3}"/>
    <dgm:cxn modelId="{262340EC-3841-48FC-B881-8EC3E6C4DE2C}" type="presParOf" srcId="{9DBC6754-A6C0-46C2-AD4F-3FB48BC9E048}" destId="{522DEE32-569E-4A4A-9377-9010112ED065}" srcOrd="0" destOrd="0" presId="urn:microsoft.com/office/officeart/2005/8/layout/default"/>
    <dgm:cxn modelId="{10848922-81C0-4603-8D9E-AA043C1CF2CD}" type="presParOf" srcId="{9DBC6754-A6C0-46C2-AD4F-3FB48BC9E048}" destId="{3C3540EB-BFF0-4DA9-8D9D-9CB1C0F83B68}" srcOrd="1" destOrd="0" presId="urn:microsoft.com/office/officeart/2005/8/layout/default"/>
    <dgm:cxn modelId="{914749E5-2F74-4BF5-B6DB-A379B93AE0F9}" type="presParOf" srcId="{9DBC6754-A6C0-46C2-AD4F-3FB48BC9E048}" destId="{172DC517-E30C-4D97-AAF4-725C1FA69F50}" srcOrd="2" destOrd="0" presId="urn:microsoft.com/office/officeart/2005/8/layout/default"/>
    <dgm:cxn modelId="{04090FEC-28CD-4078-B779-812E237B1ECC}" type="presParOf" srcId="{9DBC6754-A6C0-46C2-AD4F-3FB48BC9E048}" destId="{87C1099A-1E30-4D00-9960-717115046B72}" srcOrd="3" destOrd="0" presId="urn:microsoft.com/office/officeart/2005/8/layout/default"/>
    <dgm:cxn modelId="{F438671C-3053-4833-95CF-24833B866FFE}" type="presParOf" srcId="{9DBC6754-A6C0-46C2-AD4F-3FB48BC9E048}" destId="{2651C995-9046-4681-865E-3FF70E0B07FA}" srcOrd="4" destOrd="0" presId="urn:microsoft.com/office/officeart/2005/8/layout/default"/>
    <dgm:cxn modelId="{10098F76-5242-4CFE-9C49-24DA011E2FF2}" type="presParOf" srcId="{9DBC6754-A6C0-46C2-AD4F-3FB48BC9E048}" destId="{03E21E8E-6B54-4794-8307-AAEA939BAA3E}" srcOrd="5" destOrd="0" presId="urn:microsoft.com/office/officeart/2005/8/layout/default"/>
    <dgm:cxn modelId="{5939F18F-9FAF-4B2B-9F95-244EA19159AD}" type="presParOf" srcId="{9DBC6754-A6C0-46C2-AD4F-3FB48BC9E048}" destId="{D0F8C985-A975-4C65-AF4E-CDB68BE456E9}" srcOrd="6" destOrd="0" presId="urn:microsoft.com/office/officeart/2005/8/layout/default"/>
    <dgm:cxn modelId="{E2B15BE1-1637-4DC3-A690-77749EB3C883}" type="presParOf" srcId="{9DBC6754-A6C0-46C2-AD4F-3FB48BC9E048}" destId="{D39ED0BC-0FE1-469F-8A46-D3DE27274D83}" srcOrd="7" destOrd="0" presId="urn:microsoft.com/office/officeart/2005/8/layout/default"/>
    <dgm:cxn modelId="{AD0B1BD8-7168-445C-90C0-40EC6EDB71E5}" type="presParOf" srcId="{9DBC6754-A6C0-46C2-AD4F-3FB48BC9E048}" destId="{C3D76FAF-39B5-4D9D-B8B3-49E36EE6533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B77C35-A885-4ED3-9503-70B413E5A08C}"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6B86DDF3-9A8A-418F-B2F1-24AA3B9426CD}">
      <dgm:prSet/>
      <dgm:spPr/>
      <dgm:t>
        <a:bodyPr/>
        <a:lstStyle/>
        <a:p>
          <a:pPr rtl="0"/>
          <a:r>
            <a:rPr lang="en-US" b="1" dirty="0" smtClean="0">
              <a:solidFill>
                <a:schemeClr val="accent2"/>
              </a:solidFill>
            </a:rPr>
            <a:t>Advantages: </a:t>
          </a:r>
          <a:r>
            <a:rPr lang="en-US" dirty="0" smtClean="0"/>
            <a:t>wider package, engages non-poor in prepaid mandatory scheme from day 1, transition may be more feasible</a:t>
          </a:r>
          <a:endParaRPr lang="en-US" dirty="0"/>
        </a:p>
      </dgm:t>
    </dgm:pt>
    <dgm:pt modelId="{9DAF4F1F-9684-409A-8E51-3A20E526A13C}" type="parTrans" cxnId="{053AD087-4E01-4CE3-A2F1-14FEDD882C18}">
      <dgm:prSet/>
      <dgm:spPr/>
      <dgm:t>
        <a:bodyPr/>
        <a:lstStyle/>
        <a:p>
          <a:endParaRPr lang="en-US"/>
        </a:p>
      </dgm:t>
    </dgm:pt>
    <dgm:pt modelId="{FE196D8F-7D30-42B6-9B1B-A1D0673963F2}" type="sibTrans" cxnId="{053AD087-4E01-4CE3-A2F1-14FEDD882C18}">
      <dgm:prSet/>
      <dgm:spPr/>
      <dgm:t>
        <a:bodyPr/>
        <a:lstStyle/>
        <a:p>
          <a:endParaRPr lang="en-US"/>
        </a:p>
      </dgm:t>
    </dgm:pt>
    <dgm:pt modelId="{005A2D83-E1E9-4CE1-836C-5BD5EDA68195}">
      <dgm:prSet/>
      <dgm:spPr/>
      <dgm:t>
        <a:bodyPr/>
        <a:lstStyle/>
        <a:p>
          <a:pPr rtl="0"/>
          <a:r>
            <a:rPr lang="en-US" b="1" dirty="0" smtClean="0">
              <a:solidFill>
                <a:schemeClr val="accent2"/>
              </a:solidFill>
            </a:rPr>
            <a:t>Major disadvantage: </a:t>
          </a:r>
          <a:r>
            <a:rPr lang="en-US" dirty="0" smtClean="0"/>
            <a:t>costly to identify poor, to organize and collect copays/premiums</a:t>
          </a:r>
          <a:endParaRPr lang="en-US" dirty="0"/>
        </a:p>
      </dgm:t>
    </dgm:pt>
    <dgm:pt modelId="{1F180A0F-6033-4CAD-9260-9D34D0CE803B}" type="parTrans" cxnId="{D8B35232-20E7-4021-B1DA-279CD7D62D46}">
      <dgm:prSet/>
      <dgm:spPr/>
      <dgm:t>
        <a:bodyPr/>
        <a:lstStyle/>
        <a:p>
          <a:endParaRPr lang="en-US"/>
        </a:p>
      </dgm:t>
    </dgm:pt>
    <dgm:pt modelId="{D80144C2-305F-4F3A-BA33-E5956A9FCF06}" type="sibTrans" cxnId="{D8B35232-20E7-4021-B1DA-279CD7D62D46}">
      <dgm:prSet/>
      <dgm:spPr/>
      <dgm:t>
        <a:bodyPr/>
        <a:lstStyle/>
        <a:p>
          <a:endParaRPr lang="en-US"/>
        </a:p>
      </dgm:t>
    </dgm:pt>
    <dgm:pt modelId="{A0388D19-81CA-47D0-A3D5-9478D18186DF}" type="pres">
      <dgm:prSet presAssocID="{D0B77C35-A885-4ED3-9503-70B413E5A08C}" presName="compositeShape" presStyleCnt="0">
        <dgm:presLayoutVars>
          <dgm:chMax val="2"/>
          <dgm:dir/>
          <dgm:resizeHandles val="exact"/>
        </dgm:presLayoutVars>
      </dgm:prSet>
      <dgm:spPr/>
      <dgm:t>
        <a:bodyPr/>
        <a:lstStyle/>
        <a:p>
          <a:endParaRPr lang="en-US"/>
        </a:p>
      </dgm:t>
    </dgm:pt>
    <dgm:pt modelId="{95352C9D-8856-49A5-BF32-F53EF608C3DF}" type="pres">
      <dgm:prSet presAssocID="{6B86DDF3-9A8A-418F-B2F1-24AA3B9426CD}" presName="upArrow" presStyleLbl="node1" presStyleIdx="0" presStyleCnt="2" custScaleX="51534" custScaleY="85185" custLinFactNeighborX="18669" custLinFactNeighborY="-13360"/>
      <dgm:spPr/>
    </dgm:pt>
    <dgm:pt modelId="{0FD6B12B-0E46-430B-964A-2C3C08E87878}" type="pres">
      <dgm:prSet presAssocID="{6B86DDF3-9A8A-418F-B2F1-24AA3B9426CD}" presName="upArrowText" presStyleLbl="revTx" presStyleIdx="0" presStyleCnt="2" custLinFactNeighborX="-3603">
        <dgm:presLayoutVars>
          <dgm:chMax val="0"/>
          <dgm:bulletEnabled val="1"/>
        </dgm:presLayoutVars>
      </dgm:prSet>
      <dgm:spPr/>
      <dgm:t>
        <a:bodyPr/>
        <a:lstStyle/>
        <a:p>
          <a:endParaRPr lang="en-US"/>
        </a:p>
      </dgm:t>
    </dgm:pt>
    <dgm:pt modelId="{D3133C07-3111-4E4D-9A8F-D8ACABFC843B}" type="pres">
      <dgm:prSet presAssocID="{005A2D83-E1E9-4CE1-836C-5BD5EDA68195}" presName="downArrow" presStyleLbl="node1" presStyleIdx="1" presStyleCnt="2" custScaleX="51534" custScaleY="81811" custLinFactNeighborX="17492" custLinFactNeighborY="1620"/>
      <dgm:spPr/>
    </dgm:pt>
    <dgm:pt modelId="{DF134864-E431-4EBE-8B62-2C9E420034FA}" type="pres">
      <dgm:prSet presAssocID="{005A2D83-E1E9-4CE1-836C-5BD5EDA68195}" presName="downArrowText" presStyleLbl="revTx" presStyleIdx="1" presStyleCnt="2" custLinFactNeighborX="-1698" custLinFactNeighborY="1620">
        <dgm:presLayoutVars>
          <dgm:chMax val="0"/>
          <dgm:bulletEnabled val="1"/>
        </dgm:presLayoutVars>
      </dgm:prSet>
      <dgm:spPr/>
      <dgm:t>
        <a:bodyPr/>
        <a:lstStyle/>
        <a:p>
          <a:endParaRPr lang="en-US"/>
        </a:p>
      </dgm:t>
    </dgm:pt>
  </dgm:ptLst>
  <dgm:cxnLst>
    <dgm:cxn modelId="{D8B35232-20E7-4021-B1DA-279CD7D62D46}" srcId="{D0B77C35-A885-4ED3-9503-70B413E5A08C}" destId="{005A2D83-E1E9-4CE1-836C-5BD5EDA68195}" srcOrd="1" destOrd="0" parTransId="{1F180A0F-6033-4CAD-9260-9D34D0CE803B}" sibTransId="{D80144C2-305F-4F3A-BA33-E5956A9FCF06}"/>
    <dgm:cxn modelId="{2559D631-5DF2-4F50-A56B-96FB6DF354CA}" type="presOf" srcId="{D0B77C35-A885-4ED3-9503-70B413E5A08C}" destId="{A0388D19-81CA-47D0-A3D5-9478D18186DF}" srcOrd="0" destOrd="0" presId="urn:microsoft.com/office/officeart/2005/8/layout/arrow4"/>
    <dgm:cxn modelId="{083FADD2-BEA5-4AB9-ADD3-1D39E3D3A923}" type="presOf" srcId="{6B86DDF3-9A8A-418F-B2F1-24AA3B9426CD}" destId="{0FD6B12B-0E46-430B-964A-2C3C08E87878}" srcOrd="0" destOrd="0" presId="urn:microsoft.com/office/officeart/2005/8/layout/arrow4"/>
    <dgm:cxn modelId="{053AD087-4E01-4CE3-A2F1-14FEDD882C18}" srcId="{D0B77C35-A885-4ED3-9503-70B413E5A08C}" destId="{6B86DDF3-9A8A-418F-B2F1-24AA3B9426CD}" srcOrd="0" destOrd="0" parTransId="{9DAF4F1F-9684-409A-8E51-3A20E526A13C}" sibTransId="{FE196D8F-7D30-42B6-9B1B-A1D0673963F2}"/>
    <dgm:cxn modelId="{32EEDB2C-D81C-4E86-B8F9-1D943A31EDE1}" type="presOf" srcId="{005A2D83-E1E9-4CE1-836C-5BD5EDA68195}" destId="{DF134864-E431-4EBE-8B62-2C9E420034FA}" srcOrd="0" destOrd="0" presId="urn:microsoft.com/office/officeart/2005/8/layout/arrow4"/>
    <dgm:cxn modelId="{B3AFE90A-B027-4F2D-A7F6-72BF469AA906}" type="presParOf" srcId="{A0388D19-81CA-47D0-A3D5-9478D18186DF}" destId="{95352C9D-8856-49A5-BF32-F53EF608C3DF}" srcOrd="0" destOrd="0" presId="urn:microsoft.com/office/officeart/2005/8/layout/arrow4"/>
    <dgm:cxn modelId="{95DE9B86-2AB7-4954-899A-6B7A1D06ABB5}" type="presParOf" srcId="{A0388D19-81CA-47D0-A3D5-9478D18186DF}" destId="{0FD6B12B-0E46-430B-964A-2C3C08E87878}" srcOrd="1" destOrd="0" presId="urn:microsoft.com/office/officeart/2005/8/layout/arrow4"/>
    <dgm:cxn modelId="{2E795D9D-6400-42E3-98CC-EB013104D537}" type="presParOf" srcId="{A0388D19-81CA-47D0-A3D5-9478D18186DF}" destId="{D3133C07-3111-4E4D-9A8F-D8ACABFC843B}" srcOrd="2" destOrd="0" presId="urn:microsoft.com/office/officeart/2005/8/layout/arrow4"/>
    <dgm:cxn modelId="{A42937A4-F82A-4DA0-AAA4-9C2DC1397F00}" type="presParOf" srcId="{A0388D19-81CA-47D0-A3D5-9478D18186DF}" destId="{DF134864-E431-4EBE-8B62-2C9E420034F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52775-EBB1-4BE8-9483-0179DF71CFA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55233A2-019B-4C10-B819-D1E237FAD5E9}">
      <dgm:prSet phldrT="[Text]" custT="1"/>
      <dgm:spPr>
        <a:solidFill>
          <a:schemeClr val="bg1"/>
        </a:solidFill>
        <a:ln>
          <a:solidFill>
            <a:schemeClr val="accent1"/>
          </a:solidFill>
        </a:ln>
      </dgm:spPr>
      <dgm:t>
        <a:bodyPr/>
        <a:lstStyle/>
        <a:p>
          <a:r>
            <a:rPr lang="en-US" sz="1800" dirty="0" smtClean="0">
              <a:solidFill>
                <a:schemeClr val="tx1"/>
              </a:solidFill>
            </a:rPr>
            <a:t>Under-5 death rate per 1,000 live births</a:t>
          </a:r>
          <a:endParaRPr lang="en-US" sz="1800" dirty="0">
            <a:solidFill>
              <a:schemeClr val="tx1"/>
            </a:solidFill>
          </a:endParaRPr>
        </a:p>
      </dgm:t>
    </dgm:pt>
    <dgm:pt modelId="{D52EC422-E866-403B-96BB-64EAF49AF257}" type="parTrans" cxnId="{5914A49C-D995-4DA4-8552-53BE16C0282B}">
      <dgm:prSet/>
      <dgm:spPr/>
      <dgm:t>
        <a:bodyPr/>
        <a:lstStyle/>
        <a:p>
          <a:endParaRPr lang="en-US" sz="1800"/>
        </a:p>
      </dgm:t>
    </dgm:pt>
    <dgm:pt modelId="{FBDED6C4-9D4C-4AA9-A3FE-D53047F6A8CB}" type="sibTrans" cxnId="{5914A49C-D995-4DA4-8552-53BE16C0282B}">
      <dgm:prSet/>
      <dgm:spPr/>
      <dgm:t>
        <a:bodyPr/>
        <a:lstStyle/>
        <a:p>
          <a:endParaRPr lang="en-US" sz="1800"/>
        </a:p>
      </dgm:t>
    </dgm:pt>
    <dgm:pt modelId="{DC14E97D-694D-4BB9-9A35-28413FA8BC52}">
      <dgm:prSet phldrT="[Text]" custT="1"/>
      <dgm:spPr>
        <a:solidFill>
          <a:schemeClr val="accent1">
            <a:alpha val="90000"/>
          </a:schemeClr>
        </a:solidFill>
      </dgm:spPr>
      <dgm:t>
        <a:bodyPr/>
        <a:lstStyle/>
        <a:p>
          <a:r>
            <a:rPr lang="en-US" sz="4800" dirty="0" smtClean="0">
              <a:solidFill>
                <a:schemeClr val="bg1"/>
              </a:solidFill>
            </a:rPr>
            <a:t>16</a:t>
          </a:r>
          <a:endParaRPr lang="en-US" sz="4800" dirty="0">
            <a:solidFill>
              <a:schemeClr val="bg1"/>
            </a:solidFill>
          </a:endParaRPr>
        </a:p>
      </dgm:t>
    </dgm:pt>
    <dgm:pt modelId="{39A76A9C-DC08-447F-B755-00035C9A8EFD}" type="parTrans" cxnId="{6601F188-925F-4208-8E36-0E2D0EAAB4F9}">
      <dgm:prSet/>
      <dgm:spPr>
        <a:ln w="38100">
          <a:solidFill>
            <a:schemeClr val="accent1"/>
          </a:solidFill>
          <a:headEnd type="none" w="med" len="med"/>
          <a:tailEnd type="triangle" w="med" len="med"/>
        </a:ln>
      </dgm:spPr>
      <dgm:t>
        <a:bodyPr/>
        <a:lstStyle/>
        <a:p>
          <a:endParaRPr lang="en-US" sz="1800"/>
        </a:p>
      </dgm:t>
    </dgm:pt>
    <dgm:pt modelId="{107F11A5-9DD2-4648-A245-27946DE1D647}" type="sibTrans" cxnId="{6601F188-925F-4208-8E36-0E2D0EAAB4F9}">
      <dgm:prSet/>
      <dgm:spPr/>
      <dgm:t>
        <a:bodyPr/>
        <a:lstStyle/>
        <a:p>
          <a:endParaRPr lang="en-US" sz="1800"/>
        </a:p>
      </dgm:t>
    </dgm:pt>
    <dgm:pt modelId="{0E864D2D-6CBC-47BB-A0CB-B31E6EE3D4E6}" type="pres">
      <dgm:prSet presAssocID="{96552775-EBB1-4BE8-9483-0179DF71CFA3}" presName="diagram" presStyleCnt="0">
        <dgm:presLayoutVars>
          <dgm:chPref val="1"/>
          <dgm:dir/>
          <dgm:animOne val="branch"/>
          <dgm:animLvl val="lvl"/>
          <dgm:resizeHandles/>
        </dgm:presLayoutVars>
      </dgm:prSet>
      <dgm:spPr/>
      <dgm:t>
        <a:bodyPr/>
        <a:lstStyle/>
        <a:p>
          <a:endParaRPr lang="en-GB"/>
        </a:p>
      </dgm:t>
    </dgm:pt>
    <dgm:pt modelId="{F110761C-2595-4B22-A5E1-76BC6B5D2E2E}" type="pres">
      <dgm:prSet presAssocID="{E55233A2-019B-4C10-B819-D1E237FAD5E9}" presName="root" presStyleCnt="0"/>
      <dgm:spPr/>
    </dgm:pt>
    <dgm:pt modelId="{2EC45457-678F-4414-BEF5-C3ABF7672821}" type="pres">
      <dgm:prSet presAssocID="{E55233A2-019B-4C10-B819-D1E237FAD5E9}" presName="rootComposite" presStyleCnt="0"/>
      <dgm:spPr/>
    </dgm:pt>
    <dgm:pt modelId="{A63B951C-ADEC-48F3-B0BD-D48A55F7E0F8}" type="pres">
      <dgm:prSet presAssocID="{E55233A2-019B-4C10-B819-D1E237FAD5E9}" presName="rootText" presStyleLbl="node1" presStyleIdx="0" presStyleCnt="1" custScaleY="89070"/>
      <dgm:spPr/>
      <dgm:t>
        <a:bodyPr/>
        <a:lstStyle/>
        <a:p>
          <a:endParaRPr lang="en-GB"/>
        </a:p>
      </dgm:t>
    </dgm:pt>
    <dgm:pt modelId="{FA37D05A-0D39-4158-9BB7-C549283AE862}" type="pres">
      <dgm:prSet presAssocID="{E55233A2-019B-4C10-B819-D1E237FAD5E9}" presName="rootConnector" presStyleLbl="node1" presStyleIdx="0" presStyleCnt="1"/>
      <dgm:spPr/>
      <dgm:t>
        <a:bodyPr/>
        <a:lstStyle/>
        <a:p>
          <a:endParaRPr lang="en-GB"/>
        </a:p>
      </dgm:t>
    </dgm:pt>
    <dgm:pt modelId="{8CC000E9-CDFF-4102-8100-629E63BB609A}" type="pres">
      <dgm:prSet presAssocID="{E55233A2-019B-4C10-B819-D1E237FAD5E9}" presName="childShape" presStyleCnt="0"/>
      <dgm:spPr/>
    </dgm:pt>
    <dgm:pt modelId="{EE928492-612A-431D-AA86-FAF7CC7A7CEC}" type="pres">
      <dgm:prSet presAssocID="{39A76A9C-DC08-447F-B755-00035C9A8EFD}" presName="Name13" presStyleLbl="parChTrans1D2" presStyleIdx="0" presStyleCnt="1"/>
      <dgm:spPr/>
      <dgm:t>
        <a:bodyPr/>
        <a:lstStyle/>
        <a:p>
          <a:endParaRPr lang="en-GB"/>
        </a:p>
      </dgm:t>
    </dgm:pt>
    <dgm:pt modelId="{3DCD9E1B-1070-4A3D-AFC9-982519782B7A}" type="pres">
      <dgm:prSet presAssocID="{DC14E97D-694D-4BB9-9A35-28413FA8BC52}" presName="childText" presStyleLbl="bgAcc1" presStyleIdx="0" presStyleCnt="1">
        <dgm:presLayoutVars>
          <dgm:bulletEnabled val="1"/>
        </dgm:presLayoutVars>
      </dgm:prSet>
      <dgm:spPr/>
      <dgm:t>
        <a:bodyPr/>
        <a:lstStyle/>
        <a:p>
          <a:endParaRPr lang="en-GB"/>
        </a:p>
      </dgm:t>
    </dgm:pt>
  </dgm:ptLst>
  <dgm:cxnLst>
    <dgm:cxn modelId="{EB737FC7-1513-42CC-BAED-E5A59363527A}" type="presOf" srcId="{DC14E97D-694D-4BB9-9A35-28413FA8BC52}" destId="{3DCD9E1B-1070-4A3D-AFC9-982519782B7A}" srcOrd="0" destOrd="0" presId="urn:microsoft.com/office/officeart/2005/8/layout/hierarchy3"/>
    <dgm:cxn modelId="{4C41E72E-9064-4686-8A9F-1EC304490F75}" type="presOf" srcId="{E55233A2-019B-4C10-B819-D1E237FAD5E9}" destId="{FA37D05A-0D39-4158-9BB7-C549283AE862}" srcOrd="1" destOrd="0" presId="urn:microsoft.com/office/officeart/2005/8/layout/hierarchy3"/>
    <dgm:cxn modelId="{F140442D-98DF-4E9D-AB41-E7050DD4AEBB}" type="presOf" srcId="{96552775-EBB1-4BE8-9483-0179DF71CFA3}" destId="{0E864D2D-6CBC-47BB-A0CB-B31E6EE3D4E6}" srcOrd="0" destOrd="0" presId="urn:microsoft.com/office/officeart/2005/8/layout/hierarchy3"/>
    <dgm:cxn modelId="{6601F188-925F-4208-8E36-0E2D0EAAB4F9}" srcId="{E55233A2-019B-4C10-B819-D1E237FAD5E9}" destId="{DC14E97D-694D-4BB9-9A35-28413FA8BC52}" srcOrd="0" destOrd="0" parTransId="{39A76A9C-DC08-447F-B755-00035C9A8EFD}" sibTransId="{107F11A5-9DD2-4648-A245-27946DE1D647}"/>
    <dgm:cxn modelId="{3E8BD897-0FB2-443E-96CA-D459D27D6A73}" type="presOf" srcId="{E55233A2-019B-4C10-B819-D1E237FAD5E9}" destId="{A63B951C-ADEC-48F3-B0BD-D48A55F7E0F8}" srcOrd="0" destOrd="0" presId="urn:microsoft.com/office/officeart/2005/8/layout/hierarchy3"/>
    <dgm:cxn modelId="{5914A49C-D995-4DA4-8552-53BE16C0282B}" srcId="{96552775-EBB1-4BE8-9483-0179DF71CFA3}" destId="{E55233A2-019B-4C10-B819-D1E237FAD5E9}" srcOrd="0" destOrd="0" parTransId="{D52EC422-E866-403B-96BB-64EAF49AF257}" sibTransId="{FBDED6C4-9D4C-4AA9-A3FE-D53047F6A8CB}"/>
    <dgm:cxn modelId="{1AC38361-AF64-4F47-A64D-5719A3FE07A5}" type="presOf" srcId="{39A76A9C-DC08-447F-B755-00035C9A8EFD}" destId="{EE928492-612A-431D-AA86-FAF7CC7A7CEC}" srcOrd="0" destOrd="0" presId="urn:microsoft.com/office/officeart/2005/8/layout/hierarchy3"/>
    <dgm:cxn modelId="{9CF9CDE7-5135-48CD-BADF-845779CBE853}" type="presParOf" srcId="{0E864D2D-6CBC-47BB-A0CB-B31E6EE3D4E6}" destId="{F110761C-2595-4B22-A5E1-76BC6B5D2E2E}" srcOrd="0" destOrd="0" presId="urn:microsoft.com/office/officeart/2005/8/layout/hierarchy3"/>
    <dgm:cxn modelId="{8E93FB3A-2AB4-4E3C-BF61-B5330C69AB88}" type="presParOf" srcId="{F110761C-2595-4B22-A5E1-76BC6B5D2E2E}" destId="{2EC45457-678F-4414-BEF5-C3ABF7672821}" srcOrd="0" destOrd="0" presId="urn:microsoft.com/office/officeart/2005/8/layout/hierarchy3"/>
    <dgm:cxn modelId="{B0173FDA-D8B8-4AB6-9914-F9A6EC180D74}" type="presParOf" srcId="{2EC45457-678F-4414-BEF5-C3ABF7672821}" destId="{A63B951C-ADEC-48F3-B0BD-D48A55F7E0F8}" srcOrd="0" destOrd="0" presId="urn:microsoft.com/office/officeart/2005/8/layout/hierarchy3"/>
    <dgm:cxn modelId="{F5343CBF-272D-460E-A592-5543138ABD05}" type="presParOf" srcId="{2EC45457-678F-4414-BEF5-C3ABF7672821}" destId="{FA37D05A-0D39-4158-9BB7-C549283AE862}" srcOrd="1" destOrd="0" presId="urn:microsoft.com/office/officeart/2005/8/layout/hierarchy3"/>
    <dgm:cxn modelId="{4B6C2A9D-DC1E-44D8-9BD8-67943BB09699}" type="presParOf" srcId="{F110761C-2595-4B22-A5E1-76BC6B5D2E2E}" destId="{8CC000E9-CDFF-4102-8100-629E63BB609A}" srcOrd="1" destOrd="0" presId="urn:microsoft.com/office/officeart/2005/8/layout/hierarchy3"/>
    <dgm:cxn modelId="{AB074598-02C5-4A01-B9BE-24F8E8E5E0F6}" type="presParOf" srcId="{8CC000E9-CDFF-4102-8100-629E63BB609A}" destId="{EE928492-612A-431D-AA86-FAF7CC7A7CEC}" srcOrd="0" destOrd="0" presId="urn:microsoft.com/office/officeart/2005/8/layout/hierarchy3"/>
    <dgm:cxn modelId="{B4889618-8E8A-4FED-84F7-1C9BAE08C4C1}" type="presParOf" srcId="{8CC000E9-CDFF-4102-8100-629E63BB609A}" destId="{3DCD9E1B-1070-4A3D-AFC9-982519782B7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09799E2-2C1F-4615-9533-2C1F82890AF7}"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900964F4-1C9C-403F-8469-086037CB8CEE}">
      <dgm:prSet/>
      <dgm:spPr/>
      <dgm:t>
        <a:bodyPr/>
        <a:lstStyle/>
        <a:p>
          <a:pPr rtl="0"/>
          <a:r>
            <a:rPr lang="en-US" dirty="0" smtClean="0"/>
            <a:t>1</a:t>
          </a:r>
          <a:endParaRPr lang="en-US" dirty="0"/>
        </a:p>
      </dgm:t>
    </dgm:pt>
    <dgm:pt modelId="{EEF7C6BB-AF89-4ECC-AFFB-D32528A1EA62}" type="parTrans" cxnId="{0A1F8591-4937-4230-923A-5EEFAD28504D}">
      <dgm:prSet/>
      <dgm:spPr/>
      <dgm:t>
        <a:bodyPr/>
        <a:lstStyle/>
        <a:p>
          <a:endParaRPr lang="en-US"/>
        </a:p>
      </dgm:t>
    </dgm:pt>
    <dgm:pt modelId="{50D0FDA8-24C4-4A7B-B6C4-96B8BADA77C3}" type="sibTrans" cxnId="{0A1F8591-4937-4230-923A-5EEFAD28504D}">
      <dgm:prSet/>
      <dgm:spPr/>
      <dgm:t>
        <a:bodyPr/>
        <a:lstStyle/>
        <a:p>
          <a:endParaRPr lang="en-US"/>
        </a:p>
      </dgm:t>
    </dgm:pt>
    <dgm:pt modelId="{2FEF6513-9B81-49A9-9990-29724EE3D85E}">
      <dgm:prSet/>
      <dgm:spPr/>
      <dgm:t>
        <a:bodyPr/>
        <a:lstStyle/>
        <a:p>
          <a:pPr rtl="0"/>
          <a:r>
            <a:rPr lang="en-US" dirty="0" smtClean="0"/>
            <a:t>2</a:t>
          </a:r>
          <a:endParaRPr lang="en-US" dirty="0"/>
        </a:p>
      </dgm:t>
    </dgm:pt>
    <dgm:pt modelId="{531750E2-1BA1-4780-99CD-D114934429AD}" type="parTrans" cxnId="{6CE76481-44CB-47C1-A6BF-CCF06FA0ACE1}">
      <dgm:prSet/>
      <dgm:spPr/>
      <dgm:t>
        <a:bodyPr/>
        <a:lstStyle/>
        <a:p>
          <a:endParaRPr lang="en-US"/>
        </a:p>
      </dgm:t>
    </dgm:pt>
    <dgm:pt modelId="{6CBE1B35-32FB-4FAF-B8AE-9C4FF3B34F26}" type="sibTrans" cxnId="{6CE76481-44CB-47C1-A6BF-CCF06FA0ACE1}">
      <dgm:prSet/>
      <dgm:spPr/>
      <dgm:t>
        <a:bodyPr/>
        <a:lstStyle/>
        <a:p>
          <a:endParaRPr lang="en-US"/>
        </a:p>
      </dgm:t>
    </dgm:pt>
    <dgm:pt modelId="{E470DA25-CE0D-4C9C-B2B6-431E1565ED48}">
      <dgm:prSet/>
      <dgm:spPr/>
      <dgm:t>
        <a:bodyPr/>
        <a:lstStyle/>
        <a:p>
          <a:pPr rtl="0"/>
          <a:r>
            <a:rPr lang="en-US" dirty="0" smtClean="0"/>
            <a:t>3</a:t>
          </a:r>
          <a:endParaRPr lang="en-US" dirty="0"/>
        </a:p>
      </dgm:t>
    </dgm:pt>
    <dgm:pt modelId="{1A80FCD4-8EAC-48AF-9463-F25157ED84F9}" type="parTrans" cxnId="{66318452-8BD4-4DC9-894E-9AC70727A447}">
      <dgm:prSet/>
      <dgm:spPr/>
      <dgm:t>
        <a:bodyPr/>
        <a:lstStyle/>
        <a:p>
          <a:endParaRPr lang="en-US"/>
        </a:p>
      </dgm:t>
    </dgm:pt>
    <dgm:pt modelId="{227A3BEC-418E-439B-A5B3-CFBB81D0588E}" type="sibTrans" cxnId="{66318452-8BD4-4DC9-894E-9AC70727A447}">
      <dgm:prSet/>
      <dgm:spPr/>
      <dgm:t>
        <a:bodyPr/>
        <a:lstStyle/>
        <a:p>
          <a:endParaRPr lang="en-US"/>
        </a:p>
      </dgm:t>
    </dgm:pt>
    <dgm:pt modelId="{6D5B7CCA-9090-4919-9DFA-C64E01A6ED59}">
      <dgm:prSet/>
      <dgm:spPr/>
      <dgm:t>
        <a:bodyPr/>
        <a:lstStyle/>
        <a:p>
          <a:pPr rtl="0"/>
          <a:r>
            <a:rPr lang="en-US" dirty="0" smtClean="0"/>
            <a:t>4</a:t>
          </a:r>
          <a:endParaRPr lang="en-US" dirty="0"/>
        </a:p>
      </dgm:t>
    </dgm:pt>
    <dgm:pt modelId="{C0602C33-CDB2-4FE5-85A9-111CCCDCFC02}" type="parTrans" cxnId="{57D368FA-8421-4072-BDA1-EE89F83423DF}">
      <dgm:prSet/>
      <dgm:spPr/>
      <dgm:t>
        <a:bodyPr/>
        <a:lstStyle/>
        <a:p>
          <a:endParaRPr lang="en-US"/>
        </a:p>
      </dgm:t>
    </dgm:pt>
    <dgm:pt modelId="{06EAAD08-76D8-4FF7-9C14-8CD12AD8EE45}" type="sibTrans" cxnId="{57D368FA-8421-4072-BDA1-EE89F83423DF}">
      <dgm:prSet/>
      <dgm:spPr/>
      <dgm:t>
        <a:bodyPr/>
        <a:lstStyle/>
        <a:p>
          <a:endParaRPr lang="en-US"/>
        </a:p>
      </dgm:t>
    </dgm:pt>
    <dgm:pt modelId="{2FD9013C-F332-4CA5-94E7-D8DFFF8BF969}">
      <dgm:prSet custT="1"/>
      <dgm:spPr>
        <a:solidFill>
          <a:schemeClr val="bg1"/>
        </a:solidFill>
        <a:ln>
          <a:solidFill>
            <a:schemeClr val="accent1"/>
          </a:solidFill>
        </a:ln>
      </dgm:spPr>
      <dgm:t>
        <a:bodyPr/>
        <a:lstStyle/>
        <a:p>
          <a:pPr rtl="0"/>
          <a:r>
            <a:rPr lang="en-US" sz="2000" dirty="0" smtClean="0">
              <a:solidFill>
                <a:schemeClr val="tx1"/>
              </a:solidFill>
            </a:rPr>
            <a:t>Poor gain the most in terms of health and FRP</a:t>
          </a:r>
          <a:endParaRPr lang="en-US" sz="2000" dirty="0">
            <a:solidFill>
              <a:schemeClr val="tx1"/>
            </a:solidFill>
          </a:endParaRPr>
        </a:p>
      </dgm:t>
    </dgm:pt>
    <dgm:pt modelId="{73D99766-9E2C-468F-B32C-D19A8B553FDF}" type="parTrans" cxnId="{6CE571C2-6F8C-423D-9869-5E3BDD390268}">
      <dgm:prSet/>
      <dgm:spPr/>
      <dgm:t>
        <a:bodyPr/>
        <a:lstStyle/>
        <a:p>
          <a:endParaRPr lang="en-US"/>
        </a:p>
      </dgm:t>
    </dgm:pt>
    <dgm:pt modelId="{CBE4DFE0-4AB1-4116-9AC7-B64E74CDA05F}" type="sibTrans" cxnId="{6CE571C2-6F8C-423D-9869-5E3BDD390268}">
      <dgm:prSet/>
      <dgm:spPr/>
      <dgm:t>
        <a:bodyPr/>
        <a:lstStyle/>
        <a:p>
          <a:endParaRPr lang="en-US"/>
        </a:p>
      </dgm:t>
    </dgm:pt>
    <dgm:pt modelId="{06E7F3C2-D2A2-43E3-A0CC-80BE5003A957}">
      <dgm:prSet custT="1"/>
      <dgm:spPr>
        <a:solidFill>
          <a:schemeClr val="bg1"/>
        </a:solidFill>
        <a:ln>
          <a:solidFill>
            <a:schemeClr val="accent1"/>
          </a:solidFill>
        </a:ln>
      </dgm:spPr>
      <dgm:t>
        <a:bodyPr/>
        <a:lstStyle/>
        <a:p>
          <a:pPr rtl="0"/>
          <a:r>
            <a:rPr lang="en-US" sz="2000" dirty="0" smtClean="0">
              <a:solidFill>
                <a:schemeClr val="tx1"/>
              </a:solidFill>
            </a:rPr>
            <a:t>Approach yields high health gains per $ spent</a:t>
          </a:r>
          <a:endParaRPr lang="en-US" sz="2000" dirty="0">
            <a:solidFill>
              <a:schemeClr val="tx1"/>
            </a:solidFill>
          </a:endParaRPr>
        </a:p>
      </dgm:t>
    </dgm:pt>
    <dgm:pt modelId="{6200158F-6631-48CC-A3D7-775AC9108E83}" type="parTrans" cxnId="{8C5077DB-ACDE-4866-84AB-57FE1C320976}">
      <dgm:prSet/>
      <dgm:spPr/>
      <dgm:t>
        <a:bodyPr/>
        <a:lstStyle/>
        <a:p>
          <a:endParaRPr lang="en-US"/>
        </a:p>
      </dgm:t>
    </dgm:pt>
    <dgm:pt modelId="{E2CF61E7-6F71-4690-988A-956CFF24852D}" type="sibTrans" cxnId="{8C5077DB-ACDE-4866-84AB-57FE1C320976}">
      <dgm:prSet/>
      <dgm:spPr/>
      <dgm:t>
        <a:bodyPr/>
        <a:lstStyle/>
        <a:p>
          <a:endParaRPr lang="en-US"/>
        </a:p>
      </dgm:t>
    </dgm:pt>
    <dgm:pt modelId="{C03684E2-9BD1-4487-9124-5AC419706C2A}">
      <dgm:prSet custT="1"/>
      <dgm:spPr>
        <a:solidFill>
          <a:schemeClr val="bg1"/>
        </a:solidFill>
        <a:ln>
          <a:solidFill>
            <a:schemeClr val="accent1"/>
          </a:solidFill>
        </a:ln>
      </dgm:spPr>
      <dgm:t>
        <a:bodyPr/>
        <a:lstStyle/>
        <a:p>
          <a:pPr rtl="0"/>
          <a:r>
            <a:rPr lang="en-US" sz="2000" dirty="0" smtClean="0">
              <a:solidFill>
                <a:schemeClr val="tx1"/>
              </a:solidFill>
            </a:rPr>
            <a:t>Public money is used to address negative externalities of infectious disease transmission</a:t>
          </a:r>
          <a:endParaRPr lang="en-US" sz="2000" dirty="0">
            <a:solidFill>
              <a:schemeClr val="tx1"/>
            </a:solidFill>
          </a:endParaRPr>
        </a:p>
      </dgm:t>
    </dgm:pt>
    <dgm:pt modelId="{D928186D-33ED-4887-B68B-FA34611EF031}" type="parTrans" cxnId="{C4628993-DDEB-456E-A18F-75DC00BD406F}">
      <dgm:prSet/>
      <dgm:spPr/>
      <dgm:t>
        <a:bodyPr/>
        <a:lstStyle/>
        <a:p>
          <a:endParaRPr lang="en-US"/>
        </a:p>
      </dgm:t>
    </dgm:pt>
    <dgm:pt modelId="{72E321FE-2A90-4398-89B5-843B808E313F}" type="sibTrans" cxnId="{C4628993-DDEB-456E-A18F-75DC00BD406F}">
      <dgm:prSet/>
      <dgm:spPr/>
      <dgm:t>
        <a:bodyPr/>
        <a:lstStyle/>
        <a:p>
          <a:endParaRPr lang="en-US"/>
        </a:p>
      </dgm:t>
    </dgm:pt>
    <dgm:pt modelId="{3D9D56B6-4852-4B70-AACE-BAAB8B68F220}">
      <dgm:prSet custT="1"/>
      <dgm:spPr>
        <a:solidFill>
          <a:schemeClr val="bg1"/>
        </a:solidFill>
        <a:ln>
          <a:solidFill>
            <a:schemeClr val="accent1"/>
          </a:solidFill>
        </a:ln>
      </dgm:spPr>
      <dgm:t>
        <a:bodyPr/>
        <a:lstStyle/>
        <a:p>
          <a:pPr rtl="0"/>
          <a:r>
            <a:rPr lang="en-US" sz="2000" dirty="0" smtClean="0">
              <a:solidFill>
                <a:schemeClr val="tx1"/>
              </a:solidFill>
            </a:rPr>
            <a:t>Implementation success in many low- and middle-income countries  has shown feasibility</a:t>
          </a:r>
          <a:endParaRPr lang="en-US" sz="2000" dirty="0">
            <a:solidFill>
              <a:schemeClr val="tx1"/>
            </a:solidFill>
          </a:endParaRPr>
        </a:p>
      </dgm:t>
    </dgm:pt>
    <dgm:pt modelId="{74F19337-DF63-44F4-B61E-A6791DDFAB5E}" type="parTrans" cxnId="{A8B42F44-B3A9-4652-BCE2-34D722153B62}">
      <dgm:prSet/>
      <dgm:spPr/>
      <dgm:t>
        <a:bodyPr/>
        <a:lstStyle/>
        <a:p>
          <a:endParaRPr lang="en-US"/>
        </a:p>
      </dgm:t>
    </dgm:pt>
    <dgm:pt modelId="{7ADACBF6-05C7-4878-8951-5E31FCF43D71}" type="sibTrans" cxnId="{A8B42F44-B3A9-4652-BCE2-34D722153B62}">
      <dgm:prSet/>
      <dgm:spPr/>
      <dgm:t>
        <a:bodyPr/>
        <a:lstStyle/>
        <a:p>
          <a:endParaRPr lang="en-US"/>
        </a:p>
      </dgm:t>
    </dgm:pt>
    <dgm:pt modelId="{B4D8FC9D-5327-408E-A20D-A57126EB2049}" type="pres">
      <dgm:prSet presAssocID="{409799E2-2C1F-4615-9533-2C1F82890AF7}" presName="Name0" presStyleCnt="0">
        <dgm:presLayoutVars>
          <dgm:dir/>
          <dgm:animLvl val="lvl"/>
          <dgm:resizeHandles val="exact"/>
        </dgm:presLayoutVars>
      </dgm:prSet>
      <dgm:spPr/>
      <dgm:t>
        <a:bodyPr/>
        <a:lstStyle/>
        <a:p>
          <a:endParaRPr lang="en-US"/>
        </a:p>
      </dgm:t>
    </dgm:pt>
    <dgm:pt modelId="{F0281703-F06B-453B-B51B-581341032EEE}" type="pres">
      <dgm:prSet presAssocID="{900964F4-1C9C-403F-8469-086037CB8CEE}" presName="linNode" presStyleCnt="0"/>
      <dgm:spPr/>
    </dgm:pt>
    <dgm:pt modelId="{8C602103-116B-4939-9E74-FB4349EE4606}" type="pres">
      <dgm:prSet presAssocID="{900964F4-1C9C-403F-8469-086037CB8CEE}" presName="parTx" presStyleLbl="revTx" presStyleIdx="0" presStyleCnt="4">
        <dgm:presLayoutVars>
          <dgm:chMax val="1"/>
          <dgm:bulletEnabled val="1"/>
        </dgm:presLayoutVars>
      </dgm:prSet>
      <dgm:spPr/>
      <dgm:t>
        <a:bodyPr/>
        <a:lstStyle/>
        <a:p>
          <a:endParaRPr lang="en-US"/>
        </a:p>
      </dgm:t>
    </dgm:pt>
    <dgm:pt modelId="{25C814F0-3D92-4E7B-97C7-6C107DFEB80E}" type="pres">
      <dgm:prSet presAssocID="{900964F4-1C9C-403F-8469-086037CB8CEE}" presName="bracket" presStyleLbl="parChTrans1D1" presStyleIdx="0" presStyleCnt="4"/>
      <dgm:spPr>
        <a:ln>
          <a:solidFill>
            <a:schemeClr val="accent2"/>
          </a:solidFill>
        </a:ln>
      </dgm:spPr>
    </dgm:pt>
    <dgm:pt modelId="{B62AC68E-5B32-409F-854F-1CC222D97571}" type="pres">
      <dgm:prSet presAssocID="{900964F4-1C9C-403F-8469-086037CB8CEE}" presName="spH" presStyleCnt="0"/>
      <dgm:spPr/>
    </dgm:pt>
    <dgm:pt modelId="{CF31739F-0709-435D-9EC7-8588C9B25DA4}" type="pres">
      <dgm:prSet presAssocID="{900964F4-1C9C-403F-8469-086037CB8CEE}" presName="desTx" presStyleLbl="node1" presStyleIdx="0" presStyleCnt="4">
        <dgm:presLayoutVars>
          <dgm:bulletEnabled val="1"/>
        </dgm:presLayoutVars>
      </dgm:prSet>
      <dgm:spPr>
        <a:prstGeom prst="roundRect">
          <a:avLst/>
        </a:prstGeom>
      </dgm:spPr>
      <dgm:t>
        <a:bodyPr/>
        <a:lstStyle/>
        <a:p>
          <a:endParaRPr lang="en-US"/>
        </a:p>
      </dgm:t>
    </dgm:pt>
    <dgm:pt modelId="{C81A9993-A2B5-4AC4-84C7-BCDD01C9936C}" type="pres">
      <dgm:prSet presAssocID="{50D0FDA8-24C4-4A7B-B6C4-96B8BADA77C3}" presName="spV" presStyleCnt="0"/>
      <dgm:spPr/>
    </dgm:pt>
    <dgm:pt modelId="{0F594543-CE8E-430B-AA6A-819A31B0224F}" type="pres">
      <dgm:prSet presAssocID="{2FEF6513-9B81-49A9-9990-29724EE3D85E}" presName="linNode" presStyleCnt="0"/>
      <dgm:spPr/>
    </dgm:pt>
    <dgm:pt modelId="{8FC4F4DF-B4D9-43DC-B29E-89CFE54FF7B1}" type="pres">
      <dgm:prSet presAssocID="{2FEF6513-9B81-49A9-9990-29724EE3D85E}" presName="parTx" presStyleLbl="revTx" presStyleIdx="1" presStyleCnt="4">
        <dgm:presLayoutVars>
          <dgm:chMax val="1"/>
          <dgm:bulletEnabled val="1"/>
        </dgm:presLayoutVars>
      </dgm:prSet>
      <dgm:spPr/>
      <dgm:t>
        <a:bodyPr/>
        <a:lstStyle/>
        <a:p>
          <a:endParaRPr lang="en-US"/>
        </a:p>
      </dgm:t>
    </dgm:pt>
    <dgm:pt modelId="{0CD1DED3-5757-49EE-9236-1A013865A153}" type="pres">
      <dgm:prSet presAssocID="{2FEF6513-9B81-49A9-9990-29724EE3D85E}" presName="bracket" presStyleLbl="parChTrans1D1" presStyleIdx="1" presStyleCnt="4"/>
      <dgm:spPr>
        <a:ln>
          <a:solidFill>
            <a:schemeClr val="accent2"/>
          </a:solidFill>
        </a:ln>
      </dgm:spPr>
    </dgm:pt>
    <dgm:pt modelId="{C5DC8B4B-F5F2-4D0C-9600-2C1679E47241}" type="pres">
      <dgm:prSet presAssocID="{2FEF6513-9B81-49A9-9990-29724EE3D85E}" presName="spH" presStyleCnt="0"/>
      <dgm:spPr/>
    </dgm:pt>
    <dgm:pt modelId="{14133882-CD36-42FD-A3A4-F0EC8BB2A8E4}" type="pres">
      <dgm:prSet presAssocID="{2FEF6513-9B81-49A9-9990-29724EE3D85E}" presName="desTx" presStyleLbl="node1" presStyleIdx="1" presStyleCnt="4">
        <dgm:presLayoutVars>
          <dgm:bulletEnabled val="1"/>
        </dgm:presLayoutVars>
      </dgm:prSet>
      <dgm:spPr>
        <a:prstGeom prst="roundRect">
          <a:avLst/>
        </a:prstGeom>
      </dgm:spPr>
      <dgm:t>
        <a:bodyPr/>
        <a:lstStyle/>
        <a:p>
          <a:endParaRPr lang="en-US"/>
        </a:p>
      </dgm:t>
    </dgm:pt>
    <dgm:pt modelId="{1E16259A-6A1C-4826-B798-E7CBC2B90DB0}" type="pres">
      <dgm:prSet presAssocID="{6CBE1B35-32FB-4FAF-B8AE-9C4FF3B34F26}" presName="spV" presStyleCnt="0"/>
      <dgm:spPr/>
    </dgm:pt>
    <dgm:pt modelId="{BF5BDE2C-1C2A-48D5-8B6C-34598E9359FB}" type="pres">
      <dgm:prSet presAssocID="{E470DA25-CE0D-4C9C-B2B6-431E1565ED48}" presName="linNode" presStyleCnt="0"/>
      <dgm:spPr/>
    </dgm:pt>
    <dgm:pt modelId="{D6BD407B-CEB0-47B3-B6B8-9ADD0D629370}" type="pres">
      <dgm:prSet presAssocID="{E470DA25-CE0D-4C9C-B2B6-431E1565ED48}" presName="parTx" presStyleLbl="revTx" presStyleIdx="2" presStyleCnt="4">
        <dgm:presLayoutVars>
          <dgm:chMax val="1"/>
          <dgm:bulletEnabled val="1"/>
        </dgm:presLayoutVars>
      </dgm:prSet>
      <dgm:spPr/>
      <dgm:t>
        <a:bodyPr/>
        <a:lstStyle/>
        <a:p>
          <a:endParaRPr lang="en-US"/>
        </a:p>
      </dgm:t>
    </dgm:pt>
    <dgm:pt modelId="{58DADDE7-D5E4-4B64-A67C-74823364EEAF}" type="pres">
      <dgm:prSet presAssocID="{E470DA25-CE0D-4C9C-B2B6-431E1565ED48}" presName="bracket" presStyleLbl="parChTrans1D1" presStyleIdx="2" presStyleCnt="4"/>
      <dgm:spPr>
        <a:ln>
          <a:solidFill>
            <a:schemeClr val="accent2"/>
          </a:solidFill>
        </a:ln>
      </dgm:spPr>
    </dgm:pt>
    <dgm:pt modelId="{94801E88-BF2F-4897-92AA-8ACB2E80C6EB}" type="pres">
      <dgm:prSet presAssocID="{E470DA25-CE0D-4C9C-B2B6-431E1565ED48}" presName="spH" presStyleCnt="0"/>
      <dgm:spPr/>
    </dgm:pt>
    <dgm:pt modelId="{09C44027-1467-4FD4-9648-E8CB4B979DFF}" type="pres">
      <dgm:prSet presAssocID="{E470DA25-CE0D-4C9C-B2B6-431E1565ED48}" presName="desTx" presStyleLbl="node1" presStyleIdx="2" presStyleCnt="4">
        <dgm:presLayoutVars>
          <dgm:bulletEnabled val="1"/>
        </dgm:presLayoutVars>
      </dgm:prSet>
      <dgm:spPr>
        <a:prstGeom prst="roundRect">
          <a:avLst/>
        </a:prstGeom>
      </dgm:spPr>
      <dgm:t>
        <a:bodyPr/>
        <a:lstStyle/>
        <a:p>
          <a:endParaRPr lang="en-US"/>
        </a:p>
      </dgm:t>
    </dgm:pt>
    <dgm:pt modelId="{497AA413-91AB-4B64-82FD-1A1C71F5EBA6}" type="pres">
      <dgm:prSet presAssocID="{227A3BEC-418E-439B-A5B3-CFBB81D0588E}" presName="spV" presStyleCnt="0"/>
      <dgm:spPr/>
    </dgm:pt>
    <dgm:pt modelId="{F7C67D13-07EF-4277-B964-2267A233A921}" type="pres">
      <dgm:prSet presAssocID="{6D5B7CCA-9090-4919-9DFA-C64E01A6ED59}" presName="linNode" presStyleCnt="0"/>
      <dgm:spPr/>
    </dgm:pt>
    <dgm:pt modelId="{1BEE44CF-1AFF-49FB-A671-744933ABCDCF}" type="pres">
      <dgm:prSet presAssocID="{6D5B7CCA-9090-4919-9DFA-C64E01A6ED59}" presName="parTx" presStyleLbl="revTx" presStyleIdx="3" presStyleCnt="4">
        <dgm:presLayoutVars>
          <dgm:chMax val="1"/>
          <dgm:bulletEnabled val="1"/>
        </dgm:presLayoutVars>
      </dgm:prSet>
      <dgm:spPr/>
      <dgm:t>
        <a:bodyPr/>
        <a:lstStyle/>
        <a:p>
          <a:endParaRPr lang="en-US"/>
        </a:p>
      </dgm:t>
    </dgm:pt>
    <dgm:pt modelId="{F98F6F95-116D-453A-AF5B-6301AAC2636B}" type="pres">
      <dgm:prSet presAssocID="{6D5B7CCA-9090-4919-9DFA-C64E01A6ED59}" presName="bracket" presStyleLbl="parChTrans1D1" presStyleIdx="3" presStyleCnt="4"/>
      <dgm:spPr>
        <a:ln>
          <a:solidFill>
            <a:schemeClr val="accent2"/>
          </a:solidFill>
        </a:ln>
      </dgm:spPr>
    </dgm:pt>
    <dgm:pt modelId="{8163F5F9-56CD-462B-8C0A-0965420DD195}" type="pres">
      <dgm:prSet presAssocID="{6D5B7CCA-9090-4919-9DFA-C64E01A6ED59}" presName="spH" presStyleCnt="0"/>
      <dgm:spPr/>
    </dgm:pt>
    <dgm:pt modelId="{78A22DEF-82FD-4E15-9923-1314BC094221}" type="pres">
      <dgm:prSet presAssocID="{6D5B7CCA-9090-4919-9DFA-C64E01A6ED59}" presName="desTx" presStyleLbl="node1" presStyleIdx="3" presStyleCnt="4">
        <dgm:presLayoutVars>
          <dgm:bulletEnabled val="1"/>
        </dgm:presLayoutVars>
      </dgm:prSet>
      <dgm:spPr>
        <a:prstGeom prst="roundRect">
          <a:avLst/>
        </a:prstGeom>
      </dgm:spPr>
      <dgm:t>
        <a:bodyPr/>
        <a:lstStyle/>
        <a:p>
          <a:endParaRPr lang="en-US"/>
        </a:p>
      </dgm:t>
    </dgm:pt>
  </dgm:ptLst>
  <dgm:cxnLst>
    <dgm:cxn modelId="{0A1F8591-4937-4230-923A-5EEFAD28504D}" srcId="{409799E2-2C1F-4615-9533-2C1F82890AF7}" destId="{900964F4-1C9C-403F-8469-086037CB8CEE}" srcOrd="0" destOrd="0" parTransId="{EEF7C6BB-AF89-4ECC-AFFB-D32528A1EA62}" sibTransId="{50D0FDA8-24C4-4A7B-B6C4-96B8BADA77C3}"/>
    <dgm:cxn modelId="{6CE571C2-6F8C-423D-9869-5E3BDD390268}" srcId="{900964F4-1C9C-403F-8469-086037CB8CEE}" destId="{2FD9013C-F332-4CA5-94E7-D8DFFF8BF969}" srcOrd="0" destOrd="0" parTransId="{73D99766-9E2C-468F-B32C-D19A8B553FDF}" sibTransId="{CBE4DFE0-4AB1-4116-9AC7-B64E74CDA05F}"/>
    <dgm:cxn modelId="{43EE9BF3-56E6-4E68-9AD7-C27A6B356A48}" type="presOf" srcId="{C03684E2-9BD1-4487-9124-5AC419706C2A}" destId="{09C44027-1467-4FD4-9648-E8CB4B979DFF}" srcOrd="0" destOrd="0" presId="urn:diagrams.loki3.com/BracketList+Icon"/>
    <dgm:cxn modelId="{8239483F-0108-4502-AC6A-71C2CBE6E5B3}" type="presOf" srcId="{6D5B7CCA-9090-4919-9DFA-C64E01A6ED59}" destId="{1BEE44CF-1AFF-49FB-A671-744933ABCDCF}" srcOrd="0" destOrd="0" presId="urn:diagrams.loki3.com/BracketList+Icon"/>
    <dgm:cxn modelId="{D9F40909-0E81-4507-BFB1-272916E4C00A}" type="presOf" srcId="{E470DA25-CE0D-4C9C-B2B6-431E1565ED48}" destId="{D6BD407B-CEB0-47B3-B6B8-9ADD0D629370}" srcOrd="0" destOrd="0" presId="urn:diagrams.loki3.com/BracketList+Icon"/>
    <dgm:cxn modelId="{A8B42F44-B3A9-4652-BCE2-34D722153B62}" srcId="{6D5B7CCA-9090-4919-9DFA-C64E01A6ED59}" destId="{3D9D56B6-4852-4B70-AACE-BAAB8B68F220}" srcOrd="0" destOrd="0" parTransId="{74F19337-DF63-44F4-B61E-A6791DDFAB5E}" sibTransId="{7ADACBF6-05C7-4878-8951-5E31FCF43D71}"/>
    <dgm:cxn modelId="{C4628993-DDEB-456E-A18F-75DC00BD406F}" srcId="{E470DA25-CE0D-4C9C-B2B6-431E1565ED48}" destId="{C03684E2-9BD1-4487-9124-5AC419706C2A}" srcOrd="0" destOrd="0" parTransId="{D928186D-33ED-4887-B68B-FA34611EF031}" sibTransId="{72E321FE-2A90-4398-89B5-843B808E313F}"/>
    <dgm:cxn modelId="{6CE76481-44CB-47C1-A6BF-CCF06FA0ACE1}" srcId="{409799E2-2C1F-4615-9533-2C1F82890AF7}" destId="{2FEF6513-9B81-49A9-9990-29724EE3D85E}" srcOrd="1" destOrd="0" parTransId="{531750E2-1BA1-4780-99CD-D114934429AD}" sibTransId="{6CBE1B35-32FB-4FAF-B8AE-9C4FF3B34F26}"/>
    <dgm:cxn modelId="{33873F3D-4F84-4EFD-80DC-FC28CC977E18}" type="presOf" srcId="{3D9D56B6-4852-4B70-AACE-BAAB8B68F220}" destId="{78A22DEF-82FD-4E15-9923-1314BC094221}" srcOrd="0" destOrd="0" presId="urn:diagrams.loki3.com/BracketList+Icon"/>
    <dgm:cxn modelId="{508D06F7-5B8E-4FC9-BEBD-CAFDD7A3FC58}" type="presOf" srcId="{2FD9013C-F332-4CA5-94E7-D8DFFF8BF969}" destId="{CF31739F-0709-435D-9EC7-8588C9B25DA4}" srcOrd="0" destOrd="0" presId="urn:diagrams.loki3.com/BracketList+Icon"/>
    <dgm:cxn modelId="{66318452-8BD4-4DC9-894E-9AC70727A447}" srcId="{409799E2-2C1F-4615-9533-2C1F82890AF7}" destId="{E470DA25-CE0D-4C9C-B2B6-431E1565ED48}" srcOrd="2" destOrd="0" parTransId="{1A80FCD4-8EAC-48AF-9463-F25157ED84F9}" sibTransId="{227A3BEC-418E-439B-A5B3-CFBB81D0588E}"/>
    <dgm:cxn modelId="{57D368FA-8421-4072-BDA1-EE89F83423DF}" srcId="{409799E2-2C1F-4615-9533-2C1F82890AF7}" destId="{6D5B7CCA-9090-4919-9DFA-C64E01A6ED59}" srcOrd="3" destOrd="0" parTransId="{C0602C33-CDB2-4FE5-85A9-111CCCDCFC02}" sibTransId="{06EAAD08-76D8-4FF7-9C14-8CD12AD8EE45}"/>
    <dgm:cxn modelId="{EAA277F7-E05E-4C19-A749-EFAADBD66ECF}" type="presOf" srcId="{900964F4-1C9C-403F-8469-086037CB8CEE}" destId="{8C602103-116B-4939-9E74-FB4349EE4606}" srcOrd="0" destOrd="0" presId="urn:diagrams.loki3.com/BracketList+Icon"/>
    <dgm:cxn modelId="{17D1AE3C-8DFA-417C-A884-C083D2401D82}" type="presOf" srcId="{2FEF6513-9B81-49A9-9990-29724EE3D85E}" destId="{8FC4F4DF-B4D9-43DC-B29E-89CFE54FF7B1}" srcOrd="0" destOrd="0" presId="urn:diagrams.loki3.com/BracketList+Icon"/>
    <dgm:cxn modelId="{C5201776-7E53-43FE-A3BD-71D098C000B2}" type="presOf" srcId="{409799E2-2C1F-4615-9533-2C1F82890AF7}" destId="{B4D8FC9D-5327-408E-A20D-A57126EB2049}" srcOrd="0" destOrd="0" presId="urn:diagrams.loki3.com/BracketList+Icon"/>
    <dgm:cxn modelId="{8C5077DB-ACDE-4866-84AB-57FE1C320976}" srcId="{2FEF6513-9B81-49A9-9990-29724EE3D85E}" destId="{06E7F3C2-D2A2-43E3-A0CC-80BE5003A957}" srcOrd="0" destOrd="0" parTransId="{6200158F-6631-48CC-A3D7-775AC9108E83}" sibTransId="{E2CF61E7-6F71-4690-988A-956CFF24852D}"/>
    <dgm:cxn modelId="{6712B70D-FD45-473E-9D34-F0AD593D35F7}" type="presOf" srcId="{06E7F3C2-D2A2-43E3-A0CC-80BE5003A957}" destId="{14133882-CD36-42FD-A3A4-F0EC8BB2A8E4}" srcOrd="0" destOrd="0" presId="urn:diagrams.loki3.com/BracketList+Icon"/>
    <dgm:cxn modelId="{DC02A74A-286E-48FE-967D-340317F64B02}" type="presParOf" srcId="{B4D8FC9D-5327-408E-A20D-A57126EB2049}" destId="{F0281703-F06B-453B-B51B-581341032EEE}" srcOrd="0" destOrd="0" presId="urn:diagrams.loki3.com/BracketList+Icon"/>
    <dgm:cxn modelId="{B692AE61-61D9-41A9-A6CC-5BF68978E15B}" type="presParOf" srcId="{F0281703-F06B-453B-B51B-581341032EEE}" destId="{8C602103-116B-4939-9E74-FB4349EE4606}" srcOrd="0" destOrd="0" presId="urn:diagrams.loki3.com/BracketList+Icon"/>
    <dgm:cxn modelId="{B2F97B28-804E-453D-966D-80D109B3C37C}" type="presParOf" srcId="{F0281703-F06B-453B-B51B-581341032EEE}" destId="{25C814F0-3D92-4E7B-97C7-6C107DFEB80E}" srcOrd="1" destOrd="0" presId="urn:diagrams.loki3.com/BracketList+Icon"/>
    <dgm:cxn modelId="{FEC9E42F-EBFB-42D0-AC88-7031014C012F}" type="presParOf" srcId="{F0281703-F06B-453B-B51B-581341032EEE}" destId="{B62AC68E-5B32-409F-854F-1CC222D97571}" srcOrd="2" destOrd="0" presId="urn:diagrams.loki3.com/BracketList+Icon"/>
    <dgm:cxn modelId="{405E54C4-4AE9-4A2F-A1D6-9F6C758EDFA9}" type="presParOf" srcId="{F0281703-F06B-453B-B51B-581341032EEE}" destId="{CF31739F-0709-435D-9EC7-8588C9B25DA4}" srcOrd="3" destOrd="0" presId="urn:diagrams.loki3.com/BracketList+Icon"/>
    <dgm:cxn modelId="{DBD672D0-F90C-408C-9F42-694CE8A401D6}" type="presParOf" srcId="{B4D8FC9D-5327-408E-A20D-A57126EB2049}" destId="{C81A9993-A2B5-4AC4-84C7-BCDD01C9936C}" srcOrd="1" destOrd="0" presId="urn:diagrams.loki3.com/BracketList+Icon"/>
    <dgm:cxn modelId="{D3BB0C1F-CAD8-4A5F-998A-357603724D57}" type="presParOf" srcId="{B4D8FC9D-5327-408E-A20D-A57126EB2049}" destId="{0F594543-CE8E-430B-AA6A-819A31B0224F}" srcOrd="2" destOrd="0" presId="urn:diagrams.loki3.com/BracketList+Icon"/>
    <dgm:cxn modelId="{EA85F3AA-33F2-4BF8-8EFC-496262DDD843}" type="presParOf" srcId="{0F594543-CE8E-430B-AA6A-819A31B0224F}" destId="{8FC4F4DF-B4D9-43DC-B29E-89CFE54FF7B1}" srcOrd="0" destOrd="0" presId="urn:diagrams.loki3.com/BracketList+Icon"/>
    <dgm:cxn modelId="{0387704A-EF16-45BA-A9FC-6460F67FE660}" type="presParOf" srcId="{0F594543-CE8E-430B-AA6A-819A31B0224F}" destId="{0CD1DED3-5757-49EE-9236-1A013865A153}" srcOrd="1" destOrd="0" presId="urn:diagrams.loki3.com/BracketList+Icon"/>
    <dgm:cxn modelId="{2B29E8F9-DB0E-4060-A5CD-95D38CDE15DE}" type="presParOf" srcId="{0F594543-CE8E-430B-AA6A-819A31B0224F}" destId="{C5DC8B4B-F5F2-4D0C-9600-2C1679E47241}" srcOrd="2" destOrd="0" presId="urn:diagrams.loki3.com/BracketList+Icon"/>
    <dgm:cxn modelId="{E02BC363-4023-4EC3-85FD-9ED8ACD5808D}" type="presParOf" srcId="{0F594543-CE8E-430B-AA6A-819A31B0224F}" destId="{14133882-CD36-42FD-A3A4-F0EC8BB2A8E4}" srcOrd="3" destOrd="0" presId="urn:diagrams.loki3.com/BracketList+Icon"/>
    <dgm:cxn modelId="{0D0C5C30-0FAC-485B-B9C8-25DD80EBA11B}" type="presParOf" srcId="{B4D8FC9D-5327-408E-A20D-A57126EB2049}" destId="{1E16259A-6A1C-4826-B798-E7CBC2B90DB0}" srcOrd="3" destOrd="0" presId="urn:diagrams.loki3.com/BracketList+Icon"/>
    <dgm:cxn modelId="{90B9D671-F3B5-498A-A957-C7E7BA284516}" type="presParOf" srcId="{B4D8FC9D-5327-408E-A20D-A57126EB2049}" destId="{BF5BDE2C-1C2A-48D5-8B6C-34598E9359FB}" srcOrd="4" destOrd="0" presId="urn:diagrams.loki3.com/BracketList+Icon"/>
    <dgm:cxn modelId="{05490D9B-7A79-47E8-8A2A-687B48D16D3E}" type="presParOf" srcId="{BF5BDE2C-1C2A-48D5-8B6C-34598E9359FB}" destId="{D6BD407B-CEB0-47B3-B6B8-9ADD0D629370}" srcOrd="0" destOrd="0" presId="urn:diagrams.loki3.com/BracketList+Icon"/>
    <dgm:cxn modelId="{71716E77-6191-4750-8000-FA2C15966AD1}" type="presParOf" srcId="{BF5BDE2C-1C2A-48D5-8B6C-34598E9359FB}" destId="{58DADDE7-D5E4-4B64-A67C-74823364EEAF}" srcOrd="1" destOrd="0" presId="urn:diagrams.loki3.com/BracketList+Icon"/>
    <dgm:cxn modelId="{309E8F69-290D-48BE-88B7-A2ABA190AFC2}" type="presParOf" srcId="{BF5BDE2C-1C2A-48D5-8B6C-34598E9359FB}" destId="{94801E88-BF2F-4897-92AA-8ACB2E80C6EB}" srcOrd="2" destOrd="0" presId="urn:diagrams.loki3.com/BracketList+Icon"/>
    <dgm:cxn modelId="{337498A0-91C0-40EA-9686-7504563E9679}" type="presParOf" srcId="{BF5BDE2C-1C2A-48D5-8B6C-34598E9359FB}" destId="{09C44027-1467-4FD4-9648-E8CB4B979DFF}" srcOrd="3" destOrd="0" presId="urn:diagrams.loki3.com/BracketList+Icon"/>
    <dgm:cxn modelId="{E2EEA44B-A624-46D7-B1B6-A6CF4FCFCCC8}" type="presParOf" srcId="{B4D8FC9D-5327-408E-A20D-A57126EB2049}" destId="{497AA413-91AB-4B64-82FD-1A1C71F5EBA6}" srcOrd="5" destOrd="0" presId="urn:diagrams.loki3.com/BracketList+Icon"/>
    <dgm:cxn modelId="{E55C36E0-406B-4575-8C9F-F55D64CBB308}" type="presParOf" srcId="{B4D8FC9D-5327-408E-A20D-A57126EB2049}" destId="{F7C67D13-07EF-4277-B964-2267A233A921}" srcOrd="6" destOrd="0" presId="urn:diagrams.loki3.com/BracketList+Icon"/>
    <dgm:cxn modelId="{141BBECA-54AE-4EB7-AFA9-AAB4809D458D}" type="presParOf" srcId="{F7C67D13-07EF-4277-B964-2267A233A921}" destId="{1BEE44CF-1AFF-49FB-A671-744933ABCDCF}" srcOrd="0" destOrd="0" presId="urn:diagrams.loki3.com/BracketList+Icon"/>
    <dgm:cxn modelId="{46C440B6-21D1-4DF2-ADD3-C5EAA5F13D97}" type="presParOf" srcId="{F7C67D13-07EF-4277-B964-2267A233A921}" destId="{F98F6F95-116D-453A-AF5B-6301AAC2636B}" srcOrd="1" destOrd="0" presId="urn:diagrams.loki3.com/BracketList+Icon"/>
    <dgm:cxn modelId="{ED360475-EEEA-4E8E-A370-D5880D8B5353}" type="presParOf" srcId="{F7C67D13-07EF-4277-B964-2267A233A921}" destId="{8163F5F9-56CD-462B-8C0A-0965420DD195}" srcOrd="2" destOrd="0" presId="urn:diagrams.loki3.com/BracketList+Icon"/>
    <dgm:cxn modelId="{0BE8A26E-6DAF-42B2-B13B-642E164D73B5}" type="presParOf" srcId="{F7C67D13-07EF-4277-B964-2267A233A921}" destId="{78A22DEF-82FD-4E15-9923-1314BC09422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52775-EBB1-4BE8-9483-0179DF71CFA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55233A2-019B-4C10-B819-D1E237FAD5E9}">
      <dgm:prSet phldrT="[Text]" custT="1"/>
      <dgm:spPr>
        <a:solidFill>
          <a:schemeClr val="bg1"/>
        </a:solidFill>
        <a:ln>
          <a:solidFill>
            <a:schemeClr val="accent1"/>
          </a:solidFill>
        </a:ln>
      </dgm:spPr>
      <dgm:t>
        <a:bodyPr/>
        <a:lstStyle/>
        <a:p>
          <a:r>
            <a:rPr lang="en-US" sz="1800" dirty="0" smtClean="0">
              <a:solidFill>
                <a:schemeClr val="tx1"/>
              </a:solidFill>
            </a:rPr>
            <a:t>Annual AIDS deaths per 100,000 population</a:t>
          </a:r>
          <a:endParaRPr lang="en-US" sz="1800" dirty="0">
            <a:solidFill>
              <a:schemeClr val="tx1"/>
            </a:solidFill>
          </a:endParaRPr>
        </a:p>
      </dgm:t>
    </dgm:pt>
    <dgm:pt modelId="{D52EC422-E866-403B-96BB-64EAF49AF257}" type="parTrans" cxnId="{5914A49C-D995-4DA4-8552-53BE16C0282B}">
      <dgm:prSet/>
      <dgm:spPr/>
      <dgm:t>
        <a:bodyPr/>
        <a:lstStyle/>
        <a:p>
          <a:endParaRPr lang="en-US" sz="1800"/>
        </a:p>
      </dgm:t>
    </dgm:pt>
    <dgm:pt modelId="{FBDED6C4-9D4C-4AA9-A3FE-D53047F6A8CB}" type="sibTrans" cxnId="{5914A49C-D995-4DA4-8552-53BE16C0282B}">
      <dgm:prSet/>
      <dgm:spPr/>
      <dgm:t>
        <a:bodyPr/>
        <a:lstStyle/>
        <a:p>
          <a:endParaRPr lang="en-US" sz="1800"/>
        </a:p>
      </dgm:t>
    </dgm:pt>
    <dgm:pt modelId="{DC14E97D-694D-4BB9-9A35-28413FA8BC52}">
      <dgm:prSet phldrT="[Text]" custT="1"/>
      <dgm:spPr>
        <a:solidFill>
          <a:schemeClr val="accent1">
            <a:alpha val="90000"/>
          </a:schemeClr>
        </a:solidFill>
      </dgm:spPr>
      <dgm:t>
        <a:bodyPr/>
        <a:lstStyle/>
        <a:p>
          <a:r>
            <a:rPr lang="en-US" sz="4800" dirty="0" smtClean="0">
              <a:solidFill>
                <a:schemeClr val="bg1"/>
              </a:solidFill>
            </a:rPr>
            <a:t>8</a:t>
          </a:r>
          <a:endParaRPr lang="en-US" sz="4800" dirty="0">
            <a:solidFill>
              <a:schemeClr val="bg1"/>
            </a:solidFill>
          </a:endParaRPr>
        </a:p>
      </dgm:t>
    </dgm:pt>
    <dgm:pt modelId="{39A76A9C-DC08-447F-B755-00035C9A8EFD}" type="parTrans" cxnId="{6601F188-925F-4208-8E36-0E2D0EAAB4F9}">
      <dgm:prSet/>
      <dgm:spPr>
        <a:ln w="38100">
          <a:solidFill>
            <a:schemeClr val="accent1"/>
          </a:solidFill>
          <a:headEnd type="none" w="med" len="med"/>
          <a:tailEnd type="triangle" w="med" len="med"/>
        </a:ln>
      </dgm:spPr>
      <dgm:t>
        <a:bodyPr/>
        <a:lstStyle/>
        <a:p>
          <a:endParaRPr lang="en-US" sz="1800"/>
        </a:p>
      </dgm:t>
    </dgm:pt>
    <dgm:pt modelId="{107F11A5-9DD2-4648-A245-27946DE1D647}" type="sibTrans" cxnId="{6601F188-925F-4208-8E36-0E2D0EAAB4F9}">
      <dgm:prSet/>
      <dgm:spPr/>
      <dgm:t>
        <a:bodyPr/>
        <a:lstStyle/>
        <a:p>
          <a:endParaRPr lang="en-US" sz="1800"/>
        </a:p>
      </dgm:t>
    </dgm:pt>
    <dgm:pt modelId="{0E864D2D-6CBC-47BB-A0CB-B31E6EE3D4E6}" type="pres">
      <dgm:prSet presAssocID="{96552775-EBB1-4BE8-9483-0179DF71CFA3}" presName="diagram" presStyleCnt="0">
        <dgm:presLayoutVars>
          <dgm:chPref val="1"/>
          <dgm:dir/>
          <dgm:animOne val="branch"/>
          <dgm:animLvl val="lvl"/>
          <dgm:resizeHandles/>
        </dgm:presLayoutVars>
      </dgm:prSet>
      <dgm:spPr/>
      <dgm:t>
        <a:bodyPr/>
        <a:lstStyle/>
        <a:p>
          <a:endParaRPr lang="en-GB"/>
        </a:p>
      </dgm:t>
    </dgm:pt>
    <dgm:pt modelId="{F110761C-2595-4B22-A5E1-76BC6B5D2E2E}" type="pres">
      <dgm:prSet presAssocID="{E55233A2-019B-4C10-B819-D1E237FAD5E9}" presName="root" presStyleCnt="0"/>
      <dgm:spPr/>
    </dgm:pt>
    <dgm:pt modelId="{2EC45457-678F-4414-BEF5-C3ABF7672821}" type="pres">
      <dgm:prSet presAssocID="{E55233A2-019B-4C10-B819-D1E237FAD5E9}" presName="rootComposite" presStyleCnt="0"/>
      <dgm:spPr/>
    </dgm:pt>
    <dgm:pt modelId="{A63B951C-ADEC-48F3-B0BD-D48A55F7E0F8}" type="pres">
      <dgm:prSet presAssocID="{E55233A2-019B-4C10-B819-D1E237FAD5E9}" presName="rootText" presStyleLbl="node1" presStyleIdx="0" presStyleCnt="1" custScaleY="89070"/>
      <dgm:spPr/>
      <dgm:t>
        <a:bodyPr/>
        <a:lstStyle/>
        <a:p>
          <a:endParaRPr lang="en-US"/>
        </a:p>
      </dgm:t>
    </dgm:pt>
    <dgm:pt modelId="{FA37D05A-0D39-4158-9BB7-C549283AE862}" type="pres">
      <dgm:prSet presAssocID="{E55233A2-019B-4C10-B819-D1E237FAD5E9}" presName="rootConnector" presStyleLbl="node1" presStyleIdx="0" presStyleCnt="1"/>
      <dgm:spPr/>
      <dgm:t>
        <a:bodyPr/>
        <a:lstStyle/>
        <a:p>
          <a:endParaRPr lang="en-GB"/>
        </a:p>
      </dgm:t>
    </dgm:pt>
    <dgm:pt modelId="{8CC000E9-CDFF-4102-8100-629E63BB609A}" type="pres">
      <dgm:prSet presAssocID="{E55233A2-019B-4C10-B819-D1E237FAD5E9}" presName="childShape" presStyleCnt="0"/>
      <dgm:spPr/>
    </dgm:pt>
    <dgm:pt modelId="{EE928492-612A-431D-AA86-FAF7CC7A7CEC}" type="pres">
      <dgm:prSet presAssocID="{39A76A9C-DC08-447F-B755-00035C9A8EFD}" presName="Name13" presStyleLbl="parChTrans1D2" presStyleIdx="0" presStyleCnt="1"/>
      <dgm:spPr/>
      <dgm:t>
        <a:bodyPr/>
        <a:lstStyle/>
        <a:p>
          <a:endParaRPr lang="en-GB"/>
        </a:p>
      </dgm:t>
    </dgm:pt>
    <dgm:pt modelId="{3DCD9E1B-1070-4A3D-AFC9-982519782B7A}" type="pres">
      <dgm:prSet presAssocID="{DC14E97D-694D-4BB9-9A35-28413FA8BC52}" presName="childText" presStyleLbl="bgAcc1" presStyleIdx="0" presStyleCnt="1">
        <dgm:presLayoutVars>
          <dgm:bulletEnabled val="1"/>
        </dgm:presLayoutVars>
      </dgm:prSet>
      <dgm:spPr/>
      <dgm:t>
        <a:bodyPr/>
        <a:lstStyle/>
        <a:p>
          <a:endParaRPr lang="en-GB"/>
        </a:p>
      </dgm:t>
    </dgm:pt>
  </dgm:ptLst>
  <dgm:cxnLst>
    <dgm:cxn modelId="{6601F188-925F-4208-8E36-0E2D0EAAB4F9}" srcId="{E55233A2-019B-4C10-B819-D1E237FAD5E9}" destId="{DC14E97D-694D-4BB9-9A35-28413FA8BC52}" srcOrd="0" destOrd="0" parTransId="{39A76A9C-DC08-447F-B755-00035C9A8EFD}" sibTransId="{107F11A5-9DD2-4648-A245-27946DE1D647}"/>
    <dgm:cxn modelId="{F55131BF-D26F-4BAA-BA5F-6D5DF38A7278}" type="presOf" srcId="{39A76A9C-DC08-447F-B755-00035C9A8EFD}" destId="{EE928492-612A-431D-AA86-FAF7CC7A7CEC}" srcOrd="0" destOrd="0" presId="urn:microsoft.com/office/officeart/2005/8/layout/hierarchy3"/>
    <dgm:cxn modelId="{5914A49C-D995-4DA4-8552-53BE16C0282B}" srcId="{96552775-EBB1-4BE8-9483-0179DF71CFA3}" destId="{E55233A2-019B-4C10-B819-D1E237FAD5E9}" srcOrd="0" destOrd="0" parTransId="{D52EC422-E866-403B-96BB-64EAF49AF257}" sibTransId="{FBDED6C4-9D4C-4AA9-A3FE-D53047F6A8CB}"/>
    <dgm:cxn modelId="{F2C117F3-2C12-4B8B-9F68-F5F115516387}" type="presOf" srcId="{E55233A2-019B-4C10-B819-D1E237FAD5E9}" destId="{A63B951C-ADEC-48F3-B0BD-D48A55F7E0F8}" srcOrd="0" destOrd="0" presId="urn:microsoft.com/office/officeart/2005/8/layout/hierarchy3"/>
    <dgm:cxn modelId="{3AC3D686-78C6-4F0A-AE99-DA829BE72105}" type="presOf" srcId="{E55233A2-019B-4C10-B819-D1E237FAD5E9}" destId="{FA37D05A-0D39-4158-9BB7-C549283AE862}" srcOrd="1" destOrd="0" presId="urn:microsoft.com/office/officeart/2005/8/layout/hierarchy3"/>
    <dgm:cxn modelId="{8E531AC4-9EBB-4B19-A243-2B0E941BF843}" type="presOf" srcId="{96552775-EBB1-4BE8-9483-0179DF71CFA3}" destId="{0E864D2D-6CBC-47BB-A0CB-B31E6EE3D4E6}" srcOrd="0" destOrd="0" presId="urn:microsoft.com/office/officeart/2005/8/layout/hierarchy3"/>
    <dgm:cxn modelId="{A99A4BC2-FA50-4D55-80E7-DAD4F63A98C7}" type="presOf" srcId="{DC14E97D-694D-4BB9-9A35-28413FA8BC52}" destId="{3DCD9E1B-1070-4A3D-AFC9-982519782B7A}" srcOrd="0" destOrd="0" presId="urn:microsoft.com/office/officeart/2005/8/layout/hierarchy3"/>
    <dgm:cxn modelId="{7F82B9DE-8DAE-4009-AD96-9671C8B99902}" type="presParOf" srcId="{0E864D2D-6CBC-47BB-A0CB-B31E6EE3D4E6}" destId="{F110761C-2595-4B22-A5E1-76BC6B5D2E2E}" srcOrd="0" destOrd="0" presId="urn:microsoft.com/office/officeart/2005/8/layout/hierarchy3"/>
    <dgm:cxn modelId="{83520EBB-5237-40EC-9D2F-BDDECC5CFCC4}" type="presParOf" srcId="{F110761C-2595-4B22-A5E1-76BC6B5D2E2E}" destId="{2EC45457-678F-4414-BEF5-C3ABF7672821}" srcOrd="0" destOrd="0" presId="urn:microsoft.com/office/officeart/2005/8/layout/hierarchy3"/>
    <dgm:cxn modelId="{FAC442D8-805A-45B9-8536-77CF1E66831A}" type="presParOf" srcId="{2EC45457-678F-4414-BEF5-C3ABF7672821}" destId="{A63B951C-ADEC-48F3-B0BD-D48A55F7E0F8}" srcOrd="0" destOrd="0" presId="urn:microsoft.com/office/officeart/2005/8/layout/hierarchy3"/>
    <dgm:cxn modelId="{56A1ACAE-3A04-4D5C-99C3-C1552FF28DE4}" type="presParOf" srcId="{2EC45457-678F-4414-BEF5-C3ABF7672821}" destId="{FA37D05A-0D39-4158-9BB7-C549283AE862}" srcOrd="1" destOrd="0" presId="urn:microsoft.com/office/officeart/2005/8/layout/hierarchy3"/>
    <dgm:cxn modelId="{40E0773A-9DA2-4E8C-AEF1-0EC25C9B169A}" type="presParOf" srcId="{F110761C-2595-4B22-A5E1-76BC6B5D2E2E}" destId="{8CC000E9-CDFF-4102-8100-629E63BB609A}" srcOrd="1" destOrd="0" presId="urn:microsoft.com/office/officeart/2005/8/layout/hierarchy3"/>
    <dgm:cxn modelId="{877542A1-D152-46A8-A3EB-1E417B4383A1}" type="presParOf" srcId="{8CC000E9-CDFF-4102-8100-629E63BB609A}" destId="{EE928492-612A-431D-AA86-FAF7CC7A7CEC}" srcOrd="0" destOrd="0" presId="urn:microsoft.com/office/officeart/2005/8/layout/hierarchy3"/>
    <dgm:cxn modelId="{93D79BE3-529C-4178-8CD1-2ABB384FC5BC}" type="presParOf" srcId="{8CC000E9-CDFF-4102-8100-629E63BB609A}" destId="{3DCD9E1B-1070-4A3D-AFC9-982519782B7A}"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552775-EBB1-4BE8-9483-0179DF71CFA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55233A2-019B-4C10-B819-D1E237FAD5E9}">
      <dgm:prSet phldrT="[Text]" custT="1"/>
      <dgm:spPr>
        <a:solidFill>
          <a:schemeClr val="bg1"/>
        </a:solidFill>
        <a:ln>
          <a:solidFill>
            <a:schemeClr val="accent1"/>
          </a:solidFill>
        </a:ln>
      </dgm:spPr>
      <dgm:t>
        <a:bodyPr/>
        <a:lstStyle/>
        <a:p>
          <a:r>
            <a:rPr lang="en-US" sz="1800" dirty="0" smtClean="0">
              <a:solidFill>
                <a:schemeClr val="tx1"/>
              </a:solidFill>
            </a:rPr>
            <a:t>Annual TB deaths per 100,000 population</a:t>
          </a:r>
          <a:endParaRPr lang="en-US" sz="1800" dirty="0">
            <a:solidFill>
              <a:schemeClr val="tx1"/>
            </a:solidFill>
          </a:endParaRPr>
        </a:p>
      </dgm:t>
    </dgm:pt>
    <dgm:pt modelId="{D52EC422-E866-403B-96BB-64EAF49AF257}" type="parTrans" cxnId="{5914A49C-D995-4DA4-8552-53BE16C0282B}">
      <dgm:prSet/>
      <dgm:spPr/>
      <dgm:t>
        <a:bodyPr/>
        <a:lstStyle/>
        <a:p>
          <a:endParaRPr lang="en-US" sz="1800"/>
        </a:p>
      </dgm:t>
    </dgm:pt>
    <dgm:pt modelId="{FBDED6C4-9D4C-4AA9-A3FE-D53047F6A8CB}" type="sibTrans" cxnId="{5914A49C-D995-4DA4-8552-53BE16C0282B}">
      <dgm:prSet/>
      <dgm:spPr/>
      <dgm:t>
        <a:bodyPr/>
        <a:lstStyle/>
        <a:p>
          <a:endParaRPr lang="en-US" sz="1800"/>
        </a:p>
      </dgm:t>
    </dgm:pt>
    <dgm:pt modelId="{DC14E97D-694D-4BB9-9A35-28413FA8BC52}">
      <dgm:prSet phldrT="[Text]" custT="1"/>
      <dgm:spPr>
        <a:solidFill>
          <a:schemeClr val="accent1">
            <a:alpha val="90000"/>
          </a:schemeClr>
        </a:solidFill>
      </dgm:spPr>
      <dgm:t>
        <a:bodyPr/>
        <a:lstStyle/>
        <a:p>
          <a:r>
            <a:rPr lang="en-US" sz="4800" dirty="0" smtClean="0">
              <a:solidFill>
                <a:schemeClr val="bg1"/>
              </a:solidFill>
            </a:rPr>
            <a:t>4</a:t>
          </a:r>
          <a:endParaRPr lang="en-US" sz="3600" dirty="0">
            <a:solidFill>
              <a:schemeClr val="bg1"/>
            </a:solidFill>
          </a:endParaRPr>
        </a:p>
      </dgm:t>
    </dgm:pt>
    <dgm:pt modelId="{39A76A9C-DC08-447F-B755-00035C9A8EFD}" type="parTrans" cxnId="{6601F188-925F-4208-8E36-0E2D0EAAB4F9}">
      <dgm:prSet/>
      <dgm:spPr>
        <a:ln w="38100">
          <a:solidFill>
            <a:schemeClr val="accent1"/>
          </a:solidFill>
          <a:headEnd type="none" w="med" len="med"/>
          <a:tailEnd type="triangle" w="med" len="med"/>
        </a:ln>
      </dgm:spPr>
      <dgm:t>
        <a:bodyPr/>
        <a:lstStyle/>
        <a:p>
          <a:endParaRPr lang="en-US" sz="1800"/>
        </a:p>
      </dgm:t>
    </dgm:pt>
    <dgm:pt modelId="{107F11A5-9DD2-4648-A245-27946DE1D647}" type="sibTrans" cxnId="{6601F188-925F-4208-8E36-0E2D0EAAB4F9}">
      <dgm:prSet/>
      <dgm:spPr/>
      <dgm:t>
        <a:bodyPr/>
        <a:lstStyle/>
        <a:p>
          <a:endParaRPr lang="en-US" sz="1800"/>
        </a:p>
      </dgm:t>
    </dgm:pt>
    <dgm:pt modelId="{0E864D2D-6CBC-47BB-A0CB-B31E6EE3D4E6}" type="pres">
      <dgm:prSet presAssocID="{96552775-EBB1-4BE8-9483-0179DF71CFA3}" presName="diagram" presStyleCnt="0">
        <dgm:presLayoutVars>
          <dgm:chPref val="1"/>
          <dgm:dir/>
          <dgm:animOne val="branch"/>
          <dgm:animLvl val="lvl"/>
          <dgm:resizeHandles/>
        </dgm:presLayoutVars>
      </dgm:prSet>
      <dgm:spPr/>
      <dgm:t>
        <a:bodyPr/>
        <a:lstStyle/>
        <a:p>
          <a:endParaRPr lang="en-GB"/>
        </a:p>
      </dgm:t>
    </dgm:pt>
    <dgm:pt modelId="{F110761C-2595-4B22-A5E1-76BC6B5D2E2E}" type="pres">
      <dgm:prSet presAssocID="{E55233A2-019B-4C10-B819-D1E237FAD5E9}" presName="root" presStyleCnt="0"/>
      <dgm:spPr/>
    </dgm:pt>
    <dgm:pt modelId="{2EC45457-678F-4414-BEF5-C3ABF7672821}" type="pres">
      <dgm:prSet presAssocID="{E55233A2-019B-4C10-B819-D1E237FAD5E9}" presName="rootComposite" presStyleCnt="0"/>
      <dgm:spPr/>
    </dgm:pt>
    <dgm:pt modelId="{A63B951C-ADEC-48F3-B0BD-D48A55F7E0F8}" type="pres">
      <dgm:prSet presAssocID="{E55233A2-019B-4C10-B819-D1E237FAD5E9}" presName="rootText" presStyleLbl="node1" presStyleIdx="0" presStyleCnt="1" custScaleY="89070"/>
      <dgm:spPr/>
      <dgm:t>
        <a:bodyPr/>
        <a:lstStyle/>
        <a:p>
          <a:endParaRPr lang="en-US"/>
        </a:p>
      </dgm:t>
    </dgm:pt>
    <dgm:pt modelId="{FA37D05A-0D39-4158-9BB7-C549283AE862}" type="pres">
      <dgm:prSet presAssocID="{E55233A2-019B-4C10-B819-D1E237FAD5E9}" presName="rootConnector" presStyleLbl="node1" presStyleIdx="0" presStyleCnt="1"/>
      <dgm:spPr/>
      <dgm:t>
        <a:bodyPr/>
        <a:lstStyle/>
        <a:p>
          <a:endParaRPr lang="en-GB"/>
        </a:p>
      </dgm:t>
    </dgm:pt>
    <dgm:pt modelId="{8CC000E9-CDFF-4102-8100-629E63BB609A}" type="pres">
      <dgm:prSet presAssocID="{E55233A2-019B-4C10-B819-D1E237FAD5E9}" presName="childShape" presStyleCnt="0"/>
      <dgm:spPr/>
    </dgm:pt>
    <dgm:pt modelId="{EE928492-612A-431D-AA86-FAF7CC7A7CEC}" type="pres">
      <dgm:prSet presAssocID="{39A76A9C-DC08-447F-B755-00035C9A8EFD}" presName="Name13" presStyleLbl="parChTrans1D2" presStyleIdx="0" presStyleCnt="1"/>
      <dgm:spPr/>
      <dgm:t>
        <a:bodyPr/>
        <a:lstStyle/>
        <a:p>
          <a:endParaRPr lang="en-GB"/>
        </a:p>
      </dgm:t>
    </dgm:pt>
    <dgm:pt modelId="{3DCD9E1B-1070-4A3D-AFC9-982519782B7A}" type="pres">
      <dgm:prSet presAssocID="{DC14E97D-694D-4BB9-9A35-28413FA8BC52}" presName="childText" presStyleLbl="bgAcc1" presStyleIdx="0" presStyleCnt="1">
        <dgm:presLayoutVars>
          <dgm:bulletEnabled val="1"/>
        </dgm:presLayoutVars>
      </dgm:prSet>
      <dgm:spPr/>
      <dgm:t>
        <a:bodyPr/>
        <a:lstStyle/>
        <a:p>
          <a:endParaRPr lang="en-GB"/>
        </a:p>
      </dgm:t>
    </dgm:pt>
  </dgm:ptLst>
  <dgm:cxnLst>
    <dgm:cxn modelId="{E9C798E7-0AF7-405E-823C-34BEFB40CD2B}" type="presOf" srcId="{39A76A9C-DC08-447F-B755-00035C9A8EFD}" destId="{EE928492-612A-431D-AA86-FAF7CC7A7CEC}" srcOrd="0" destOrd="0" presId="urn:microsoft.com/office/officeart/2005/8/layout/hierarchy3"/>
    <dgm:cxn modelId="{9CE93AC5-1655-4573-B975-FB4CBB8971B5}" type="presOf" srcId="{96552775-EBB1-4BE8-9483-0179DF71CFA3}" destId="{0E864D2D-6CBC-47BB-A0CB-B31E6EE3D4E6}" srcOrd="0" destOrd="0" presId="urn:microsoft.com/office/officeart/2005/8/layout/hierarchy3"/>
    <dgm:cxn modelId="{6601F188-925F-4208-8E36-0E2D0EAAB4F9}" srcId="{E55233A2-019B-4C10-B819-D1E237FAD5E9}" destId="{DC14E97D-694D-4BB9-9A35-28413FA8BC52}" srcOrd="0" destOrd="0" parTransId="{39A76A9C-DC08-447F-B755-00035C9A8EFD}" sibTransId="{107F11A5-9DD2-4648-A245-27946DE1D647}"/>
    <dgm:cxn modelId="{96B5CA73-C0DE-485F-BDDA-0513E1E96644}" type="presOf" srcId="{E55233A2-019B-4C10-B819-D1E237FAD5E9}" destId="{A63B951C-ADEC-48F3-B0BD-D48A55F7E0F8}" srcOrd="0" destOrd="0" presId="urn:microsoft.com/office/officeart/2005/8/layout/hierarchy3"/>
    <dgm:cxn modelId="{9C6AC44A-0FD2-4B9E-B0EC-43E54A1A0BFA}" type="presOf" srcId="{E55233A2-019B-4C10-B819-D1E237FAD5E9}" destId="{FA37D05A-0D39-4158-9BB7-C549283AE862}" srcOrd="1" destOrd="0" presId="urn:microsoft.com/office/officeart/2005/8/layout/hierarchy3"/>
    <dgm:cxn modelId="{5914A49C-D995-4DA4-8552-53BE16C0282B}" srcId="{96552775-EBB1-4BE8-9483-0179DF71CFA3}" destId="{E55233A2-019B-4C10-B819-D1E237FAD5E9}" srcOrd="0" destOrd="0" parTransId="{D52EC422-E866-403B-96BB-64EAF49AF257}" sibTransId="{FBDED6C4-9D4C-4AA9-A3FE-D53047F6A8CB}"/>
    <dgm:cxn modelId="{065BA843-2C88-427A-9AF5-8EDE6FFDD024}" type="presOf" srcId="{DC14E97D-694D-4BB9-9A35-28413FA8BC52}" destId="{3DCD9E1B-1070-4A3D-AFC9-982519782B7A}" srcOrd="0" destOrd="0" presId="urn:microsoft.com/office/officeart/2005/8/layout/hierarchy3"/>
    <dgm:cxn modelId="{16F4395F-ECB4-408D-85AF-FAC95F40492A}" type="presParOf" srcId="{0E864D2D-6CBC-47BB-A0CB-B31E6EE3D4E6}" destId="{F110761C-2595-4B22-A5E1-76BC6B5D2E2E}" srcOrd="0" destOrd="0" presId="urn:microsoft.com/office/officeart/2005/8/layout/hierarchy3"/>
    <dgm:cxn modelId="{B116CF7E-7DCF-4834-B627-BFCCEE36691F}" type="presParOf" srcId="{F110761C-2595-4B22-A5E1-76BC6B5D2E2E}" destId="{2EC45457-678F-4414-BEF5-C3ABF7672821}" srcOrd="0" destOrd="0" presId="urn:microsoft.com/office/officeart/2005/8/layout/hierarchy3"/>
    <dgm:cxn modelId="{8559C17A-FD61-483D-AE3D-CC8F2681CFC8}" type="presParOf" srcId="{2EC45457-678F-4414-BEF5-C3ABF7672821}" destId="{A63B951C-ADEC-48F3-B0BD-D48A55F7E0F8}" srcOrd="0" destOrd="0" presId="urn:microsoft.com/office/officeart/2005/8/layout/hierarchy3"/>
    <dgm:cxn modelId="{33C22AC3-4665-4017-8C45-B4E1F0370FB3}" type="presParOf" srcId="{2EC45457-678F-4414-BEF5-C3ABF7672821}" destId="{FA37D05A-0D39-4158-9BB7-C549283AE862}" srcOrd="1" destOrd="0" presId="urn:microsoft.com/office/officeart/2005/8/layout/hierarchy3"/>
    <dgm:cxn modelId="{BCF83F71-C05B-4074-B0A9-CB58D5394E7D}" type="presParOf" srcId="{F110761C-2595-4B22-A5E1-76BC6B5D2E2E}" destId="{8CC000E9-CDFF-4102-8100-629E63BB609A}" srcOrd="1" destOrd="0" presId="urn:microsoft.com/office/officeart/2005/8/layout/hierarchy3"/>
    <dgm:cxn modelId="{63E7497A-29AF-435E-BA6B-908AB29F2DED}" type="presParOf" srcId="{8CC000E9-CDFF-4102-8100-629E63BB609A}" destId="{EE928492-612A-431D-AA86-FAF7CC7A7CEC}" srcOrd="0" destOrd="0" presId="urn:microsoft.com/office/officeart/2005/8/layout/hierarchy3"/>
    <dgm:cxn modelId="{1F365DD7-F173-4878-A1AF-EDC6DA30C925}" type="presParOf" srcId="{8CC000E9-CDFF-4102-8100-629E63BB609A}" destId="{3DCD9E1B-1070-4A3D-AFC9-982519782B7A}"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300CA-E619-4BDE-81C0-E002873EFBAD}" type="doc">
      <dgm:prSet loTypeId="urn:microsoft.com/office/officeart/2005/8/layout/process1" loCatId="" qsTypeId="urn:microsoft.com/office/officeart/2005/8/quickstyle/simple1" qsCatId="simple" csTypeId="urn:microsoft.com/office/officeart/2005/8/colors/accent0_1" csCatId="mainScheme" phldr="1"/>
      <dgm:spPr/>
    </dgm:pt>
    <dgm:pt modelId="{5DFD1958-A5A3-44CF-B948-1E461C27CEBF}">
      <dgm:prSet phldrT="[Text]" custT="1"/>
      <dgm:spPr>
        <a:ln>
          <a:solidFill>
            <a:schemeClr val="accent1"/>
          </a:solidFill>
        </a:ln>
      </dgm:spPr>
      <dgm:t>
        <a:bodyPr anchor="ctr"/>
        <a:lstStyle/>
        <a:p>
          <a:pPr algn="ctr"/>
          <a:r>
            <a:rPr lang="en-US" sz="1800" b="1" i="0" dirty="0" smtClean="0">
              <a:solidFill>
                <a:schemeClr val="accent4"/>
              </a:solidFill>
            </a:rPr>
            <a:t>Diverse group of middle-income countries showed the way</a:t>
          </a:r>
        </a:p>
        <a:p>
          <a:pPr algn="ctr"/>
          <a:r>
            <a:rPr lang="en-US" sz="1800" b="0" i="0" dirty="0" smtClean="0"/>
            <a:t>Previously had high death rates</a:t>
          </a:r>
        </a:p>
        <a:p>
          <a:pPr algn="ctr"/>
          <a:r>
            <a:rPr lang="en-US" sz="1800" b="0" i="0" dirty="0" smtClean="0"/>
            <a:t>Low- or lower middle-income in 1991</a:t>
          </a:r>
        </a:p>
        <a:p>
          <a:pPr algn="ctr"/>
          <a:r>
            <a:rPr lang="en-US" sz="1800" b="0" i="0" dirty="0" smtClean="0"/>
            <a:t>Achieved high level of health status by 2011 largely because of scale-up of health sector interventions</a:t>
          </a:r>
          <a:endParaRPr lang="en-US" sz="1800" b="0" i="0" dirty="0"/>
        </a:p>
      </dgm:t>
    </dgm:pt>
    <dgm:pt modelId="{F9721923-872A-4478-AA82-14CB83F67784}" type="parTrans" cxnId="{59EDD595-571D-4BDB-A620-0AB7766DE059}">
      <dgm:prSet/>
      <dgm:spPr/>
      <dgm:t>
        <a:bodyPr/>
        <a:lstStyle/>
        <a:p>
          <a:endParaRPr lang="en-US" sz="1000" b="0" i="0"/>
        </a:p>
      </dgm:t>
    </dgm:pt>
    <dgm:pt modelId="{9D10E0AD-A033-4119-A8D8-7AC769E8AF3F}" type="sibTrans" cxnId="{59EDD595-571D-4BDB-A620-0AB7766DE059}">
      <dgm:prSet custT="1"/>
      <dgm:spPr/>
      <dgm:t>
        <a:bodyPr/>
        <a:lstStyle/>
        <a:p>
          <a:endParaRPr lang="en-US" sz="1000" b="0" i="0"/>
        </a:p>
      </dgm:t>
    </dgm:pt>
    <dgm:pt modelId="{DE2F3C1F-0484-4C37-8F9D-27E614C456C2}">
      <dgm:prSet phldrT="[Text]" custT="1"/>
      <dgm:spPr>
        <a:ln>
          <a:solidFill>
            <a:schemeClr val="accent1"/>
          </a:solidFill>
        </a:ln>
      </dgm:spPr>
      <dgm:t>
        <a:bodyPr/>
        <a:lstStyle/>
        <a:p>
          <a:r>
            <a:rPr lang="en-US" sz="1800" b="1" i="0" dirty="0" smtClean="0">
              <a:solidFill>
                <a:srgbClr val="EE3124"/>
              </a:solidFill>
            </a:rPr>
            <a:t>“4C Countries”</a:t>
          </a:r>
        </a:p>
        <a:p>
          <a:r>
            <a:rPr lang="en-US" sz="1800" b="0" i="0" dirty="0" smtClean="0"/>
            <a:t>Costa Rica, Cuba, Chile, China</a:t>
          </a:r>
          <a:endParaRPr lang="en-US" sz="1800" b="0" i="0" dirty="0"/>
        </a:p>
      </dgm:t>
    </dgm:pt>
    <dgm:pt modelId="{3E9715FA-A859-4C35-8703-E246BE2298AF}" type="parTrans" cxnId="{7159BBE7-C0A5-4AF0-A7EC-0748F3979641}">
      <dgm:prSet/>
      <dgm:spPr/>
      <dgm:t>
        <a:bodyPr/>
        <a:lstStyle/>
        <a:p>
          <a:endParaRPr lang="en-US" sz="1000"/>
        </a:p>
      </dgm:t>
    </dgm:pt>
    <dgm:pt modelId="{14919359-872F-4E79-885F-36C0C58A681E}" type="sibTrans" cxnId="{7159BBE7-C0A5-4AF0-A7EC-0748F3979641}">
      <dgm:prSet/>
      <dgm:spPr/>
      <dgm:t>
        <a:bodyPr/>
        <a:lstStyle/>
        <a:p>
          <a:endParaRPr lang="en-US" sz="1000"/>
        </a:p>
      </dgm:t>
    </dgm:pt>
    <dgm:pt modelId="{6960DD60-B7DF-4BC3-B2A4-8CB656097EA6}">
      <dgm:prSet phldrT="[Text]" custT="1"/>
      <dgm:spPr>
        <a:ln>
          <a:solidFill>
            <a:schemeClr val="accent1"/>
          </a:solidFill>
        </a:ln>
      </dgm:spPr>
      <dgm:t>
        <a:bodyPr/>
        <a:lstStyle/>
        <a:p>
          <a:r>
            <a:rPr lang="en-US" sz="1800" b="0" i="0" dirty="0" smtClean="0">
              <a:solidFill>
                <a:srgbClr val="53565A"/>
              </a:solidFill>
            </a:rPr>
            <a:t>We show that nearly </a:t>
          </a:r>
          <a:r>
            <a:rPr lang="en-US" sz="1800" b="1" i="0" dirty="0" smtClean="0">
              <a:solidFill>
                <a:schemeClr val="accent4"/>
              </a:solidFill>
            </a:rPr>
            <a:t>all</a:t>
          </a:r>
          <a:r>
            <a:rPr lang="en-US" sz="1800" b="0" i="0" dirty="0" smtClean="0">
              <a:solidFill>
                <a:srgbClr val="53565A"/>
              </a:solidFill>
            </a:rPr>
            <a:t> </a:t>
          </a:r>
          <a:r>
            <a:rPr lang="en-US" sz="1800" b="1" i="0" dirty="0" smtClean="0">
              <a:solidFill>
                <a:srgbClr val="EE3124"/>
              </a:solidFill>
            </a:rPr>
            <a:t>countries could reach the same health status </a:t>
          </a:r>
          <a:r>
            <a:rPr lang="en-US" sz="1800" b="0" i="0" dirty="0" smtClean="0">
              <a:solidFill>
                <a:schemeClr val="tx1"/>
              </a:solidFill>
            </a:rPr>
            <a:t>by 2035</a:t>
          </a:r>
          <a:endParaRPr lang="en-US" sz="1800" b="0" i="0" dirty="0">
            <a:solidFill>
              <a:schemeClr val="tx1"/>
            </a:solidFill>
          </a:endParaRPr>
        </a:p>
      </dgm:t>
    </dgm:pt>
    <dgm:pt modelId="{F241C71A-F7F2-4B72-A51B-4A4E94C259DA}" type="parTrans" cxnId="{9CA76A8D-C62F-4CD4-B6A3-7A94D498750E}">
      <dgm:prSet/>
      <dgm:spPr/>
      <dgm:t>
        <a:bodyPr/>
        <a:lstStyle/>
        <a:p>
          <a:endParaRPr lang="en-US" sz="1000"/>
        </a:p>
      </dgm:t>
    </dgm:pt>
    <dgm:pt modelId="{0BA9A650-8FF1-44F9-AD4E-CA40C2B2BB1B}" type="sibTrans" cxnId="{9CA76A8D-C62F-4CD4-B6A3-7A94D498750E}">
      <dgm:prSet/>
      <dgm:spPr/>
      <dgm:t>
        <a:bodyPr/>
        <a:lstStyle/>
        <a:p>
          <a:endParaRPr lang="en-US" sz="1000"/>
        </a:p>
      </dgm:t>
    </dgm:pt>
    <dgm:pt modelId="{22F60184-336C-0844-81B6-8CDCC878C5FF}" type="pres">
      <dgm:prSet presAssocID="{FAB300CA-E619-4BDE-81C0-E002873EFBAD}" presName="Name0" presStyleCnt="0">
        <dgm:presLayoutVars>
          <dgm:dir/>
          <dgm:resizeHandles val="exact"/>
        </dgm:presLayoutVars>
      </dgm:prSet>
      <dgm:spPr/>
    </dgm:pt>
    <dgm:pt modelId="{11390A00-E09E-C845-9F29-7E131AF938F2}" type="pres">
      <dgm:prSet presAssocID="{5DFD1958-A5A3-44CF-B948-1E461C27CEBF}" presName="node" presStyleLbl="node1" presStyleIdx="0" presStyleCnt="3">
        <dgm:presLayoutVars>
          <dgm:bulletEnabled val="1"/>
        </dgm:presLayoutVars>
      </dgm:prSet>
      <dgm:spPr/>
      <dgm:t>
        <a:bodyPr/>
        <a:lstStyle/>
        <a:p>
          <a:endParaRPr lang="en-GB"/>
        </a:p>
      </dgm:t>
    </dgm:pt>
    <dgm:pt modelId="{6FC8835C-4C75-B546-8F01-6A6D2D8B6440}" type="pres">
      <dgm:prSet presAssocID="{9D10E0AD-A033-4119-A8D8-7AC769E8AF3F}" presName="sibTrans" presStyleLbl="sibTrans2D1" presStyleIdx="0" presStyleCnt="2"/>
      <dgm:spPr/>
      <dgm:t>
        <a:bodyPr/>
        <a:lstStyle/>
        <a:p>
          <a:endParaRPr lang="en-GB"/>
        </a:p>
      </dgm:t>
    </dgm:pt>
    <dgm:pt modelId="{1FE60702-E591-7C46-9213-7D5A323CAB0C}" type="pres">
      <dgm:prSet presAssocID="{9D10E0AD-A033-4119-A8D8-7AC769E8AF3F}" presName="connectorText" presStyleLbl="sibTrans2D1" presStyleIdx="0" presStyleCnt="2"/>
      <dgm:spPr/>
      <dgm:t>
        <a:bodyPr/>
        <a:lstStyle/>
        <a:p>
          <a:endParaRPr lang="en-GB"/>
        </a:p>
      </dgm:t>
    </dgm:pt>
    <dgm:pt modelId="{2D235E28-6649-E449-9B91-F8F4AD43AD78}" type="pres">
      <dgm:prSet presAssocID="{DE2F3C1F-0484-4C37-8F9D-27E614C456C2}" presName="node" presStyleLbl="node1" presStyleIdx="1" presStyleCnt="3">
        <dgm:presLayoutVars>
          <dgm:bulletEnabled val="1"/>
        </dgm:presLayoutVars>
      </dgm:prSet>
      <dgm:spPr/>
      <dgm:t>
        <a:bodyPr/>
        <a:lstStyle/>
        <a:p>
          <a:endParaRPr lang="en-GB"/>
        </a:p>
      </dgm:t>
    </dgm:pt>
    <dgm:pt modelId="{02460D5E-2B73-4244-ACFB-2759CD33AEEB}" type="pres">
      <dgm:prSet presAssocID="{14919359-872F-4E79-885F-36C0C58A681E}" presName="sibTrans" presStyleLbl="sibTrans2D1" presStyleIdx="1" presStyleCnt="2"/>
      <dgm:spPr/>
      <dgm:t>
        <a:bodyPr/>
        <a:lstStyle/>
        <a:p>
          <a:endParaRPr lang="en-GB"/>
        </a:p>
      </dgm:t>
    </dgm:pt>
    <dgm:pt modelId="{81522811-90CB-6443-A8C5-46B817912D73}" type="pres">
      <dgm:prSet presAssocID="{14919359-872F-4E79-885F-36C0C58A681E}" presName="connectorText" presStyleLbl="sibTrans2D1" presStyleIdx="1" presStyleCnt="2"/>
      <dgm:spPr/>
      <dgm:t>
        <a:bodyPr/>
        <a:lstStyle/>
        <a:p>
          <a:endParaRPr lang="en-GB"/>
        </a:p>
      </dgm:t>
    </dgm:pt>
    <dgm:pt modelId="{E13A8EBE-E86F-2C41-B273-320AD70BC466}" type="pres">
      <dgm:prSet presAssocID="{6960DD60-B7DF-4BC3-B2A4-8CB656097EA6}" presName="node" presStyleLbl="node1" presStyleIdx="2" presStyleCnt="3">
        <dgm:presLayoutVars>
          <dgm:bulletEnabled val="1"/>
        </dgm:presLayoutVars>
      </dgm:prSet>
      <dgm:spPr/>
      <dgm:t>
        <a:bodyPr/>
        <a:lstStyle/>
        <a:p>
          <a:endParaRPr lang="en-GB"/>
        </a:p>
      </dgm:t>
    </dgm:pt>
  </dgm:ptLst>
  <dgm:cxnLst>
    <dgm:cxn modelId="{59EDD595-571D-4BDB-A620-0AB7766DE059}" srcId="{FAB300CA-E619-4BDE-81C0-E002873EFBAD}" destId="{5DFD1958-A5A3-44CF-B948-1E461C27CEBF}" srcOrd="0" destOrd="0" parTransId="{F9721923-872A-4478-AA82-14CB83F67784}" sibTransId="{9D10E0AD-A033-4119-A8D8-7AC769E8AF3F}"/>
    <dgm:cxn modelId="{C64A56AC-636A-F945-A177-96458787DEAE}" type="presOf" srcId="{FAB300CA-E619-4BDE-81C0-E002873EFBAD}" destId="{22F60184-336C-0844-81B6-8CDCC878C5FF}" srcOrd="0" destOrd="0" presId="urn:microsoft.com/office/officeart/2005/8/layout/process1"/>
    <dgm:cxn modelId="{EBD6E11A-A9DA-CD4A-AACC-22F5565E5819}" type="presOf" srcId="{6960DD60-B7DF-4BC3-B2A4-8CB656097EA6}" destId="{E13A8EBE-E86F-2C41-B273-320AD70BC466}" srcOrd="0" destOrd="0" presId="urn:microsoft.com/office/officeart/2005/8/layout/process1"/>
    <dgm:cxn modelId="{453A56D4-748A-1D4B-BDBD-A91EE50D34B0}" type="presOf" srcId="{9D10E0AD-A033-4119-A8D8-7AC769E8AF3F}" destId="{1FE60702-E591-7C46-9213-7D5A323CAB0C}" srcOrd="1" destOrd="0" presId="urn:microsoft.com/office/officeart/2005/8/layout/process1"/>
    <dgm:cxn modelId="{ECA578CD-ED1F-A14A-97F8-4403FF22BD75}" type="presOf" srcId="{DE2F3C1F-0484-4C37-8F9D-27E614C456C2}" destId="{2D235E28-6649-E449-9B91-F8F4AD43AD78}" srcOrd="0" destOrd="0" presId="urn:microsoft.com/office/officeart/2005/8/layout/process1"/>
    <dgm:cxn modelId="{B832DBC1-A3A0-0847-8AEF-EFB21446BFF3}" type="presOf" srcId="{9D10E0AD-A033-4119-A8D8-7AC769E8AF3F}" destId="{6FC8835C-4C75-B546-8F01-6A6D2D8B6440}" srcOrd="0" destOrd="0" presId="urn:microsoft.com/office/officeart/2005/8/layout/process1"/>
    <dgm:cxn modelId="{6717D5F5-0745-F540-9545-51D65FC45FD1}" type="presOf" srcId="{5DFD1958-A5A3-44CF-B948-1E461C27CEBF}" destId="{11390A00-E09E-C845-9F29-7E131AF938F2}" srcOrd="0" destOrd="0" presId="urn:microsoft.com/office/officeart/2005/8/layout/process1"/>
    <dgm:cxn modelId="{9CA76A8D-C62F-4CD4-B6A3-7A94D498750E}" srcId="{FAB300CA-E619-4BDE-81C0-E002873EFBAD}" destId="{6960DD60-B7DF-4BC3-B2A4-8CB656097EA6}" srcOrd="2" destOrd="0" parTransId="{F241C71A-F7F2-4B72-A51B-4A4E94C259DA}" sibTransId="{0BA9A650-8FF1-44F9-AD4E-CA40C2B2BB1B}"/>
    <dgm:cxn modelId="{BFBF673D-AF12-1341-BC8F-5FF8222D11F2}" type="presOf" srcId="{14919359-872F-4E79-885F-36C0C58A681E}" destId="{02460D5E-2B73-4244-ACFB-2759CD33AEEB}" srcOrd="0" destOrd="0" presId="urn:microsoft.com/office/officeart/2005/8/layout/process1"/>
    <dgm:cxn modelId="{7159BBE7-C0A5-4AF0-A7EC-0748F3979641}" srcId="{FAB300CA-E619-4BDE-81C0-E002873EFBAD}" destId="{DE2F3C1F-0484-4C37-8F9D-27E614C456C2}" srcOrd="1" destOrd="0" parTransId="{3E9715FA-A859-4C35-8703-E246BE2298AF}" sibTransId="{14919359-872F-4E79-885F-36C0C58A681E}"/>
    <dgm:cxn modelId="{023839CD-5A14-A044-97CD-A89EE1CE7F16}" type="presOf" srcId="{14919359-872F-4E79-885F-36C0C58A681E}" destId="{81522811-90CB-6443-A8C5-46B817912D73}" srcOrd="1" destOrd="0" presId="urn:microsoft.com/office/officeart/2005/8/layout/process1"/>
    <dgm:cxn modelId="{28154D35-B667-274A-B4A1-2F122A7D0353}" type="presParOf" srcId="{22F60184-336C-0844-81B6-8CDCC878C5FF}" destId="{11390A00-E09E-C845-9F29-7E131AF938F2}" srcOrd="0" destOrd="0" presId="urn:microsoft.com/office/officeart/2005/8/layout/process1"/>
    <dgm:cxn modelId="{FD4CBF24-0DEB-E04E-8D7E-6F7FCE6D5A7A}" type="presParOf" srcId="{22F60184-336C-0844-81B6-8CDCC878C5FF}" destId="{6FC8835C-4C75-B546-8F01-6A6D2D8B6440}" srcOrd="1" destOrd="0" presId="urn:microsoft.com/office/officeart/2005/8/layout/process1"/>
    <dgm:cxn modelId="{B5AB63FE-9BC3-F94C-B3DA-FFB366BFBC0C}" type="presParOf" srcId="{6FC8835C-4C75-B546-8F01-6A6D2D8B6440}" destId="{1FE60702-E591-7C46-9213-7D5A323CAB0C}" srcOrd="0" destOrd="0" presId="urn:microsoft.com/office/officeart/2005/8/layout/process1"/>
    <dgm:cxn modelId="{41B5FD6B-AD40-CF47-8EBA-D02705D45A3F}" type="presParOf" srcId="{22F60184-336C-0844-81B6-8CDCC878C5FF}" destId="{2D235E28-6649-E449-9B91-F8F4AD43AD78}" srcOrd="2" destOrd="0" presId="urn:microsoft.com/office/officeart/2005/8/layout/process1"/>
    <dgm:cxn modelId="{75ECCA4C-45DC-BD4E-9E75-E0FCF50F00D8}" type="presParOf" srcId="{22F60184-336C-0844-81B6-8CDCC878C5FF}" destId="{02460D5E-2B73-4244-ACFB-2759CD33AEEB}" srcOrd="3" destOrd="0" presId="urn:microsoft.com/office/officeart/2005/8/layout/process1"/>
    <dgm:cxn modelId="{82581C46-84AD-E34D-8D7D-A7B2574D9312}" type="presParOf" srcId="{02460D5E-2B73-4244-ACFB-2759CD33AEEB}" destId="{81522811-90CB-6443-A8C5-46B817912D73}" srcOrd="0" destOrd="0" presId="urn:microsoft.com/office/officeart/2005/8/layout/process1"/>
    <dgm:cxn modelId="{37E67000-510F-2E4E-A1A8-FB30AC408FB2}" type="presParOf" srcId="{22F60184-336C-0844-81B6-8CDCC878C5FF}" destId="{E13A8EBE-E86F-2C41-B273-320AD70BC4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FCECF1-6709-4E4E-A6E6-B8236A45DDE6}" type="doc">
      <dgm:prSet loTypeId="urn:microsoft.com/office/officeart/2005/8/layout/equation1" loCatId="relationship" qsTypeId="urn:microsoft.com/office/officeart/2005/8/quickstyle/simple1" qsCatId="simple" csTypeId="urn:microsoft.com/office/officeart/2005/8/colors/accent3_2" csCatId="accent3" phldr="1"/>
      <dgm:spPr/>
    </dgm:pt>
    <dgm:pt modelId="{FCA9B049-668C-43FC-8FD9-EB1D030A5576}">
      <dgm:prSet phldrT="[Text]" custT="1"/>
      <dgm:spPr>
        <a:solidFill>
          <a:schemeClr val="bg1"/>
        </a:solidFill>
        <a:ln>
          <a:solidFill>
            <a:schemeClr val="accent4"/>
          </a:solidFill>
        </a:ln>
      </dgm:spPr>
      <dgm:t>
        <a:bodyPr/>
        <a:lstStyle/>
        <a:p>
          <a:r>
            <a:rPr lang="en-US" sz="2000" dirty="0" smtClean="0">
              <a:solidFill>
                <a:schemeClr val="tx1"/>
              </a:solidFill>
            </a:rPr>
            <a:t>income growth</a:t>
          </a:r>
          <a:endParaRPr lang="en-US" sz="2000" dirty="0">
            <a:solidFill>
              <a:schemeClr val="tx1"/>
            </a:solidFill>
          </a:endParaRPr>
        </a:p>
      </dgm:t>
    </dgm:pt>
    <dgm:pt modelId="{6FFD9D15-6EEB-4ABA-9248-1D05414735CC}" type="parTrans" cxnId="{69FC1B55-ACD7-4C49-BE6B-3FC08316F507}">
      <dgm:prSet/>
      <dgm:spPr/>
      <dgm:t>
        <a:bodyPr/>
        <a:lstStyle/>
        <a:p>
          <a:endParaRPr lang="en-US"/>
        </a:p>
      </dgm:t>
    </dgm:pt>
    <dgm:pt modelId="{0F8B5521-911D-4025-862A-6000213510D2}" type="sibTrans" cxnId="{69FC1B55-ACD7-4C49-BE6B-3FC08316F507}">
      <dgm:prSet/>
      <dgm:spPr>
        <a:solidFill>
          <a:schemeClr val="accent1"/>
        </a:solidFill>
      </dgm:spPr>
      <dgm:t>
        <a:bodyPr/>
        <a:lstStyle/>
        <a:p>
          <a:endParaRPr lang="en-US" dirty="0"/>
        </a:p>
      </dgm:t>
    </dgm:pt>
    <dgm:pt modelId="{44407F99-2100-4E2D-95B3-76E5EAF045E1}">
      <dgm:prSet phldrT="[Text]" custT="1"/>
      <dgm:spPr>
        <a:solidFill>
          <a:schemeClr val="bg1"/>
        </a:solidFill>
        <a:ln>
          <a:solidFill>
            <a:schemeClr val="accent4"/>
          </a:solidFill>
        </a:ln>
      </dgm:spPr>
      <dgm:t>
        <a:bodyPr/>
        <a:lstStyle/>
        <a:p>
          <a:r>
            <a:rPr lang="en-US" sz="2000" dirty="0" smtClean="0">
              <a:solidFill>
                <a:schemeClr val="tx1"/>
              </a:solidFill>
            </a:rPr>
            <a:t>value life years gained (VLYs) in that period</a:t>
          </a:r>
          <a:endParaRPr lang="en-US" sz="2000" dirty="0">
            <a:solidFill>
              <a:schemeClr val="tx1"/>
            </a:solidFill>
          </a:endParaRPr>
        </a:p>
      </dgm:t>
    </dgm:pt>
    <dgm:pt modelId="{AF06F58E-3AA8-4D98-B95C-1C029F276B66}" type="parTrans" cxnId="{22403793-9A37-4BD6-A409-2F3E77069C36}">
      <dgm:prSet/>
      <dgm:spPr/>
      <dgm:t>
        <a:bodyPr/>
        <a:lstStyle/>
        <a:p>
          <a:endParaRPr lang="en-US"/>
        </a:p>
      </dgm:t>
    </dgm:pt>
    <dgm:pt modelId="{5468DA87-E24D-469D-9716-A979BA105C93}" type="sibTrans" cxnId="{22403793-9A37-4BD6-A409-2F3E77069C36}">
      <dgm:prSet/>
      <dgm:spPr>
        <a:solidFill>
          <a:schemeClr val="accent1"/>
        </a:solidFill>
      </dgm:spPr>
      <dgm:t>
        <a:bodyPr/>
        <a:lstStyle/>
        <a:p>
          <a:endParaRPr lang="en-US" dirty="0"/>
        </a:p>
      </dgm:t>
    </dgm:pt>
    <dgm:pt modelId="{1D844B22-C02F-469F-949C-E6E685D57720}">
      <dgm:prSet phldrT="[Text]" custT="1"/>
      <dgm:spPr>
        <a:solidFill>
          <a:schemeClr val="bg1"/>
        </a:solidFill>
        <a:ln>
          <a:solidFill>
            <a:schemeClr val="accent4"/>
          </a:solidFill>
        </a:ln>
      </dgm:spPr>
      <dgm:t>
        <a:bodyPr/>
        <a:lstStyle/>
        <a:p>
          <a:r>
            <a:rPr lang="en-US" sz="2000" dirty="0" smtClean="0">
              <a:solidFill>
                <a:schemeClr val="tx1"/>
              </a:solidFill>
            </a:rPr>
            <a:t>change in country's </a:t>
          </a:r>
          <a:r>
            <a:rPr lang="en-US" sz="2000" b="1" dirty="0" smtClean="0">
              <a:solidFill>
                <a:schemeClr val="tx1"/>
              </a:solidFill>
            </a:rPr>
            <a:t>full income </a:t>
          </a:r>
          <a:r>
            <a:rPr lang="en-US" sz="2000" dirty="0" smtClean="0">
              <a:solidFill>
                <a:schemeClr val="tx1"/>
              </a:solidFill>
            </a:rPr>
            <a:t>over a time period</a:t>
          </a:r>
          <a:endParaRPr lang="en-US" sz="2000" dirty="0">
            <a:solidFill>
              <a:schemeClr val="tx1"/>
            </a:solidFill>
          </a:endParaRPr>
        </a:p>
      </dgm:t>
    </dgm:pt>
    <dgm:pt modelId="{4B0BE510-0538-4D5B-8DBF-3E1E50BB7AF5}" type="parTrans" cxnId="{C15B2D27-84EB-41F6-8FA8-43E533062741}">
      <dgm:prSet/>
      <dgm:spPr/>
      <dgm:t>
        <a:bodyPr/>
        <a:lstStyle/>
        <a:p>
          <a:endParaRPr lang="en-US"/>
        </a:p>
      </dgm:t>
    </dgm:pt>
    <dgm:pt modelId="{D6689E73-C481-4D09-A4E4-7541CC7A86A4}" type="sibTrans" cxnId="{C15B2D27-84EB-41F6-8FA8-43E533062741}">
      <dgm:prSet/>
      <dgm:spPr/>
      <dgm:t>
        <a:bodyPr/>
        <a:lstStyle/>
        <a:p>
          <a:endParaRPr lang="en-US"/>
        </a:p>
      </dgm:t>
    </dgm:pt>
    <dgm:pt modelId="{B5CFB1D7-CAE7-49BF-A47F-CCA2A2F34B9E}" type="pres">
      <dgm:prSet presAssocID="{6BFCECF1-6709-4E4E-A6E6-B8236A45DDE6}" presName="linearFlow" presStyleCnt="0">
        <dgm:presLayoutVars>
          <dgm:dir/>
          <dgm:resizeHandles val="exact"/>
        </dgm:presLayoutVars>
      </dgm:prSet>
      <dgm:spPr/>
    </dgm:pt>
    <dgm:pt modelId="{BA979EE4-1112-45C1-A6CB-FA42E2378C3C}" type="pres">
      <dgm:prSet presAssocID="{FCA9B049-668C-43FC-8FD9-EB1D030A5576}" presName="node" presStyleLbl="node1" presStyleIdx="0" presStyleCnt="3">
        <dgm:presLayoutVars>
          <dgm:bulletEnabled val="1"/>
        </dgm:presLayoutVars>
      </dgm:prSet>
      <dgm:spPr/>
      <dgm:t>
        <a:bodyPr/>
        <a:lstStyle/>
        <a:p>
          <a:endParaRPr lang="en-US"/>
        </a:p>
      </dgm:t>
    </dgm:pt>
    <dgm:pt modelId="{48CBE923-4399-4A9B-AC79-2F170E85A6D6}" type="pres">
      <dgm:prSet presAssocID="{0F8B5521-911D-4025-862A-6000213510D2}" presName="spacerL" presStyleCnt="0"/>
      <dgm:spPr/>
    </dgm:pt>
    <dgm:pt modelId="{AE85FFB7-E454-48D7-9BAD-1606B2475238}" type="pres">
      <dgm:prSet presAssocID="{0F8B5521-911D-4025-862A-6000213510D2}" presName="sibTrans" presStyleLbl="sibTrans2D1" presStyleIdx="0" presStyleCnt="2"/>
      <dgm:spPr/>
      <dgm:t>
        <a:bodyPr/>
        <a:lstStyle/>
        <a:p>
          <a:endParaRPr lang="en-US"/>
        </a:p>
      </dgm:t>
    </dgm:pt>
    <dgm:pt modelId="{4FCB103B-688F-4ED6-A230-D768ED3AF65D}" type="pres">
      <dgm:prSet presAssocID="{0F8B5521-911D-4025-862A-6000213510D2}" presName="spacerR" presStyleCnt="0"/>
      <dgm:spPr/>
    </dgm:pt>
    <dgm:pt modelId="{7CF1BF9D-C96A-496E-88C4-29117A0885DB}" type="pres">
      <dgm:prSet presAssocID="{44407F99-2100-4E2D-95B3-76E5EAF045E1}" presName="node" presStyleLbl="node1" presStyleIdx="1" presStyleCnt="3">
        <dgm:presLayoutVars>
          <dgm:bulletEnabled val="1"/>
        </dgm:presLayoutVars>
      </dgm:prSet>
      <dgm:spPr/>
      <dgm:t>
        <a:bodyPr/>
        <a:lstStyle/>
        <a:p>
          <a:endParaRPr lang="en-US"/>
        </a:p>
      </dgm:t>
    </dgm:pt>
    <dgm:pt modelId="{90A97D7E-3724-429E-884A-4F0F12525654}" type="pres">
      <dgm:prSet presAssocID="{5468DA87-E24D-469D-9716-A979BA105C93}" presName="spacerL" presStyleCnt="0"/>
      <dgm:spPr/>
    </dgm:pt>
    <dgm:pt modelId="{911D194D-E439-4024-9027-ED51B7F59E07}" type="pres">
      <dgm:prSet presAssocID="{5468DA87-E24D-469D-9716-A979BA105C93}" presName="sibTrans" presStyleLbl="sibTrans2D1" presStyleIdx="1" presStyleCnt="2"/>
      <dgm:spPr/>
      <dgm:t>
        <a:bodyPr/>
        <a:lstStyle/>
        <a:p>
          <a:endParaRPr lang="en-US"/>
        </a:p>
      </dgm:t>
    </dgm:pt>
    <dgm:pt modelId="{F0F9B839-649A-48CA-A6CE-E6E8EC32123A}" type="pres">
      <dgm:prSet presAssocID="{5468DA87-E24D-469D-9716-A979BA105C93}" presName="spacerR" presStyleCnt="0"/>
      <dgm:spPr/>
    </dgm:pt>
    <dgm:pt modelId="{4D23D6BA-1AA6-408C-B7E9-023603269259}" type="pres">
      <dgm:prSet presAssocID="{1D844B22-C02F-469F-949C-E6E685D57720}" presName="node" presStyleLbl="node1" presStyleIdx="2" presStyleCnt="3">
        <dgm:presLayoutVars>
          <dgm:bulletEnabled val="1"/>
        </dgm:presLayoutVars>
      </dgm:prSet>
      <dgm:spPr/>
      <dgm:t>
        <a:bodyPr/>
        <a:lstStyle/>
        <a:p>
          <a:endParaRPr lang="en-US"/>
        </a:p>
      </dgm:t>
    </dgm:pt>
  </dgm:ptLst>
  <dgm:cxnLst>
    <dgm:cxn modelId="{C15B2D27-84EB-41F6-8FA8-43E533062741}" srcId="{6BFCECF1-6709-4E4E-A6E6-B8236A45DDE6}" destId="{1D844B22-C02F-469F-949C-E6E685D57720}" srcOrd="2" destOrd="0" parTransId="{4B0BE510-0538-4D5B-8DBF-3E1E50BB7AF5}" sibTransId="{D6689E73-C481-4D09-A4E4-7541CC7A86A4}"/>
    <dgm:cxn modelId="{22403793-9A37-4BD6-A409-2F3E77069C36}" srcId="{6BFCECF1-6709-4E4E-A6E6-B8236A45DDE6}" destId="{44407F99-2100-4E2D-95B3-76E5EAF045E1}" srcOrd="1" destOrd="0" parTransId="{AF06F58E-3AA8-4D98-B95C-1C029F276B66}" sibTransId="{5468DA87-E24D-469D-9716-A979BA105C93}"/>
    <dgm:cxn modelId="{293FCE61-6756-4D06-B056-4CF60B7494B0}" type="presOf" srcId="{FCA9B049-668C-43FC-8FD9-EB1D030A5576}" destId="{BA979EE4-1112-45C1-A6CB-FA42E2378C3C}" srcOrd="0" destOrd="0" presId="urn:microsoft.com/office/officeart/2005/8/layout/equation1"/>
    <dgm:cxn modelId="{C271019D-99BB-487C-8830-3EB89CF2B38B}" type="presOf" srcId="{5468DA87-E24D-469D-9716-A979BA105C93}" destId="{911D194D-E439-4024-9027-ED51B7F59E07}" srcOrd="0" destOrd="0" presId="urn:microsoft.com/office/officeart/2005/8/layout/equation1"/>
    <dgm:cxn modelId="{75664A69-34FF-455A-BABD-C4D61306C19A}" type="presOf" srcId="{6BFCECF1-6709-4E4E-A6E6-B8236A45DDE6}" destId="{B5CFB1D7-CAE7-49BF-A47F-CCA2A2F34B9E}" srcOrd="0" destOrd="0" presId="urn:microsoft.com/office/officeart/2005/8/layout/equation1"/>
    <dgm:cxn modelId="{1923F562-D2BC-4239-9656-0AEBC085ED2E}" type="presOf" srcId="{44407F99-2100-4E2D-95B3-76E5EAF045E1}" destId="{7CF1BF9D-C96A-496E-88C4-29117A0885DB}" srcOrd="0" destOrd="0" presId="urn:microsoft.com/office/officeart/2005/8/layout/equation1"/>
    <dgm:cxn modelId="{3E28D7D7-235D-468E-93E4-05E73ACE577F}" type="presOf" srcId="{1D844B22-C02F-469F-949C-E6E685D57720}" destId="{4D23D6BA-1AA6-408C-B7E9-023603269259}" srcOrd="0" destOrd="0" presId="urn:microsoft.com/office/officeart/2005/8/layout/equation1"/>
    <dgm:cxn modelId="{13E974AD-63D4-4459-9E1A-D0923A52851E}" type="presOf" srcId="{0F8B5521-911D-4025-862A-6000213510D2}" destId="{AE85FFB7-E454-48D7-9BAD-1606B2475238}" srcOrd="0" destOrd="0" presId="urn:microsoft.com/office/officeart/2005/8/layout/equation1"/>
    <dgm:cxn modelId="{69FC1B55-ACD7-4C49-BE6B-3FC08316F507}" srcId="{6BFCECF1-6709-4E4E-A6E6-B8236A45DDE6}" destId="{FCA9B049-668C-43FC-8FD9-EB1D030A5576}" srcOrd="0" destOrd="0" parTransId="{6FFD9D15-6EEB-4ABA-9248-1D05414735CC}" sibTransId="{0F8B5521-911D-4025-862A-6000213510D2}"/>
    <dgm:cxn modelId="{C92CF45F-A7BA-4DAC-A2F4-17E19646EF8F}" type="presParOf" srcId="{B5CFB1D7-CAE7-49BF-A47F-CCA2A2F34B9E}" destId="{BA979EE4-1112-45C1-A6CB-FA42E2378C3C}" srcOrd="0" destOrd="0" presId="urn:microsoft.com/office/officeart/2005/8/layout/equation1"/>
    <dgm:cxn modelId="{46476C77-51C7-4A24-BEBD-6BC703CA6774}" type="presParOf" srcId="{B5CFB1D7-CAE7-49BF-A47F-CCA2A2F34B9E}" destId="{48CBE923-4399-4A9B-AC79-2F170E85A6D6}" srcOrd="1" destOrd="0" presId="urn:microsoft.com/office/officeart/2005/8/layout/equation1"/>
    <dgm:cxn modelId="{862FCB83-0797-4A12-9AC3-0B3FC670B7C6}" type="presParOf" srcId="{B5CFB1D7-CAE7-49BF-A47F-CCA2A2F34B9E}" destId="{AE85FFB7-E454-48D7-9BAD-1606B2475238}" srcOrd="2" destOrd="0" presId="urn:microsoft.com/office/officeart/2005/8/layout/equation1"/>
    <dgm:cxn modelId="{69A9481E-31C3-4CBE-9F95-DC9633AA4957}" type="presParOf" srcId="{B5CFB1D7-CAE7-49BF-A47F-CCA2A2F34B9E}" destId="{4FCB103B-688F-4ED6-A230-D768ED3AF65D}" srcOrd="3" destOrd="0" presId="urn:microsoft.com/office/officeart/2005/8/layout/equation1"/>
    <dgm:cxn modelId="{C4FFA835-4411-4E15-9B13-065BCF3F4D24}" type="presParOf" srcId="{B5CFB1D7-CAE7-49BF-A47F-CCA2A2F34B9E}" destId="{7CF1BF9D-C96A-496E-88C4-29117A0885DB}" srcOrd="4" destOrd="0" presId="urn:microsoft.com/office/officeart/2005/8/layout/equation1"/>
    <dgm:cxn modelId="{F8D07B57-94E0-47DD-8612-C24A00D1AB0C}" type="presParOf" srcId="{B5CFB1D7-CAE7-49BF-A47F-CCA2A2F34B9E}" destId="{90A97D7E-3724-429E-884A-4F0F12525654}" srcOrd="5" destOrd="0" presId="urn:microsoft.com/office/officeart/2005/8/layout/equation1"/>
    <dgm:cxn modelId="{41846FBF-8035-4279-9E23-FBFB6446C59C}" type="presParOf" srcId="{B5CFB1D7-CAE7-49BF-A47F-CCA2A2F34B9E}" destId="{911D194D-E439-4024-9027-ED51B7F59E07}" srcOrd="6" destOrd="0" presId="urn:microsoft.com/office/officeart/2005/8/layout/equation1"/>
    <dgm:cxn modelId="{CA22D39E-04AE-4588-9A9A-EA10B1FFAEFE}" type="presParOf" srcId="{B5CFB1D7-CAE7-49BF-A47F-CCA2A2F34B9E}" destId="{F0F9B839-649A-48CA-A6CE-E6E8EC32123A}" srcOrd="7" destOrd="0" presId="urn:microsoft.com/office/officeart/2005/8/layout/equation1"/>
    <dgm:cxn modelId="{0B16D644-A9AD-4E14-B245-D54D389D985B}" type="presParOf" srcId="{B5CFB1D7-CAE7-49BF-A47F-CCA2A2F34B9E}" destId="{4D23D6BA-1AA6-408C-B7E9-02360326925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dirty="0" smtClean="0"/>
            <a:t>IMF</a:t>
          </a:r>
          <a:r>
            <a:rPr lang="en-US" sz="1600" baseline="0" dirty="0" smtClean="0"/>
            <a:t> estimates </a:t>
          </a:r>
          <a:r>
            <a:rPr lang="en-US" sz="1600" dirty="0" smtClean="0"/>
            <a:t>$9.6 trillion/y from 2015-2035 in low- and lower</a:t>
          </a:r>
          <a:r>
            <a:rPr lang="en-US" sz="1600" baseline="0" dirty="0" smtClean="0"/>
            <a:t> middle-income countries</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Taxation of tobacco, alcohol, sugary drinks,  and extractive industries</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BF8C9813-1623-9646-B71B-51272D251D0B}">
      <dgm:prSet custT="1"/>
      <dgm:spPr/>
      <dgm:t>
        <a:bodyPr/>
        <a:lstStyle/>
        <a:p>
          <a:pPr rtl="0"/>
          <a:r>
            <a:rPr lang="en-US" sz="1600" baseline="0" dirty="0" smtClean="0"/>
            <a:t>Cost of convergence ($70 billion/y) </a:t>
          </a:r>
          <a:r>
            <a:rPr lang="en-US" sz="1600" dirty="0" smtClean="0"/>
            <a:t>is less than 1% of anticipated growth</a:t>
          </a:r>
        </a:p>
      </dgm:t>
    </dgm:pt>
    <dgm:pt modelId="{7D1BDC8C-E9E3-A443-AEDE-1B5EA921DED8}" type="parTrans" cxnId="{8AC9579C-E3B2-524A-B5AB-AB0268630CDE}">
      <dgm:prSet/>
      <dgm:spPr/>
      <dgm:t>
        <a:bodyPr/>
        <a:lstStyle/>
        <a:p>
          <a:endParaRPr lang="en-GB" sz="1600"/>
        </a:p>
      </dgm:t>
    </dgm:pt>
    <dgm:pt modelId="{17DC8489-6ADA-E54A-9442-C57119105B6F}" type="sibTrans" cxnId="{8AC9579C-E3B2-524A-B5AB-AB0268630CDE}">
      <dgm:prSet/>
      <dgm:spPr/>
      <dgm:t>
        <a:bodyPr/>
        <a:lstStyle/>
        <a:p>
          <a:endParaRPr lang="en-GB" sz="1600"/>
        </a:p>
      </dgm:t>
    </dgm:pt>
    <dgm:pt modelId="{814BA2F3-3A36-3142-9A48-FDE75E34836E}">
      <dgm:prSet custT="1"/>
      <dgm:spPr/>
      <dgm:t>
        <a:bodyPr/>
        <a:lstStyle/>
        <a:p>
          <a:pPr rtl="0"/>
          <a:r>
            <a:rPr lang="en-US" sz="1600" smtClean="0"/>
            <a:t>50% tobacco tax in China over next 50 y raises US $20 billion/y,</a:t>
          </a:r>
          <a:r>
            <a:rPr lang="en-US" sz="1600" baseline="0" smtClean="0"/>
            <a:t> </a:t>
          </a:r>
          <a:r>
            <a:rPr lang="en-US" sz="1600" smtClean="0"/>
            <a:t>saves 20</a:t>
          </a:r>
          <a:r>
            <a:rPr lang="en-US" sz="1600" baseline="0" smtClean="0"/>
            <a:t> million</a:t>
          </a:r>
          <a:r>
            <a:rPr lang="en-US" sz="1600" smtClean="0"/>
            <a:t> lives</a:t>
          </a:r>
          <a:endParaRPr lang="en-US" sz="1600" dirty="0" smtClean="0"/>
        </a:p>
      </dgm:t>
    </dgm:pt>
    <dgm:pt modelId="{AFB2FA57-E388-B84F-B7D7-80E68DD11D21}" type="parTrans" cxnId="{C0EBB626-D5FA-BD46-BF3F-84A28A4C71B8}">
      <dgm:prSet/>
      <dgm:spPr/>
      <dgm:t>
        <a:bodyPr/>
        <a:lstStyle/>
        <a:p>
          <a:endParaRPr lang="en-GB" sz="1600"/>
        </a:p>
      </dgm:t>
    </dgm:pt>
    <dgm:pt modelId="{89A9F2A3-DEED-2746-A56A-2B9AE5C53799}" type="sibTrans" cxnId="{C0EBB626-D5FA-BD46-BF3F-84A28A4C71B8}">
      <dgm:prSet/>
      <dgm:spPr/>
      <dgm:t>
        <a:bodyPr/>
        <a:lstStyle/>
        <a:p>
          <a:endParaRPr lang="en-GB" sz="1600"/>
        </a:p>
      </dgm:t>
    </dgm:pt>
    <dgm:pt modelId="{510C5EDC-D4B4-A943-B0CE-4BEA40DF9D27}">
      <dgm:prSet phldrT="[Text]" custT="1"/>
      <dgm:spPr/>
      <dgm:t>
        <a:bodyPr/>
        <a:lstStyle/>
        <a:p>
          <a:pPr rtl="0"/>
          <a:r>
            <a:rPr lang="en-US" sz="1600" dirty="0" smtClean="0"/>
            <a:t>Removal of fossil fuel subsidies, health sector efficiency</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994954B9-85BB-3B48-905C-FC7B5DB4E04E}">
      <dgm:prSet custT="1"/>
      <dgm:spPr/>
      <dgm:t>
        <a:bodyPr/>
        <a:lstStyle/>
        <a:p>
          <a:pPr rtl="0"/>
          <a:r>
            <a:rPr lang="en-US" sz="1600" smtClean="0"/>
            <a:t>Subsidies account for an 3.5%</a:t>
          </a:r>
          <a:r>
            <a:rPr lang="en-US" sz="1600" baseline="0" smtClean="0"/>
            <a:t> </a:t>
          </a:r>
          <a:r>
            <a:rPr lang="en-US" sz="1600" smtClean="0"/>
            <a:t>of GDP on a post-tax basis</a:t>
          </a:r>
          <a:endParaRPr lang="en-US" sz="1600" dirty="0" smtClean="0"/>
        </a:p>
      </dgm:t>
    </dgm:pt>
    <dgm:pt modelId="{B39DB70A-8F9D-3C49-8180-8B6AA957AA76}" type="parTrans" cxnId="{812CCFA9-87DD-344A-931A-CB17D7A35A68}">
      <dgm:prSet/>
      <dgm:spPr/>
      <dgm:t>
        <a:bodyPr/>
        <a:lstStyle/>
        <a:p>
          <a:endParaRPr lang="en-GB" sz="1600"/>
        </a:p>
      </dgm:t>
    </dgm:pt>
    <dgm:pt modelId="{5B7A6F85-8B0B-CD4D-A9B9-CBD8618591CE}" type="sibTrans" cxnId="{812CCFA9-87DD-344A-931A-CB17D7A35A68}">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90342EDC-A02E-3D45-9641-036C1DB39647}" type="presOf" srcId="{7410A0F2-B85F-0F4D-9BA1-5FEEF78966A5}" destId="{6D987C10-58DA-2148-8D46-2B6366B4B224}" srcOrd="0" destOrd="0" presId="urn:microsoft.com/office/officeart/2005/8/layout/hList1"/>
    <dgm:cxn modelId="{C5857AB0-C6BA-FD42-883B-C5EAE007EF3E}" type="presOf" srcId="{510C5EDC-D4B4-A943-B0CE-4BEA40DF9D27}" destId="{92DCAE1A-6E18-5A45-AFE0-4417F0382B84}" srcOrd="0" destOrd="0" presId="urn:microsoft.com/office/officeart/2005/8/layout/hList1"/>
    <dgm:cxn modelId="{12339F32-357A-9746-8E18-AE9B38F680B1}" type="presOf" srcId="{8BDEF34A-CB08-9A4A-91DA-5EFE59AC5CC1}" destId="{FEC93A00-91E1-7643-BB94-E5B64A5D2385}" srcOrd="0" destOrd="0" presId="urn:microsoft.com/office/officeart/2005/8/layout/hList1"/>
    <dgm:cxn modelId="{E5BDFCFF-8DBB-D447-B85B-8B3BB5700980}" srcId="{EBE52A1D-C2AF-0645-9D6C-E646D4A52C9A}" destId="{8AF32A78-0AF1-7247-A80B-A7AB6CC3AC9D}" srcOrd="0" destOrd="0" parTransId="{620BC387-B82D-7C4D-A9BC-6CD9BE17D374}" sibTransId="{6297D413-7C26-D641-9B05-00A5833E47D9}"/>
    <dgm:cxn modelId="{265B56A4-D877-C54F-8FAD-92786C815AD2}" srcId="{8AF32A78-0AF1-7247-A80B-A7AB6CC3AC9D}" destId="{64C4DE24-46DB-F942-AD91-0F9229833041}" srcOrd="0" destOrd="0" parTransId="{55117510-D482-1C41-A881-D38759B058B5}" sibTransId="{4895955B-8E35-8A4D-A9B8-E0C7D59CE96B}"/>
    <dgm:cxn modelId="{A9677542-1CB4-554A-AB2E-77B8ED229F20}" type="presOf" srcId="{994954B9-85BB-3B48-905C-FC7B5DB4E04E}" destId="{92DCAE1A-6E18-5A45-AFE0-4417F0382B84}" srcOrd="0" destOrd="1" presId="urn:microsoft.com/office/officeart/2005/8/layout/hList1"/>
    <dgm:cxn modelId="{57681D31-C655-EC4B-AEAA-ABF4429DEAD1}" type="presOf" srcId="{EBE52A1D-C2AF-0645-9D6C-E646D4A52C9A}" destId="{82047CFD-CF8B-7143-858D-4144797D41DA}" srcOrd="0" destOrd="0" presId="urn:microsoft.com/office/officeart/2005/8/layout/hList1"/>
    <dgm:cxn modelId="{0DA8B8C7-27CD-A74B-B0D8-A147389376B4}" srcId="{7410A0F2-B85F-0F4D-9BA1-5FEEF78966A5}" destId="{510C5EDC-D4B4-A943-B0CE-4BEA40DF9D27}" srcOrd="0" destOrd="0" parTransId="{DC97162F-6681-BB4B-9C8A-7271C5784BFC}" sibTransId="{0379E48D-364F-5A4A-B1BB-5AA6C355F2EA}"/>
    <dgm:cxn modelId="{22A81602-90F7-7742-9F83-4E2C2AA5FCEA}" srcId="{EBE52A1D-C2AF-0645-9D6C-E646D4A52C9A}" destId="{8BDEF34A-CB08-9A4A-91DA-5EFE59AC5CC1}" srcOrd="1" destOrd="0" parTransId="{2F8AC94E-B963-5A4F-88A1-31FCFA84B41E}" sibTransId="{5B66B282-B3AD-E54C-A520-F7A188526932}"/>
    <dgm:cxn modelId="{812CCFA9-87DD-344A-931A-CB17D7A35A68}" srcId="{7410A0F2-B85F-0F4D-9BA1-5FEEF78966A5}" destId="{994954B9-85BB-3B48-905C-FC7B5DB4E04E}" srcOrd="1" destOrd="0" parTransId="{B39DB70A-8F9D-3C49-8180-8B6AA957AA76}" sibTransId="{5B7A6F85-8B0B-CD4D-A9B9-CBD8618591CE}"/>
    <dgm:cxn modelId="{6843EC99-FFE4-3841-8018-40E20BF3EDDA}" type="presOf" srcId="{814BA2F3-3A36-3142-9A48-FDE75E34836E}" destId="{0EA2132B-632B-FF42-86F2-DE9BBD1066EF}" srcOrd="0" destOrd="1" presId="urn:microsoft.com/office/officeart/2005/8/layout/hList1"/>
    <dgm:cxn modelId="{EDA766F8-F578-BA48-9570-A97A9C3FC7C7}" srcId="{EBE52A1D-C2AF-0645-9D6C-E646D4A52C9A}" destId="{7D686C18-38F6-FB43-BCF3-0CF7750DDA97}" srcOrd="3" destOrd="0" parTransId="{375DB7F3-16A3-AB4B-9520-981F1C08320A}" sibTransId="{DD8FA71F-584F-244B-9A89-1CA4EFE8BBB7}"/>
    <dgm:cxn modelId="{D18EFBA8-2D6F-EC4F-A9ED-3015ED0A5031}" srcId="{8BDEF34A-CB08-9A4A-91DA-5EFE59AC5CC1}" destId="{C8C24214-B6D8-F641-B623-496280671E48}" srcOrd="0" destOrd="0" parTransId="{B05D91F0-B13C-B94F-BEB3-12034AC215D8}" sibTransId="{2EB487BF-7901-E644-8B72-F6826261CA84}"/>
    <dgm:cxn modelId="{C0EBB626-D5FA-BD46-BF3F-84A28A4C71B8}" srcId="{8BDEF34A-CB08-9A4A-91DA-5EFE59AC5CC1}" destId="{814BA2F3-3A36-3142-9A48-FDE75E34836E}" srcOrd="1" destOrd="0" parTransId="{AFB2FA57-E388-B84F-B7D7-80E68DD11D21}" sibTransId="{89A9F2A3-DEED-2746-A56A-2B9AE5C53799}"/>
    <dgm:cxn modelId="{8AC9579C-E3B2-524A-B5AB-AB0268630CDE}" srcId="{8AF32A78-0AF1-7247-A80B-A7AB6CC3AC9D}" destId="{BF8C9813-1623-9646-B71B-51272D251D0B}" srcOrd="1" destOrd="0" parTransId="{7D1BDC8C-E9E3-A443-AEDE-1B5EA921DED8}" sibTransId="{17DC8489-6ADA-E54A-9442-C57119105B6F}"/>
    <dgm:cxn modelId="{0E77522C-3D8B-2648-B334-A155CE168DE6}" type="presOf" srcId="{7D686C18-38F6-FB43-BCF3-0CF7750DDA97}" destId="{3D826F80-8729-214F-A0A9-63BDF65231B4}" srcOrd="0" destOrd="0" presId="urn:microsoft.com/office/officeart/2005/8/layout/hList1"/>
    <dgm:cxn modelId="{667E41AA-14BB-FE45-8CD3-DBE5CE4AD0E3}" srcId="{7D686C18-38F6-FB43-BCF3-0CF7750DDA97}" destId="{85730854-BE76-754C-B92D-8A48EEF8B97A}" srcOrd="0" destOrd="0" parTransId="{B03164DE-E215-304E-BAD1-A187CDF76D53}" sibTransId="{335861C5-0862-EE43-880E-B1D0733AC1B0}"/>
    <dgm:cxn modelId="{AF117607-00C9-F04F-BE2B-2EBB8A392667}" type="presOf" srcId="{C8C24214-B6D8-F641-B623-496280671E48}" destId="{0EA2132B-632B-FF42-86F2-DE9BBD1066EF}" srcOrd="0" destOrd="0" presId="urn:microsoft.com/office/officeart/2005/8/layout/hList1"/>
    <dgm:cxn modelId="{1EF11047-D93A-C547-9482-B4DB987FB1D8}" srcId="{EBE52A1D-C2AF-0645-9D6C-E646D4A52C9A}" destId="{7410A0F2-B85F-0F4D-9BA1-5FEEF78966A5}" srcOrd="2" destOrd="0" parTransId="{2652C5EB-4ADE-E445-8BDE-EEF6E9A496E2}" sibTransId="{4A8A8E9E-CA00-904D-AC9D-3E9D202A116D}"/>
    <dgm:cxn modelId="{3DBD0D09-7003-C14F-914F-EB87CE2873DC}" type="presOf" srcId="{64C4DE24-46DB-F942-AD91-0F9229833041}" destId="{E2D969BD-C70D-ED4B-A57F-EF0F3CD8A0BC}" srcOrd="0" destOrd="0" presId="urn:microsoft.com/office/officeart/2005/8/layout/hList1"/>
    <dgm:cxn modelId="{457DE927-B520-E044-8611-6C72B53BE517}" type="presOf" srcId="{8AF32A78-0AF1-7247-A80B-A7AB6CC3AC9D}" destId="{917C0F66-68C2-E74C-9C7A-BDDEEFA1B3D1}" srcOrd="0" destOrd="0" presId="urn:microsoft.com/office/officeart/2005/8/layout/hList1"/>
    <dgm:cxn modelId="{67587187-79B5-BC46-B95D-E7E09C54D369}" type="presOf" srcId="{85730854-BE76-754C-B92D-8A48EEF8B97A}" destId="{9CC1E887-2CB8-3C4D-812E-04A86FB7E6FF}" srcOrd="0" destOrd="0" presId="urn:microsoft.com/office/officeart/2005/8/layout/hList1"/>
    <dgm:cxn modelId="{AF62CBA6-9497-5F40-9321-E1DE3AFF4A52}" type="presOf" srcId="{BF8C9813-1623-9646-B71B-51272D251D0B}" destId="{E2D969BD-C70D-ED4B-A57F-EF0F3CD8A0BC}" srcOrd="0" destOrd="1" presId="urn:microsoft.com/office/officeart/2005/8/layout/hList1"/>
    <dgm:cxn modelId="{FA120C62-BE85-2D42-86ED-EDE0DBA78174}" type="presParOf" srcId="{82047CFD-CF8B-7143-858D-4144797D41DA}" destId="{DADF5F1E-8B8C-9E42-AC75-A6A77A315B91}" srcOrd="0" destOrd="0" presId="urn:microsoft.com/office/officeart/2005/8/layout/hList1"/>
    <dgm:cxn modelId="{04DBDA94-B33E-FE43-953B-3AA129C1F89D}" type="presParOf" srcId="{DADF5F1E-8B8C-9E42-AC75-A6A77A315B91}" destId="{917C0F66-68C2-E74C-9C7A-BDDEEFA1B3D1}" srcOrd="0" destOrd="0" presId="urn:microsoft.com/office/officeart/2005/8/layout/hList1"/>
    <dgm:cxn modelId="{C73CCF0B-0FF3-E549-975B-9C6946266EC8}" type="presParOf" srcId="{DADF5F1E-8B8C-9E42-AC75-A6A77A315B91}" destId="{E2D969BD-C70D-ED4B-A57F-EF0F3CD8A0BC}" srcOrd="1" destOrd="0" presId="urn:microsoft.com/office/officeart/2005/8/layout/hList1"/>
    <dgm:cxn modelId="{A0C11F1C-DD8E-7A42-91B9-FD8ADD5E4E50}" type="presParOf" srcId="{82047CFD-CF8B-7143-858D-4144797D41DA}" destId="{FA76024F-FD45-9C45-8856-B062A5B7DCDB}" srcOrd="1" destOrd="0" presId="urn:microsoft.com/office/officeart/2005/8/layout/hList1"/>
    <dgm:cxn modelId="{1CE77867-062D-AF4E-B7BF-BD9943603DC2}" type="presParOf" srcId="{82047CFD-CF8B-7143-858D-4144797D41DA}" destId="{12A41C22-46CA-244C-B3D0-A8151D49C3D5}" srcOrd="2" destOrd="0" presId="urn:microsoft.com/office/officeart/2005/8/layout/hList1"/>
    <dgm:cxn modelId="{45F1114B-9D13-0846-9FC7-5F467203B7A0}" type="presParOf" srcId="{12A41C22-46CA-244C-B3D0-A8151D49C3D5}" destId="{FEC93A00-91E1-7643-BB94-E5B64A5D2385}" srcOrd="0" destOrd="0" presId="urn:microsoft.com/office/officeart/2005/8/layout/hList1"/>
    <dgm:cxn modelId="{E40DECCE-02BE-454F-BC5B-630761B70F55}" type="presParOf" srcId="{12A41C22-46CA-244C-B3D0-A8151D49C3D5}" destId="{0EA2132B-632B-FF42-86F2-DE9BBD1066EF}" srcOrd="1" destOrd="0" presId="urn:microsoft.com/office/officeart/2005/8/layout/hList1"/>
    <dgm:cxn modelId="{58830208-C9B5-D443-872E-CF50C6C01C1A}" type="presParOf" srcId="{82047CFD-CF8B-7143-858D-4144797D41DA}" destId="{63E45105-C9EE-3E40-9604-51F7121D2768}" srcOrd="3" destOrd="0" presId="urn:microsoft.com/office/officeart/2005/8/layout/hList1"/>
    <dgm:cxn modelId="{A04CC771-F8C7-554A-AEDA-AE809678CCE4}" type="presParOf" srcId="{82047CFD-CF8B-7143-858D-4144797D41DA}" destId="{80E30AA4-3CB8-8C4A-88F9-170657665F65}" srcOrd="4" destOrd="0" presId="urn:microsoft.com/office/officeart/2005/8/layout/hList1"/>
    <dgm:cxn modelId="{24911060-1BA0-4F42-AB5E-50381E572029}" type="presParOf" srcId="{80E30AA4-3CB8-8C4A-88F9-170657665F65}" destId="{6D987C10-58DA-2148-8D46-2B6366B4B224}" srcOrd="0" destOrd="0" presId="urn:microsoft.com/office/officeart/2005/8/layout/hList1"/>
    <dgm:cxn modelId="{CB0BAEAE-E166-7346-A977-4C348954AD6B}" type="presParOf" srcId="{80E30AA4-3CB8-8C4A-88F9-170657665F65}" destId="{92DCAE1A-6E18-5A45-AFE0-4417F0382B84}" srcOrd="1" destOrd="0" presId="urn:microsoft.com/office/officeart/2005/8/layout/hList1"/>
    <dgm:cxn modelId="{D7760BCE-6603-A547-A5E6-2C1E1F681B6E}" type="presParOf" srcId="{82047CFD-CF8B-7143-858D-4144797D41DA}" destId="{7F981276-4218-A240-9B0A-E112A690B30E}" srcOrd="5" destOrd="0" presId="urn:microsoft.com/office/officeart/2005/8/layout/hList1"/>
    <dgm:cxn modelId="{2A60CFF3-5A4C-1E4A-85DF-4AC1EEF0A36C}" type="presParOf" srcId="{82047CFD-CF8B-7143-858D-4144797D41DA}" destId="{1A63D794-F243-F549-872D-A11214986295}" srcOrd="6" destOrd="0" presId="urn:microsoft.com/office/officeart/2005/8/layout/hList1"/>
    <dgm:cxn modelId="{C266EF4B-D676-214A-A7A0-C87939A146F7}" type="presParOf" srcId="{1A63D794-F243-F549-872D-A11214986295}" destId="{3D826F80-8729-214F-A0A9-63BDF65231B4}" srcOrd="0" destOrd="0" presId="urn:microsoft.com/office/officeart/2005/8/layout/hList1"/>
    <dgm:cxn modelId="{8BD94131-29F7-F74F-AA95-EED5D4B0B4DA}"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5D0910-B6FB-48E5-BA43-BA1C0DEB9F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669F267-6EE5-412A-8152-575DDEF6BCA6}">
      <dgm:prSet phldrT="[Text]" custT="1"/>
      <dgm:spPr>
        <a:noFill/>
        <a:ln>
          <a:noFill/>
        </a:ln>
      </dgm:spPr>
      <dgm:t>
        <a:bodyPr/>
        <a:lstStyle/>
        <a:p>
          <a:r>
            <a:rPr lang="en-US" sz="1800" dirty="0" smtClean="0">
              <a:solidFill>
                <a:schemeClr val="tx1"/>
              </a:solidFill>
            </a:rPr>
            <a:t>Encapsulates multiple conditions—could serve to unite  global health community</a:t>
          </a:r>
          <a:endParaRPr lang="en-US" sz="1800" dirty="0">
            <a:solidFill>
              <a:schemeClr val="tx1"/>
            </a:solidFill>
          </a:endParaRPr>
        </a:p>
      </dgm:t>
    </dgm:pt>
    <dgm:pt modelId="{527C96BA-15E3-44A6-B1D4-BF679175A609}" type="parTrans" cxnId="{B33E4745-136D-42EB-8BD9-CF1AEA6ACB8A}">
      <dgm:prSet/>
      <dgm:spPr/>
      <dgm:t>
        <a:bodyPr/>
        <a:lstStyle/>
        <a:p>
          <a:endParaRPr lang="en-US" sz="1800"/>
        </a:p>
      </dgm:t>
    </dgm:pt>
    <dgm:pt modelId="{064D0CAE-2145-4899-A4BB-30DB3453187C}" type="sibTrans" cxnId="{B33E4745-136D-42EB-8BD9-CF1AEA6ACB8A}">
      <dgm:prSet/>
      <dgm:spPr/>
      <dgm:t>
        <a:bodyPr/>
        <a:lstStyle/>
        <a:p>
          <a:endParaRPr lang="en-US" sz="1800"/>
        </a:p>
      </dgm:t>
    </dgm:pt>
    <dgm:pt modelId="{1803817D-1B78-4304-B7C1-E27D0D552DC0}">
      <dgm:prSet phldrT="[Text]" custT="1"/>
      <dgm:spPr>
        <a:noFill/>
        <a:ln>
          <a:noFill/>
        </a:ln>
      </dgm:spPr>
      <dgm:t>
        <a:bodyPr/>
        <a:lstStyle/>
        <a:p>
          <a:r>
            <a:rPr lang="en-US" sz="1800" dirty="0" smtClean="0">
              <a:solidFill>
                <a:schemeClr val="tx1"/>
              </a:solidFill>
            </a:rPr>
            <a:t>Preventing avertable mortality is a “prize within reach”</a:t>
          </a:r>
          <a:endParaRPr lang="en-US" sz="1800" dirty="0">
            <a:solidFill>
              <a:schemeClr val="tx1"/>
            </a:solidFill>
          </a:endParaRPr>
        </a:p>
      </dgm:t>
    </dgm:pt>
    <dgm:pt modelId="{4195FD1B-7F99-4538-8C77-C7603CEEC7D3}" type="parTrans" cxnId="{760B11FF-0A11-4909-A819-FF7BF05AEEA2}">
      <dgm:prSet/>
      <dgm:spPr/>
      <dgm:t>
        <a:bodyPr/>
        <a:lstStyle/>
        <a:p>
          <a:endParaRPr lang="en-US" sz="1800"/>
        </a:p>
      </dgm:t>
    </dgm:pt>
    <dgm:pt modelId="{C282A6A7-9C3E-44EE-B844-55724F726779}" type="sibTrans" cxnId="{760B11FF-0A11-4909-A819-FF7BF05AEEA2}">
      <dgm:prSet/>
      <dgm:spPr/>
      <dgm:t>
        <a:bodyPr/>
        <a:lstStyle/>
        <a:p>
          <a:endParaRPr lang="en-US" sz="1800"/>
        </a:p>
      </dgm:t>
    </dgm:pt>
    <dgm:pt modelId="{EC3810D4-83EA-4EC4-BDC2-099BEDE5973A}">
      <dgm:prSet phldrT="[Text]" custT="1"/>
      <dgm:spPr>
        <a:noFill/>
        <a:ln>
          <a:noFill/>
        </a:ln>
      </dgm:spPr>
      <dgm:t>
        <a:bodyPr/>
        <a:lstStyle/>
        <a:p>
          <a:r>
            <a:rPr lang="en-US" sz="1800" dirty="0" smtClean="0">
              <a:solidFill>
                <a:schemeClr val="tx1"/>
              </a:solidFill>
            </a:rPr>
            <a:t>Easy to understand, operationalize, and monitor</a:t>
          </a:r>
          <a:endParaRPr lang="en-US" sz="1800" dirty="0">
            <a:solidFill>
              <a:schemeClr val="tx1"/>
            </a:solidFill>
          </a:endParaRPr>
        </a:p>
      </dgm:t>
    </dgm:pt>
    <dgm:pt modelId="{5A3CD785-F7F5-4889-8FE7-8D3AF362E829}" type="parTrans" cxnId="{8A2ACEBE-CDEB-45D3-9F14-DD38E964E4C2}">
      <dgm:prSet/>
      <dgm:spPr/>
      <dgm:t>
        <a:bodyPr/>
        <a:lstStyle/>
        <a:p>
          <a:endParaRPr lang="en-US" sz="1800"/>
        </a:p>
      </dgm:t>
    </dgm:pt>
    <dgm:pt modelId="{0431B7EA-C149-433A-8792-4531838CD496}" type="sibTrans" cxnId="{8A2ACEBE-CDEB-45D3-9F14-DD38E964E4C2}">
      <dgm:prSet/>
      <dgm:spPr/>
      <dgm:t>
        <a:bodyPr/>
        <a:lstStyle/>
        <a:p>
          <a:endParaRPr lang="en-US" sz="1800"/>
        </a:p>
      </dgm:t>
    </dgm:pt>
    <dgm:pt modelId="{B9649B82-29B6-4440-A4F1-73971E4004F7}">
      <dgm:prSet phldrT="[Text]" custT="1"/>
      <dgm:spPr>
        <a:noFill/>
        <a:ln>
          <a:noFill/>
        </a:ln>
      </dgm:spPr>
      <dgm:t>
        <a:bodyPr/>
        <a:lstStyle/>
        <a:p>
          <a:r>
            <a:rPr lang="en-US" sz="1800" dirty="0" smtClean="0">
              <a:solidFill>
                <a:schemeClr val="tx1"/>
              </a:solidFill>
            </a:rPr>
            <a:t>Once in a generation opportunity</a:t>
          </a:r>
          <a:endParaRPr lang="en-US" sz="1800" dirty="0">
            <a:solidFill>
              <a:schemeClr val="tx1"/>
            </a:solidFill>
          </a:endParaRPr>
        </a:p>
      </dgm:t>
    </dgm:pt>
    <dgm:pt modelId="{D126C002-3493-4E7C-AD10-534E3AF28293}" type="parTrans" cxnId="{A13AEC85-3715-4E08-8B22-EBCADD760F87}">
      <dgm:prSet/>
      <dgm:spPr/>
      <dgm:t>
        <a:bodyPr/>
        <a:lstStyle/>
        <a:p>
          <a:endParaRPr lang="en-US" sz="1800"/>
        </a:p>
      </dgm:t>
    </dgm:pt>
    <dgm:pt modelId="{E994AA5A-3BAC-477C-B3BD-C1FA5AAC2A91}" type="sibTrans" cxnId="{A13AEC85-3715-4E08-8B22-EBCADD760F87}">
      <dgm:prSet/>
      <dgm:spPr/>
      <dgm:t>
        <a:bodyPr/>
        <a:lstStyle/>
        <a:p>
          <a:endParaRPr lang="en-US" sz="1800"/>
        </a:p>
      </dgm:t>
    </dgm:pt>
    <dgm:pt modelId="{73B6731D-1E76-4A55-947E-03DEA212A84C}">
      <dgm:prSet phldrT="[Text]" custT="1"/>
      <dgm:spPr>
        <a:noFill/>
        <a:ln>
          <a:noFill/>
        </a:ln>
      </dgm:spPr>
      <dgm:t>
        <a:bodyPr/>
        <a:lstStyle/>
        <a:p>
          <a:r>
            <a:rPr lang="en-US" sz="1800" dirty="0" smtClean="0">
              <a:solidFill>
                <a:schemeClr val="tx1"/>
              </a:solidFill>
            </a:rPr>
            <a:t>Feasible targets, backed by robust evidence on health impacts, costs, and financing sources—these are </a:t>
          </a:r>
          <a:r>
            <a:rPr lang="en-US" sz="1800" b="1" dirty="0" smtClean="0">
              <a:solidFill>
                <a:schemeClr val="tx1"/>
              </a:solidFill>
            </a:rPr>
            <a:t>not</a:t>
          </a:r>
          <a:r>
            <a:rPr lang="en-US" sz="1800" dirty="0" smtClean="0">
              <a:solidFill>
                <a:schemeClr val="tx1"/>
              </a:solidFill>
            </a:rPr>
            <a:t> overly optimistic “advocacy aspirations”</a:t>
          </a:r>
          <a:endParaRPr lang="en-US" sz="1800" dirty="0">
            <a:solidFill>
              <a:schemeClr val="tx1"/>
            </a:solidFill>
          </a:endParaRPr>
        </a:p>
      </dgm:t>
    </dgm:pt>
    <dgm:pt modelId="{8ACA56AE-F323-49DD-908E-A1AB25F83B12}" type="parTrans" cxnId="{FA64C470-4D22-46E0-B0B4-B2DDE7F6C616}">
      <dgm:prSet/>
      <dgm:spPr/>
      <dgm:t>
        <a:bodyPr/>
        <a:lstStyle/>
        <a:p>
          <a:endParaRPr lang="en-US" sz="1800"/>
        </a:p>
      </dgm:t>
    </dgm:pt>
    <dgm:pt modelId="{E66F8000-8B8C-42DF-B7D2-0A5B05B4608F}" type="sibTrans" cxnId="{FA64C470-4D22-46E0-B0B4-B2DDE7F6C616}">
      <dgm:prSet/>
      <dgm:spPr/>
      <dgm:t>
        <a:bodyPr/>
        <a:lstStyle/>
        <a:p>
          <a:endParaRPr lang="en-US" sz="1800"/>
        </a:p>
      </dgm:t>
    </dgm:pt>
    <dgm:pt modelId="{34B1BBB4-9103-499D-84F5-5E7BBDD5650E}">
      <dgm:prSet phldrT="[Text]" custT="1"/>
      <dgm:spPr>
        <a:noFill/>
        <a:ln>
          <a:noFill/>
        </a:ln>
      </dgm:spPr>
      <dgm:t>
        <a:bodyPr/>
        <a:lstStyle/>
        <a:p>
          <a:r>
            <a:rPr lang="en-US" sz="1800" dirty="0" smtClean="0">
              <a:solidFill>
                <a:schemeClr val="tx1"/>
              </a:solidFill>
            </a:rPr>
            <a:t>Simple, single overarching goal </a:t>
          </a:r>
          <a:endParaRPr lang="en-US" sz="1800" dirty="0">
            <a:solidFill>
              <a:schemeClr val="tx1"/>
            </a:solidFill>
          </a:endParaRPr>
        </a:p>
      </dgm:t>
    </dgm:pt>
    <dgm:pt modelId="{C51200EF-091E-4DAF-B249-FD1810EFE6D7}" type="parTrans" cxnId="{32F30F4C-50EA-40DB-A595-DFEDD41C4641}">
      <dgm:prSet/>
      <dgm:spPr/>
      <dgm:t>
        <a:bodyPr/>
        <a:lstStyle/>
        <a:p>
          <a:endParaRPr lang="en-US" sz="1800"/>
        </a:p>
      </dgm:t>
    </dgm:pt>
    <dgm:pt modelId="{E0F897D8-236E-4487-89C1-B424479BC3A9}" type="sibTrans" cxnId="{32F30F4C-50EA-40DB-A595-DFEDD41C4641}">
      <dgm:prSet/>
      <dgm:spPr/>
      <dgm:t>
        <a:bodyPr/>
        <a:lstStyle/>
        <a:p>
          <a:endParaRPr lang="en-US" sz="1800"/>
        </a:p>
      </dgm:t>
    </dgm:pt>
    <dgm:pt modelId="{EBE75E43-E22E-4907-A728-34F559FF0470}" type="pres">
      <dgm:prSet presAssocID="{2F5D0910-B6FB-48E5-BA43-BA1C0DEB9F8C}" presName="Name0" presStyleCnt="0">
        <dgm:presLayoutVars>
          <dgm:chMax val="7"/>
          <dgm:chPref val="7"/>
          <dgm:dir/>
        </dgm:presLayoutVars>
      </dgm:prSet>
      <dgm:spPr/>
      <dgm:t>
        <a:bodyPr/>
        <a:lstStyle/>
        <a:p>
          <a:endParaRPr lang="en-GB"/>
        </a:p>
      </dgm:t>
    </dgm:pt>
    <dgm:pt modelId="{435D1B20-1BA0-48B2-8095-DAB2CFED0A0E}" type="pres">
      <dgm:prSet presAssocID="{2F5D0910-B6FB-48E5-BA43-BA1C0DEB9F8C}" presName="Name1" presStyleCnt="0"/>
      <dgm:spPr/>
    </dgm:pt>
    <dgm:pt modelId="{3B99DA7E-29A9-4FDA-B0BE-50F6F8450F5A}" type="pres">
      <dgm:prSet presAssocID="{2F5D0910-B6FB-48E5-BA43-BA1C0DEB9F8C}" presName="cycle" presStyleCnt="0"/>
      <dgm:spPr/>
    </dgm:pt>
    <dgm:pt modelId="{81033160-8E72-41E4-8A94-5CB5FD1BD2EF}" type="pres">
      <dgm:prSet presAssocID="{2F5D0910-B6FB-48E5-BA43-BA1C0DEB9F8C}" presName="srcNode" presStyleLbl="node1" presStyleIdx="0" presStyleCnt="6"/>
      <dgm:spPr/>
    </dgm:pt>
    <dgm:pt modelId="{5E6A495C-D951-4FA2-A614-4CBFF05887CB}" type="pres">
      <dgm:prSet presAssocID="{2F5D0910-B6FB-48E5-BA43-BA1C0DEB9F8C}" presName="conn" presStyleLbl="parChTrans1D2" presStyleIdx="0" presStyleCnt="1"/>
      <dgm:spPr/>
      <dgm:t>
        <a:bodyPr/>
        <a:lstStyle/>
        <a:p>
          <a:endParaRPr lang="en-GB"/>
        </a:p>
      </dgm:t>
    </dgm:pt>
    <dgm:pt modelId="{91628A23-C711-4F6C-9E26-7CC6899B21FA}" type="pres">
      <dgm:prSet presAssocID="{2F5D0910-B6FB-48E5-BA43-BA1C0DEB9F8C}" presName="extraNode" presStyleLbl="node1" presStyleIdx="0" presStyleCnt="6"/>
      <dgm:spPr/>
    </dgm:pt>
    <dgm:pt modelId="{A5FC9B70-4B90-42AC-8ACA-C9CD2CAF3D57}" type="pres">
      <dgm:prSet presAssocID="{2F5D0910-B6FB-48E5-BA43-BA1C0DEB9F8C}" presName="dstNode" presStyleLbl="node1" presStyleIdx="0" presStyleCnt="6"/>
      <dgm:spPr/>
    </dgm:pt>
    <dgm:pt modelId="{D7423986-410A-4611-986A-40BA3928AAE6}" type="pres">
      <dgm:prSet presAssocID="{34B1BBB4-9103-499D-84F5-5E7BBDD5650E}" presName="text_1" presStyleLbl="node1" presStyleIdx="0" presStyleCnt="6">
        <dgm:presLayoutVars>
          <dgm:bulletEnabled val="1"/>
        </dgm:presLayoutVars>
      </dgm:prSet>
      <dgm:spPr/>
      <dgm:t>
        <a:bodyPr/>
        <a:lstStyle/>
        <a:p>
          <a:endParaRPr lang="en-GB"/>
        </a:p>
      </dgm:t>
    </dgm:pt>
    <dgm:pt modelId="{9F7999A2-C61A-413B-A074-D2650C344970}" type="pres">
      <dgm:prSet presAssocID="{34B1BBB4-9103-499D-84F5-5E7BBDD5650E}" presName="accent_1" presStyleCnt="0"/>
      <dgm:spPr/>
    </dgm:pt>
    <dgm:pt modelId="{71ED57F9-5996-415A-BC93-D79C699308AC}" type="pres">
      <dgm:prSet presAssocID="{34B1BBB4-9103-499D-84F5-5E7BBDD5650E}" presName="accentRepeatNode" presStyleLbl="solidFgAcc1" presStyleIdx="0" presStyleCnt="6" custScaleX="71239" custScaleY="71239"/>
      <dgm:spPr/>
    </dgm:pt>
    <dgm:pt modelId="{17990FF2-3F4D-4D42-ADC0-B240DED72AE9}" type="pres">
      <dgm:prSet presAssocID="{C669F267-6EE5-412A-8152-575DDEF6BCA6}" presName="text_2" presStyleLbl="node1" presStyleIdx="1" presStyleCnt="6">
        <dgm:presLayoutVars>
          <dgm:bulletEnabled val="1"/>
        </dgm:presLayoutVars>
      </dgm:prSet>
      <dgm:spPr/>
      <dgm:t>
        <a:bodyPr/>
        <a:lstStyle/>
        <a:p>
          <a:endParaRPr lang="en-GB"/>
        </a:p>
      </dgm:t>
    </dgm:pt>
    <dgm:pt modelId="{91D77159-C444-4781-BFFB-C00C051B3105}" type="pres">
      <dgm:prSet presAssocID="{C669F267-6EE5-412A-8152-575DDEF6BCA6}" presName="accent_2" presStyleCnt="0"/>
      <dgm:spPr/>
    </dgm:pt>
    <dgm:pt modelId="{60FED1E8-0EA6-4F81-B147-4EF9EFADA84C}" type="pres">
      <dgm:prSet presAssocID="{C669F267-6EE5-412A-8152-575DDEF6BCA6}" presName="accentRepeatNode" presStyleLbl="solidFgAcc1" presStyleIdx="1" presStyleCnt="6" custScaleX="71239" custScaleY="71239"/>
      <dgm:spPr/>
    </dgm:pt>
    <dgm:pt modelId="{32F77973-89FF-4C65-B59E-0E2096086114}" type="pres">
      <dgm:prSet presAssocID="{1803817D-1B78-4304-B7C1-E27D0D552DC0}" presName="text_3" presStyleLbl="node1" presStyleIdx="2" presStyleCnt="6">
        <dgm:presLayoutVars>
          <dgm:bulletEnabled val="1"/>
        </dgm:presLayoutVars>
      </dgm:prSet>
      <dgm:spPr/>
      <dgm:t>
        <a:bodyPr/>
        <a:lstStyle/>
        <a:p>
          <a:endParaRPr lang="en-US"/>
        </a:p>
      </dgm:t>
    </dgm:pt>
    <dgm:pt modelId="{11E655D7-53E9-48C2-8082-BFB97A43BC47}" type="pres">
      <dgm:prSet presAssocID="{1803817D-1B78-4304-B7C1-E27D0D552DC0}" presName="accent_3" presStyleCnt="0"/>
      <dgm:spPr/>
    </dgm:pt>
    <dgm:pt modelId="{F5A32209-192D-4409-BCCF-44A2C6143C9A}" type="pres">
      <dgm:prSet presAssocID="{1803817D-1B78-4304-B7C1-E27D0D552DC0}" presName="accentRepeatNode" presStyleLbl="solidFgAcc1" presStyleIdx="2" presStyleCnt="6" custScaleX="71239" custScaleY="71239"/>
      <dgm:spPr/>
    </dgm:pt>
    <dgm:pt modelId="{01376251-7B24-4162-A19D-D797183DA875}" type="pres">
      <dgm:prSet presAssocID="{EC3810D4-83EA-4EC4-BDC2-099BEDE5973A}" presName="text_4" presStyleLbl="node1" presStyleIdx="3" presStyleCnt="6">
        <dgm:presLayoutVars>
          <dgm:bulletEnabled val="1"/>
        </dgm:presLayoutVars>
      </dgm:prSet>
      <dgm:spPr/>
      <dgm:t>
        <a:bodyPr/>
        <a:lstStyle/>
        <a:p>
          <a:endParaRPr lang="en-US"/>
        </a:p>
      </dgm:t>
    </dgm:pt>
    <dgm:pt modelId="{054723AC-1D7C-42AA-8897-1DD73ADAD729}" type="pres">
      <dgm:prSet presAssocID="{EC3810D4-83EA-4EC4-BDC2-099BEDE5973A}" presName="accent_4" presStyleCnt="0"/>
      <dgm:spPr/>
    </dgm:pt>
    <dgm:pt modelId="{A7BEA741-FE3B-4298-82AE-B9CAF2D2E24B}" type="pres">
      <dgm:prSet presAssocID="{EC3810D4-83EA-4EC4-BDC2-099BEDE5973A}" presName="accentRepeatNode" presStyleLbl="solidFgAcc1" presStyleIdx="3" presStyleCnt="6" custScaleX="71239" custScaleY="71239"/>
      <dgm:spPr/>
    </dgm:pt>
    <dgm:pt modelId="{19EFEA4F-044A-480D-8655-D14C42EB4E30}" type="pres">
      <dgm:prSet presAssocID="{B9649B82-29B6-4440-A4F1-73971E4004F7}" presName="text_5" presStyleLbl="node1" presStyleIdx="4" presStyleCnt="6">
        <dgm:presLayoutVars>
          <dgm:bulletEnabled val="1"/>
        </dgm:presLayoutVars>
      </dgm:prSet>
      <dgm:spPr/>
      <dgm:t>
        <a:bodyPr/>
        <a:lstStyle/>
        <a:p>
          <a:endParaRPr lang="en-US"/>
        </a:p>
      </dgm:t>
    </dgm:pt>
    <dgm:pt modelId="{EBAC678A-1D82-4D44-8F1C-23395811BBA4}" type="pres">
      <dgm:prSet presAssocID="{B9649B82-29B6-4440-A4F1-73971E4004F7}" presName="accent_5" presStyleCnt="0"/>
      <dgm:spPr/>
    </dgm:pt>
    <dgm:pt modelId="{C3ED50CF-754C-47AE-A08D-7A16900A43C5}" type="pres">
      <dgm:prSet presAssocID="{B9649B82-29B6-4440-A4F1-73971E4004F7}" presName="accentRepeatNode" presStyleLbl="solidFgAcc1" presStyleIdx="4" presStyleCnt="6" custScaleX="71239" custScaleY="71239"/>
      <dgm:spPr/>
    </dgm:pt>
    <dgm:pt modelId="{1D4D61E4-FA67-4137-8585-0172443A8300}" type="pres">
      <dgm:prSet presAssocID="{73B6731D-1E76-4A55-947E-03DEA212A84C}" presName="text_6" presStyleLbl="node1" presStyleIdx="5" presStyleCnt="6">
        <dgm:presLayoutVars>
          <dgm:bulletEnabled val="1"/>
        </dgm:presLayoutVars>
      </dgm:prSet>
      <dgm:spPr/>
      <dgm:t>
        <a:bodyPr/>
        <a:lstStyle/>
        <a:p>
          <a:endParaRPr lang="en-GB"/>
        </a:p>
      </dgm:t>
    </dgm:pt>
    <dgm:pt modelId="{529DB7E7-396B-4829-91BD-7293C466835C}" type="pres">
      <dgm:prSet presAssocID="{73B6731D-1E76-4A55-947E-03DEA212A84C}" presName="accent_6" presStyleCnt="0"/>
      <dgm:spPr/>
    </dgm:pt>
    <dgm:pt modelId="{68D266BA-BE7A-4EF8-ADCB-BD2BF2A2605B}" type="pres">
      <dgm:prSet presAssocID="{73B6731D-1E76-4A55-947E-03DEA212A84C}" presName="accentRepeatNode" presStyleLbl="solidFgAcc1" presStyleIdx="5" presStyleCnt="6" custScaleX="71239" custScaleY="71239"/>
      <dgm:spPr/>
    </dgm:pt>
  </dgm:ptLst>
  <dgm:cxnLst>
    <dgm:cxn modelId="{8A2ACEBE-CDEB-45D3-9F14-DD38E964E4C2}" srcId="{2F5D0910-B6FB-48E5-BA43-BA1C0DEB9F8C}" destId="{EC3810D4-83EA-4EC4-BDC2-099BEDE5973A}" srcOrd="3" destOrd="0" parTransId="{5A3CD785-F7F5-4889-8FE7-8D3AF362E829}" sibTransId="{0431B7EA-C149-433A-8792-4531838CD496}"/>
    <dgm:cxn modelId="{1B2EB8BE-F041-4BBC-939F-637CC5053907}" type="presOf" srcId="{2F5D0910-B6FB-48E5-BA43-BA1C0DEB9F8C}" destId="{EBE75E43-E22E-4907-A728-34F559FF0470}" srcOrd="0" destOrd="0" presId="urn:microsoft.com/office/officeart/2008/layout/VerticalCurvedList"/>
    <dgm:cxn modelId="{760B11FF-0A11-4909-A819-FF7BF05AEEA2}" srcId="{2F5D0910-B6FB-48E5-BA43-BA1C0DEB9F8C}" destId="{1803817D-1B78-4304-B7C1-E27D0D552DC0}" srcOrd="2" destOrd="0" parTransId="{4195FD1B-7F99-4538-8C77-C7603CEEC7D3}" sibTransId="{C282A6A7-9C3E-44EE-B844-55724F726779}"/>
    <dgm:cxn modelId="{61136305-80B5-4890-9350-4A53661060B8}" type="presOf" srcId="{B9649B82-29B6-4440-A4F1-73971E4004F7}" destId="{19EFEA4F-044A-480D-8655-D14C42EB4E30}" srcOrd="0" destOrd="0" presId="urn:microsoft.com/office/officeart/2008/layout/VerticalCurvedList"/>
    <dgm:cxn modelId="{96D69053-383E-4F78-B5D9-FC719889B8A2}" type="presOf" srcId="{C669F267-6EE5-412A-8152-575DDEF6BCA6}" destId="{17990FF2-3F4D-4D42-ADC0-B240DED72AE9}" srcOrd="0" destOrd="0" presId="urn:microsoft.com/office/officeart/2008/layout/VerticalCurvedList"/>
    <dgm:cxn modelId="{FA64C470-4D22-46E0-B0B4-B2DDE7F6C616}" srcId="{2F5D0910-B6FB-48E5-BA43-BA1C0DEB9F8C}" destId="{73B6731D-1E76-4A55-947E-03DEA212A84C}" srcOrd="5" destOrd="0" parTransId="{8ACA56AE-F323-49DD-908E-A1AB25F83B12}" sibTransId="{E66F8000-8B8C-42DF-B7D2-0A5B05B4608F}"/>
    <dgm:cxn modelId="{32F30F4C-50EA-40DB-A595-DFEDD41C4641}" srcId="{2F5D0910-B6FB-48E5-BA43-BA1C0DEB9F8C}" destId="{34B1BBB4-9103-499D-84F5-5E7BBDD5650E}" srcOrd="0" destOrd="0" parTransId="{C51200EF-091E-4DAF-B249-FD1810EFE6D7}" sibTransId="{E0F897D8-236E-4487-89C1-B424479BC3A9}"/>
    <dgm:cxn modelId="{3DCA6445-F37C-4D32-961C-6263D7D52F50}" type="presOf" srcId="{73B6731D-1E76-4A55-947E-03DEA212A84C}" destId="{1D4D61E4-FA67-4137-8585-0172443A8300}" srcOrd="0" destOrd="0" presId="urn:microsoft.com/office/officeart/2008/layout/VerticalCurvedList"/>
    <dgm:cxn modelId="{CD1CA3F2-8F8A-41B8-AA33-C519E0966662}" type="presOf" srcId="{34B1BBB4-9103-499D-84F5-5E7BBDD5650E}" destId="{D7423986-410A-4611-986A-40BA3928AAE6}" srcOrd="0" destOrd="0" presId="urn:microsoft.com/office/officeart/2008/layout/VerticalCurvedList"/>
    <dgm:cxn modelId="{A13AEC85-3715-4E08-8B22-EBCADD760F87}" srcId="{2F5D0910-B6FB-48E5-BA43-BA1C0DEB9F8C}" destId="{B9649B82-29B6-4440-A4F1-73971E4004F7}" srcOrd="4" destOrd="0" parTransId="{D126C002-3493-4E7C-AD10-534E3AF28293}" sibTransId="{E994AA5A-3BAC-477C-B3BD-C1FA5AAC2A91}"/>
    <dgm:cxn modelId="{3787823E-6A92-47AA-8EBD-2DED7384F99C}" type="presOf" srcId="{1803817D-1B78-4304-B7C1-E27D0D552DC0}" destId="{32F77973-89FF-4C65-B59E-0E2096086114}" srcOrd="0" destOrd="0" presId="urn:microsoft.com/office/officeart/2008/layout/VerticalCurvedList"/>
    <dgm:cxn modelId="{B33E4745-136D-42EB-8BD9-CF1AEA6ACB8A}" srcId="{2F5D0910-B6FB-48E5-BA43-BA1C0DEB9F8C}" destId="{C669F267-6EE5-412A-8152-575DDEF6BCA6}" srcOrd="1" destOrd="0" parTransId="{527C96BA-15E3-44A6-B1D4-BF679175A609}" sibTransId="{064D0CAE-2145-4899-A4BB-30DB3453187C}"/>
    <dgm:cxn modelId="{44E77641-1A4D-42FA-B3F2-0B2BE770EB7D}" type="presOf" srcId="{EC3810D4-83EA-4EC4-BDC2-099BEDE5973A}" destId="{01376251-7B24-4162-A19D-D797183DA875}" srcOrd="0" destOrd="0" presId="urn:microsoft.com/office/officeart/2008/layout/VerticalCurvedList"/>
    <dgm:cxn modelId="{5156972E-315F-4CE6-9A9A-1A19BAE40D4B}" type="presOf" srcId="{E0F897D8-236E-4487-89C1-B424479BC3A9}" destId="{5E6A495C-D951-4FA2-A614-4CBFF05887CB}" srcOrd="0" destOrd="0" presId="urn:microsoft.com/office/officeart/2008/layout/VerticalCurvedList"/>
    <dgm:cxn modelId="{2EF2D069-98F0-49D2-B3B9-C82DECC63CD5}" type="presParOf" srcId="{EBE75E43-E22E-4907-A728-34F559FF0470}" destId="{435D1B20-1BA0-48B2-8095-DAB2CFED0A0E}" srcOrd="0" destOrd="0" presId="urn:microsoft.com/office/officeart/2008/layout/VerticalCurvedList"/>
    <dgm:cxn modelId="{1F49D39D-F21D-4AB7-A91F-A7E9E453082B}" type="presParOf" srcId="{435D1B20-1BA0-48B2-8095-DAB2CFED0A0E}" destId="{3B99DA7E-29A9-4FDA-B0BE-50F6F8450F5A}" srcOrd="0" destOrd="0" presId="urn:microsoft.com/office/officeart/2008/layout/VerticalCurvedList"/>
    <dgm:cxn modelId="{A7EA2EC5-6FE4-4DEA-9B58-C124FA1A5130}" type="presParOf" srcId="{3B99DA7E-29A9-4FDA-B0BE-50F6F8450F5A}" destId="{81033160-8E72-41E4-8A94-5CB5FD1BD2EF}" srcOrd="0" destOrd="0" presId="urn:microsoft.com/office/officeart/2008/layout/VerticalCurvedList"/>
    <dgm:cxn modelId="{9E534AD9-9224-49A4-9AA2-BA552D6E019B}" type="presParOf" srcId="{3B99DA7E-29A9-4FDA-B0BE-50F6F8450F5A}" destId="{5E6A495C-D951-4FA2-A614-4CBFF05887CB}" srcOrd="1" destOrd="0" presId="urn:microsoft.com/office/officeart/2008/layout/VerticalCurvedList"/>
    <dgm:cxn modelId="{0553DAB2-8AFB-4BFE-A1DB-D587C175896A}" type="presParOf" srcId="{3B99DA7E-29A9-4FDA-B0BE-50F6F8450F5A}" destId="{91628A23-C711-4F6C-9E26-7CC6899B21FA}" srcOrd="2" destOrd="0" presId="urn:microsoft.com/office/officeart/2008/layout/VerticalCurvedList"/>
    <dgm:cxn modelId="{E094F829-5343-42BC-83D8-3D2F0A90160B}" type="presParOf" srcId="{3B99DA7E-29A9-4FDA-B0BE-50F6F8450F5A}" destId="{A5FC9B70-4B90-42AC-8ACA-C9CD2CAF3D57}" srcOrd="3" destOrd="0" presId="urn:microsoft.com/office/officeart/2008/layout/VerticalCurvedList"/>
    <dgm:cxn modelId="{E1D24D04-11A1-49C9-B122-B63CF6EEA6EC}" type="presParOf" srcId="{435D1B20-1BA0-48B2-8095-DAB2CFED0A0E}" destId="{D7423986-410A-4611-986A-40BA3928AAE6}" srcOrd="1" destOrd="0" presId="urn:microsoft.com/office/officeart/2008/layout/VerticalCurvedList"/>
    <dgm:cxn modelId="{E5F07BC4-F319-4FC5-83C9-2C3FEA533B7A}" type="presParOf" srcId="{435D1B20-1BA0-48B2-8095-DAB2CFED0A0E}" destId="{9F7999A2-C61A-413B-A074-D2650C344970}" srcOrd="2" destOrd="0" presId="urn:microsoft.com/office/officeart/2008/layout/VerticalCurvedList"/>
    <dgm:cxn modelId="{B09C2237-5744-4D4C-9C06-68C5A325F11D}" type="presParOf" srcId="{9F7999A2-C61A-413B-A074-D2650C344970}" destId="{71ED57F9-5996-415A-BC93-D79C699308AC}" srcOrd="0" destOrd="0" presId="urn:microsoft.com/office/officeart/2008/layout/VerticalCurvedList"/>
    <dgm:cxn modelId="{E69DEF73-ED4A-429D-A5F0-96ED583C4BC1}" type="presParOf" srcId="{435D1B20-1BA0-48B2-8095-DAB2CFED0A0E}" destId="{17990FF2-3F4D-4D42-ADC0-B240DED72AE9}" srcOrd="3" destOrd="0" presId="urn:microsoft.com/office/officeart/2008/layout/VerticalCurvedList"/>
    <dgm:cxn modelId="{C3E4980D-5B6D-42E5-B929-1537470210C6}" type="presParOf" srcId="{435D1B20-1BA0-48B2-8095-DAB2CFED0A0E}" destId="{91D77159-C444-4781-BFFB-C00C051B3105}" srcOrd="4" destOrd="0" presId="urn:microsoft.com/office/officeart/2008/layout/VerticalCurvedList"/>
    <dgm:cxn modelId="{DAE4B104-AEF1-4164-A647-B0CC23E6F32A}" type="presParOf" srcId="{91D77159-C444-4781-BFFB-C00C051B3105}" destId="{60FED1E8-0EA6-4F81-B147-4EF9EFADA84C}" srcOrd="0" destOrd="0" presId="urn:microsoft.com/office/officeart/2008/layout/VerticalCurvedList"/>
    <dgm:cxn modelId="{9DA7387A-E8BB-41E5-BEA3-3DE10A52B2D4}" type="presParOf" srcId="{435D1B20-1BA0-48B2-8095-DAB2CFED0A0E}" destId="{32F77973-89FF-4C65-B59E-0E2096086114}" srcOrd="5" destOrd="0" presId="urn:microsoft.com/office/officeart/2008/layout/VerticalCurvedList"/>
    <dgm:cxn modelId="{710C7F43-0DB3-49E7-A0A3-75C24167D7B1}" type="presParOf" srcId="{435D1B20-1BA0-48B2-8095-DAB2CFED0A0E}" destId="{11E655D7-53E9-48C2-8082-BFB97A43BC47}" srcOrd="6" destOrd="0" presId="urn:microsoft.com/office/officeart/2008/layout/VerticalCurvedList"/>
    <dgm:cxn modelId="{EA8F5088-7518-434E-A4F3-7D964790800F}" type="presParOf" srcId="{11E655D7-53E9-48C2-8082-BFB97A43BC47}" destId="{F5A32209-192D-4409-BCCF-44A2C6143C9A}" srcOrd="0" destOrd="0" presId="urn:microsoft.com/office/officeart/2008/layout/VerticalCurvedList"/>
    <dgm:cxn modelId="{55AF27CF-D3E2-4F59-8619-148D8588F94D}" type="presParOf" srcId="{435D1B20-1BA0-48B2-8095-DAB2CFED0A0E}" destId="{01376251-7B24-4162-A19D-D797183DA875}" srcOrd="7" destOrd="0" presId="urn:microsoft.com/office/officeart/2008/layout/VerticalCurvedList"/>
    <dgm:cxn modelId="{0FBFD601-30C5-4EE0-A330-4D78159B5CC1}" type="presParOf" srcId="{435D1B20-1BA0-48B2-8095-DAB2CFED0A0E}" destId="{054723AC-1D7C-42AA-8897-1DD73ADAD729}" srcOrd="8" destOrd="0" presId="urn:microsoft.com/office/officeart/2008/layout/VerticalCurvedList"/>
    <dgm:cxn modelId="{364C15EF-2A09-4D66-AE7A-7407FC2196A1}" type="presParOf" srcId="{054723AC-1D7C-42AA-8897-1DD73ADAD729}" destId="{A7BEA741-FE3B-4298-82AE-B9CAF2D2E24B}" srcOrd="0" destOrd="0" presId="urn:microsoft.com/office/officeart/2008/layout/VerticalCurvedList"/>
    <dgm:cxn modelId="{0FCA88CE-4E74-4DA5-AD34-DCBEBE74129A}" type="presParOf" srcId="{435D1B20-1BA0-48B2-8095-DAB2CFED0A0E}" destId="{19EFEA4F-044A-480D-8655-D14C42EB4E30}" srcOrd="9" destOrd="0" presId="urn:microsoft.com/office/officeart/2008/layout/VerticalCurvedList"/>
    <dgm:cxn modelId="{05A006A9-2FB5-4F95-8DC8-6A4C36D18D41}" type="presParOf" srcId="{435D1B20-1BA0-48B2-8095-DAB2CFED0A0E}" destId="{EBAC678A-1D82-4D44-8F1C-23395811BBA4}" srcOrd="10" destOrd="0" presId="urn:microsoft.com/office/officeart/2008/layout/VerticalCurvedList"/>
    <dgm:cxn modelId="{428B6683-2AB4-4702-8AC4-791A35DC9B3C}" type="presParOf" srcId="{EBAC678A-1D82-4D44-8F1C-23395811BBA4}" destId="{C3ED50CF-754C-47AE-A08D-7A16900A43C5}" srcOrd="0" destOrd="0" presId="urn:microsoft.com/office/officeart/2008/layout/VerticalCurvedList"/>
    <dgm:cxn modelId="{E2CF2BD7-C156-4E9C-A285-65830E10D53A}" type="presParOf" srcId="{435D1B20-1BA0-48B2-8095-DAB2CFED0A0E}" destId="{1D4D61E4-FA67-4137-8585-0172443A8300}" srcOrd="11" destOrd="0" presId="urn:microsoft.com/office/officeart/2008/layout/VerticalCurvedList"/>
    <dgm:cxn modelId="{02D8C5AF-971C-4519-BAB9-B6F3A663F8F0}" type="presParOf" srcId="{435D1B20-1BA0-48B2-8095-DAB2CFED0A0E}" destId="{529DB7E7-396B-4829-91BD-7293C466835C}" srcOrd="12" destOrd="0" presId="urn:microsoft.com/office/officeart/2008/layout/VerticalCurvedList"/>
    <dgm:cxn modelId="{2DB41ADD-7EA7-43BE-AEB0-3262DD9BE0F0}" type="presParOf" srcId="{529DB7E7-396B-4829-91BD-7293C466835C}" destId="{68D266BA-BE7A-4EF8-ADCB-BD2BF2A2605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5D0910-B6FB-48E5-BA43-BA1C0DEB9F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669F267-6EE5-412A-8152-575DDEF6BCA6}">
      <dgm:prSet phldrT="[Text]" custT="1"/>
      <dgm:spPr>
        <a:noFill/>
        <a:ln>
          <a:noFill/>
        </a:ln>
      </dgm:spPr>
      <dgm:t>
        <a:bodyPr/>
        <a:lstStyle/>
        <a:p>
          <a:r>
            <a:rPr lang="en-GB" sz="1800" dirty="0" smtClean="0">
              <a:solidFill>
                <a:schemeClr val="tx1"/>
              </a:solidFill>
            </a:rPr>
            <a:t>Based on economic calculus that measures the value of health to individuals and societies (“full income” accounting)</a:t>
          </a:r>
          <a:endParaRPr lang="en-US" sz="1800" dirty="0">
            <a:solidFill>
              <a:schemeClr val="tx1"/>
            </a:solidFill>
          </a:endParaRPr>
        </a:p>
      </dgm:t>
    </dgm:pt>
    <dgm:pt modelId="{527C96BA-15E3-44A6-B1D4-BF679175A609}" type="parTrans" cxnId="{B33E4745-136D-42EB-8BD9-CF1AEA6ACB8A}">
      <dgm:prSet/>
      <dgm:spPr/>
      <dgm:t>
        <a:bodyPr/>
        <a:lstStyle/>
        <a:p>
          <a:endParaRPr lang="en-US" sz="1800"/>
        </a:p>
      </dgm:t>
    </dgm:pt>
    <dgm:pt modelId="{064D0CAE-2145-4899-A4BB-30DB3453187C}" type="sibTrans" cxnId="{B33E4745-136D-42EB-8BD9-CF1AEA6ACB8A}">
      <dgm:prSet/>
      <dgm:spPr/>
      <dgm:t>
        <a:bodyPr/>
        <a:lstStyle/>
        <a:p>
          <a:endParaRPr lang="en-US" sz="1800"/>
        </a:p>
      </dgm:t>
    </dgm:pt>
    <dgm:pt modelId="{1803817D-1B78-4304-B7C1-E27D0D552DC0}">
      <dgm:prSet phldrT="[Text]" custT="1"/>
      <dgm:spPr>
        <a:noFill/>
        <a:ln>
          <a:noFill/>
        </a:ln>
      </dgm:spPr>
      <dgm:t>
        <a:bodyPr/>
        <a:lstStyle/>
        <a:p>
          <a:r>
            <a:rPr lang="en-US" sz="1800" dirty="0" smtClean="0">
              <a:solidFill>
                <a:schemeClr val="tx1"/>
              </a:solidFill>
            </a:rPr>
            <a:t>Grand convergence encapsulates UHC in a specific, tangible way: argues for “pro-poor” UHC that initially ensures universal coverage for tackling infections + RMNCH conditions +  essential interventions for NCDs/injury</a:t>
          </a:r>
          <a:endParaRPr lang="en-US" sz="1800" dirty="0">
            <a:solidFill>
              <a:schemeClr val="tx1"/>
            </a:solidFill>
          </a:endParaRPr>
        </a:p>
      </dgm:t>
    </dgm:pt>
    <dgm:pt modelId="{4195FD1B-7F99-4538-8C77-C7603CEEC7D3}" type="parTrans" cxnId="{760B11FF-0A11-4909-A819-FF7BF05AEEA2}">
      <dgm:prSet/>
      <dgm:spPr/>
      <dgm:t>
        <a:bodyPr/>
        <a:lstStyle/>
        <a:p>
          <a:endParaRPr lang="en-US" sz="1800"/>
        </a:p>
      </dgm:t>
    </dgm:pt>
    <dgm:pt modelId="{C282A6A7-9C3E-44EE-B844-55724F726779}" type="sibTrans" cxnId="{760B11FF-0A11-4909-A819-FF7BF05AEEA2}">
      <dgm:prSet/>
      <dgm:spPr/>
      <dgm:t>
        <a:bodyPr/>
        <a:lstStyle/>
        <a:p>
          <a:endParaRPr lang="en-US" sz="1800"/>
        </a:p>
      </dgm:t>
    </dgm:pt>
    <dgm:pt modelId="{EC3810D4-83EA-4EC4-BDC2-099BEDE5973A}">
      <dgm:prSet phldrT="[Text]" custT="1"/>
      <dgm:spPr>
        <a:noFill/>
        <a:ln>
          <a:noFill/>
        </a:ln>
      </dgm:spPr>
      <dgm:t>
        <a:bodyPr/>
        <a:lstStyle/>
        <a:p>
          <a:r>
            <a:rPr lang="en-US" sz="1800" dirty="0" smtClean="0">
              <a:solidFill>
                <a:schemeClr val="tx1"/>
              </a:solidFill>
            </a:rPr>
            <a:t>Program investments are accompanied by structural investments in health system</a:t>
          </a:r>
          <a:r>
            <a:rPr lang="en-US" sz="1800" dirty="0" smtClean="0">
              <a:solidFill>
                <a:schemeClr val="tx1"/>
              </a:solidFill>
              <a:sym typeface="Wingdings" panose="05000000000000000000" pitchFamily="2" charset="2"/>
            </a:rPr>
            <a:t> would coalesce over time into a functional delivery system, </a:t>
          </a:r>
          <a:r>
            <a:rPr lang="en-US" sz="1800" dirty="0" smtClean="0">
              <a:solidFill>
                <a:schemeClr val="tx1"/>
              </a:solidFill>
            </a:rPr>
            <a:t>prepared to address NCDs/injury</a:t>
          </a:r>
          <a:endParaRPr lang="en-US" sz="1800" dirty="0">
            <a:solidFill>
              <a:schemeClr val="tx1"/>
            </a:solidFill>
          </a:endParaRPr>
        </a:p>
      </dgm:t>
    </dgm:pt>
    <dgm:pt modelId="{5A3CD785-F7F5-4889-8FE7-8D3AF362E829}" type="parTrans" cxnId="{8A2ACEBE-CDEB-45D3-9F14-DD38E964E4C2}">
      <dgm:prSet/>
      <dgm:spPr/>
      <dgm:t>
        <a:bodyPr/>
        <a:lstStyle/>
        <a:p>
          <a:endParaRPr lang="en-US" sz="1800"/>
        </a:p>
      </dgm:t>
    </dgm:pt>
    <dgm:pt modelId="{0431B7EA-C149-433A-8792-4531838CD496}" type="sibTrans" cxnId="{8A2ACEBE-CDEB-45D3-9F14-DD38E964E4C2}">
      <dgm:prSet/>
      <dgm:spPr/>
      <dgm:t>
        <a:bodyPr/>
        <a:lstStyle/>
        <a:p>
          <a:endParaRPr lang="en-US" sz="1800"/>
        </a:p>
      </dgm:t>
    </dgm:pt>
    <dgm:pt modelId="{34B1BBB4-9103-499D-84F5-5E7BBDD5650E}">
      <dgm:prSet phldrT="[Text]" custT="1"/>
      <dgm:spPr>
        <a:noFill/>
        <a:ln>
          <a:noFill/>
        </a:ln>
      </dgm:spPr>
      <dgm:t>
        <a:bodyPr/>
        <a:lstStyle/>
        <a:p>
          <a:pPr marL="0" indent="0"/>
          <a:r>
            <a:rPr lang="en-US" sz="1800" dirty="0" smtClean="0">
              <a:solidFill>
                <a:schemeClr val="tx1"/>
              </a:solidFill>
            </a:rPr>
            <a:t>Not special pleading by health community—it is an investment with real economic returns</a:t>
          </a:r>
          <a:endParaRPr lang="en-US" sz="1800" dirty="0">
            <a:solidFill>
              <a:schemeClr val="tx1"/>
            </a:solidFill>
          </a:endParaRPr>
        </a:p>
      </dgm:t>
    </dgm:pt>
    <dgm:pt modelId="{C51200EF-091E-4DAF-B249-FD1810EFE6D7}" type="parTrans" cxnId="{32F30F4C-50EA-40DB-A595-DFEDD41C4641}">
      <dgm:prSet/>
      <dgm:spPr/>
      <dgm:t>
        <a:bodyPr/>
        <a:lstStyle/>
        <a:p>
          <a:endParaRPr lang="en-US" sz="1800"/>
        </a:p>
      </dgm:t>
    </dgm:pt>
    <dgm:pt modelId="{E0F897D8-236E-4487-89C1-B424479BC3A9}" type="sibTrans" cxnId="{32F30F4C-50EA-40DB-A595-DFEDD41C4641}">
      <dgm:prSet/>
      <dgm:spPr/>
      <dgm:t>
        <a:bodyPr/>
        <a:lstStyle/>
        <a:p>
          <a:endParaRPr lang="en-US" sz="1800"/>
        </a:p>
      </dgm:t>
    </dgm:pt>
    <dgm:pt modelId="{EBE75E43-E22E-4907-A728-34F559FF0470}" type="pres">
      <dgm:prSet presAssocID="{2F5D0910-B6FB-48E5-BA43-BA1C0DEB9F8C}" presName="Name0" presStyleCnt="0">
        <dgm:presLayoutVars>
          <dgm:chMax val="7"/>
          <dgm:chPref val="7"/>
          <dgm:dir/>
        </dgm:presLayoutVars>
      </dgm:prSet>
      <dgm:spPr/>
      <dgm:t>
        <a:bodyPr/>
        <a:lstStyle/>
        <a:p>
          <a:endParaRPr lang="en-GB"/>
        </a:p>
      </dgm:t>
    </dgm:pt>
    <dgm:pt modelId="{435D1B20-1BA0-48B2-8095-DAB2CFED0A0E}" type="pres">
      <dgm:prSet presAssocID="{2F5D0910-B6FB-48E5-BA43-BA1C0DEB9F8C}" presName="Name1" presStyleCnt="0"/>
      <dgm:spPr/>
    </dgm:pt>
    <dgm:pt modelId="{3B99DA7E-29A9-4FDA-B0BE-50F6F8450F5A}" type="pres">
      <dgm:prSet presAssocID="{2F5D0910-B6FB-48E5-BA43-BA1C0DEB9F8C}" presName="cycle" presStyleCnt="0"/>
      <dgm:spPr/>
    </dgm:pt>
    <dgm:pt modelId="{81033160-8E72-41E4-8A94-5CB5FD1BD2EF}" type="pres">
      <dgm:prSet presAssocID="{2F5D0910-B6FB-48E5-BA43-BA1C0DEB9F8C}" presName="srcNode" presStyleLbl="node1" presStyleIdx="0" presStyleCnt="4"/>
      <dgm:spPr/>
    </dgm:pt>
    <dgm:pt modelId="{5E6A495C-D951-4FA2-A614-4CBFF05887CB}" type="pres">
      <dgm:prSet presAssocID="{2F5D0910-B6FB-48E5-BA43-BA1C0DEB9F8C}" presName="conn" presStyleLbl="parChTrans1D2" presStyleIdx="0" presStyleCnt="1"/>
      <dgm:spPr/>
      <dgm:t>
        <a:bodyPr/>
        <a:lstStyle/>
        <a:p>
          <a:endParaRPr lang="en-GB"/>
        </a:p>
      </dgm:t>
    </dgm:pt>
    <dgm:pt modelId="{91628A23-C711-4F6C-9E26-7CC6899B21FA}" type="pres">
      <dgm:prSet presAssocID="{2F5D0910-B6FB-48E5-BA43-BA1C0DEB9F8C}" presName="extraNode" presStyleLbl="node1" presStyleIdx="0" presStyleCnt="4"/>
      <dgm:spPr/>
    </dgm:pt>
    <dgm:pt modelId="{A5FC9B70-4B90-42AC-8ACA-C9CD2CAF3D57}" type="pres">
      <dgm:prSet presAssocID="{2F5D0910-B6FB-48E5-BA43-BA1C0DEB9F8C}" presName="dstNode" presStyleLbl="node1" presStyleIdx="0" presStyleCnt="4"/>
      <dgm:spPr/>
    </dgm:pt>
    <dgm:pt modelId="{D7423986-410A-4611-986A-40BA3928AAE6}" type="pres">
      <dgm:prSet presAssocID="{34B1BBB4-9103-499D-84F5-5E7BBDD5650E}" presName="text_1" presStyleLbl="node1" presStyleIdx="0" presStyleCnt="4" custScaleX="103102" custLinFactNeighborX="-1746" custLinFactNeighborY="5113">
        <dgm:presLayoutVars>
          <dgm:bulletEnabled val="1"/>
        </dgm:presLayoutVars>
      </dgm:prSet>
      <dgm:spPr/>
      <dgm:t>
        <a:bodyPr/>
        <a:lstStyle/>
        <a:p>
          <a:endParaRPr lang="en-US"/>
        </a:p>
      </dgm:t>
    </dgm:pt>
    <dgm:pt modelId="{9F7999A2-C61A-413B-A074-D2650C344970}" type="pres">
      <dgm:prSet presAssocID="{34B1BBB4-9103-499D-84F5-5E7BBDD5650E}" presName="accent_1" presStyleCnt="0"/>
      <dgm:spPr/>
    </dgm:pt>
    <dgm:pt modelId="{71ED57F9-5996-415A-BC93-D79C699308AC}" type="pres">
      <dgm:prSet presAssocID="{34B1BBB4-9103-499D-84F5-5E7BBDD5650E}" presName="accentRepeatNode" presStyleLbl="solidFgAcc1" presStyleIdx="0" presStyleCnt="4" custScaleX="48752" custScaleY="48752"/>
      <dgm:spPr/>
    </dgm:pt>
    <dgm:pt modelId="{17990FF2-3F4D-4D42-ADC0-B240DED72AE9}" type="pres">
      <dgm:prSet presAssocID="{C669F267-6EE5-412A-8152-575DDEF6BCA6}" presName="text_2" presStyleLbl="node1" presStyleIdx="1" presStyleCnt="4" custScaleX="103442">
        <dgm:presLayoutVars>
          <dgm:bulletEnabled val="1"/>
        </dgm:presLayoutVars>
      </dgm:prSet>
      <dgm:spPr/>
      <dgm:t>
        <a:bodyPr/>
        <a:lstStyle/>
        <a:p>
          <a:endParaRPr lang="en-US"/>
        </a:p>
      </dgm:t>
    </dgm:pt>
    <dgm:pt modelId="{91D77159-C444-4781-BFFB-C00C051B3105}" type="pres">
      <dgm:prSet presAssocID="{C669F267-6EE5-412A-8152-575DDEF6BCA6}" presName="accent_2" presStyleCnt="0"/>
      <dgm:spPr/>
    </dgm:pt>
    <dgm:pt modelId="{60FED1E8-0EA6-4F81-B147-4EF9EFADA84C}" type="pres">
      <dgm:prSet presAssocID="{C669F267-6EE5-412A-8152-575DDEF6BCA6}" presName="accentRepeatNode" presStyleLbl="solidFgAcc1" presStyleIdx="1" presStyleCnt="4" custScaleX="48752" custScaleY="48752"/>
      <dgm:spPr/>
    </dgm:pt>
    <dgm:pt modelId="{32F77973-89FF-4C65-B59E-0E2096086114}" type="pres">
      <dgm:prSet presAssocID="{1803817D-1B78-4304-B7C1-E27D0D552DC0}" presName="text_3" presStyleLbl="node1" presStyleIdx="2" presStyleCnt="4" custScaleX="104500">
        <dgm:presLayoutVars>
          <dgm:bulletEnabled val="1"/>
        </dgm:presLayoutVars>
      </dgm:prSet>
      <dgm:spPr/>
      <dgm:t>
        <a:bodyPr/>
        <a:lstStyle/>
        <a:p>
          <a:endParaRPr lang="en-US"/>
        </a:p>
      </dgm:t>
    </dgm:pt>
    <dgm:pt modelId="{11E655D7-53E9-48C2-8082-BFB97A43BC47}" type="pres">
      <dgm:prSet presAssocID="{1803817D-1B78-4304-B7C1-E27D0D552DC0}" presName="accent_3" presStyleCnt="0"/>
      <dgm:spPr/>
    </dgm:pt>
    <dgm:pt modelId="{F5A32209-192D-4409-BCCF-44A2C6143C9A}" type="pres">
      <dgm:prSet presAssocID="{1803817D-1B78-4304-B7C1-E27D0D552DC0}" presName="accentRepeatNode" presStyleLbl="solidFgAcc1" presStyleIdx="2" presStyleCnt="4" custScaleX="48752" custScaleY="48752"/>
      <dgm:spPr/>
    </dgm:pt>
    <dgm:pt modelId="{01376251-7B24-4162-A19D-D797183DA875}" type="pres">
      <dgm:prSet presAssocID="{EC3810D4-83EA-4EC4-BDC2-099BEDE5973A}" presName="text_4" presStyleLbl="node1" presStyleIdx="3" presStyleCnt="4" custScaleX="105392">
        <dgm:presLayoutVars>
          <dgm:bulletEnabled val="1"/>
        </dgm:presLayoutVars>
      </dgm:prSet>
      <dgm:spPr/>
      <dgm:t>
        <a:bodyPr/>
        <a:lstStyle/>
        <a:p>
          <a:endParaRPr lang="en-US"/>
        </a:p>
      </dgm:t>
    </dgm:pt>
    <dgm:pt modelId="{054723AC-1D7C-42AA-8897-1DD73ADAD729}" type="pres">
      <dgm:prSet presAssocID="{EC3810D4-83EA-4EC4-BDC2-099BEDE5973A}" presName="accent_4" presStyleCnt="0"/>
      <dgm:spPr/>
    </dgm:pt>
    <dgm:pt modelId="{A7BEA741-FE3B-4298-82AE-B9CAF2D2E24B}" type="pres">
      <dgm:prSet presAssocID="{EC3810D4-83EA-4EC4-BDC2-099BEDE5973A}" presName="accentRepeatNode" presStyleLbl="solidFgAcc1" presStyleIdx="3" presStyleCnt="4" custScaleX="48752" custScaleY="48752"/>
      <dgm:spPr/>
    </dgm:pt>
  </dgm:ptLst>
  <dgm:cxnLst>
    <dgm:cxn modelId="{F8B4BC31-D9BD-4599-8FEC-D35DF7B599C3}" type="presOf" srcId="{1803817D-1B78-4304-B7C1-E27D0D552DC0}" destId="{32F77973-89FF-4C65-B59E-0E2096086114}" srcOrd="0" destOrd="0" presId="urn:microsoft.com/office/officeart/2008/layout/VerticalCurvedList"/>
    <dgm:cxn modelId="{8A2ACEBE-CDEB-45D3-9F14-DD38E964E4C2}" srcId="{2F5D0910-B6FB-48E5-BA43-BA1C0DEB9F8C}" destId="{EC3810D4-83EA-4EC4-BDC2-099BEDE5973A}" srcOrd="3" destOrd="0" parTransId="{5A3CD785-F7F5-4889-8FE7-8D3AF362E829}" sibTransId="{0431B7EA-C149-433A-8792-4531838CD496}"/>
    <dgm:cxn modelId="{C2EFEDAD-2494-4FCD-8D72-86CC1D7C91E0}" type="presOf" srcId="{2F5D0910-B6FB-48E5-BA43-BA1C0DEB9F8C}" destId="{EBE75E43-E22E-4907-A728-34F559FF0470}" srcOrd="0" destOrd="0" presId="urn:microsoft.com/office/officeart/2008/layout/VerticalCurvedList"/>
    <dgm:cxn modelId="{760B11FF-0A11-4909-A819-FF7BF05AEEA2}" srcId="{2F5D0910-B6FB-48E5-BA43-BA1C0DEB9F8C}" destId="{1803817D-1B78-4304-B7C1-E27D0D552DC0}" srcOrd="2" destOrd="0" parTransId="{4195FD1B-7F99-4538-8C77-C7603CEEC7D3}" sibTransId="{C282A6A7-9C3E-44EE-B844-55724F726779}"/>
    <dgm:cxn modelId="{32F30F4C-50EA-40DB-A595-DFEDD41C4641}" srcId="{2F5D0910-B6FB-48E5-BA43-BA1C0DEB9F8C}" destId="{34B1BBB4-9103-499D-84F5-5E7BBDD5650E}" srcOrd="0" destOrd="0" parTransId="{C51200EF-091E-4DAF-B249-FD1810EFE6D7}" sibTransId="{E0F897D8-236E-4487-89C1-B424479BC3A9}"/>
    <dgm:cxn modelId="{E290AE06-E956-4972-AAA0-57381581A68D}" type="presOf" srcId="{34B1BBB4-9103-499D-84F5-5E7BBDD5650E}" destId="{D7423986-410A-4611-986A-40BA3928AAE6}" srcOrd="0" destOrd="0" presId="urn:microsoft.com/office/officeart/2008/layout/VerticalCurvedList"/>
    <dgm:cxn modelId="{7E507E65-42F4-40C7-9F12-985B569B87EC}" type="presOf" srcId="{EC3810D4-83EA-4EC4-BDC2-099BEDE5973A}" destId="{01376251-7B24-4162-A19D-D797183DA875}" srcOrd="0" destOrd="0" presId="urn:microsoft.com/office/officeart/2008/layout/VerticalCurvedList"/>
    <dgm:cxn modelId="{21278ECA-4577-43B5-B6D8-06C2E10A0DB5}" type="presOf" srcId="{C669F267-6EE5-412A-8152-575DDEF6BCA6}" destId="{17990FF2-3F4D-4D42-ADC0-B240DED72AE9}" srcOrd="0" destOrd="0" presId="urn:microsoft.com/office/officeart/2008/layout/VerticalCurvedList"/>
    <dgm:cxn modelId="{C6FE1D0D-B4F2-4D67-A0C7-B78F104A7E6E}" type="presOf" srcId="{E0F897D8-236E-4487-89C1-B424479BC3A9}" destId="{5E6A495C-D951-4FA2-A614-4CBFF05887CB}" srcOrd="0" destOrd="0" presId="urn:microsoft.com/office/officeart/2008/layout/VerticalCurvedList"/>
    <dgm:cxn modelId="{B33E4745-136D-42EB-8BD9-CF1AEA6ACB8A}" srcId="{2F5D0910-B6FB-48E5-BA43-BA1C0DEB9F8C}" destId="{C669F267-6EE5-412A-8152-575DDEF6BCA6}" srcOrd="1" destOrd="0" parTransId="{527C96BA-15E3-44A6-B1D4-BF679175A609}" sibTransId="{064D0CAE-2145-4899-A4BB-30DB3453187C}"/>
    <dgm:cxn modelId="{63E9174C-F0CA-4E9F-B91B-61177CF3BD21}" type="presParOf" srcId="{EBE75E43-E22E-4907-A728-34F559FF0470}" destId="{435D1B20-1BA0-48B2-8095-DAB2CFED0A0E}" srcOrd="0" destOrd="0" presId="urn:microsoft.com/office/officeart/2008/layout/VerticalCurvedList"/>
    <dgm:cxn modelId="{7FDA6F5B-77E7-48ED-9619-F5C28CB23B7D}" type="presParOf" srcId="{435D1B20-1BA0-48B2-8095-DAB2CFED0A0E}" destId="{3B99DA7E-29A9-4FDA-B0BE-50F6F8450F5A}" srcOrd="0" destOrd="0" presId="urn:microsoft.com/office/officeart/2008/layout/VerticalCurvedList"/>
    <dgm:cxn modelId="{90659176-8B32-4479-B0A6-67E6C8ADF85A}" type="presParOf" srcId="{3B99DA7E-29A9-4FDA-B0BE-50F6F8450F5A}" destId="{81033160-8E72-41E4-8A94-5CB5FD1BD2EF}" srcOrd="0" destOrd="0" presId="urn:microsoft.com/office/officeart/2008/layout/VerticalCurvedList"/>
    <dgm:cxn modelId="{CAE61F10-805A-4FA5-8F7D-18E47CF71607}" type="presParOf" srcId="{3B99DA7E-29A9-4FDA-B0BE-50F6F8450F5A}" destId="{5E6A495C-D951-4FA2-A614-4CBFF05887CB}" srcOrd="1" destOrd="0" presId="urn:microsoft.com/office/officeart/2008/layout/VerticalCurvedList"/>
    <dgm:cxn modelId="{653FCF7E-BB78-4F37-B8E3-5DED3A6382C1}" type="presParOf" srcId="{3B99DA7E-29A9-4FDA-B0BE-50F6F8450F5A}" destId="{91628A23-C711-4F6C-9E26-7CC6899B21FA}" srcOrd="2" destOrd="0" presId="urn:microsoft.com/office/officeart/2008/layout/VerticalCurvedList"/>
    <dgm:cxn modelId="{55D53BC3-22C4-494A-B60D-95BE8151F569}" type="presParOf" srcId="{3B99DA7E-29A9-4FDA-B0BE-50F6F8450F5A}" destId="{A5FC9B70-4B90-42AC-8ACA-C9CD2CAF3D57}" srcOrd="3" destOrd="0" presId="urn:microsoft.com/office/officeart/2008/layout/VerticalCurvedList"/>
    <dgm:cxn modelId="{B98ED7FA-94DF-48E2-BFAC-77C64BC0D886}" type="presParOf" srcId="{435D1B20-1BA0-48B2-8095-DAB2CFED0A0E}" destId="{D7423986-410A-4611-986A-40BA3928AAE6}" srcOrd="1" destOrd="0" presId="urn:microsoft.com/office/officeart/2008/layout/VerticalCurvedList"/>
    <dgm:cxn modelId="{E9C18A01-033F-417C-977E-D51AE3349CE8}" type="presParOf" srcId="{435D1B20-1BA0-48B2-8095-DAB2CFED0A0E}" destId="{9F7999A2-C61A-413B-A074-D2650C344970}" srcOrd="2" destOrd="0" presId="urn:microsoft.com/office/officeart/2008/layout/VerticalCurvedList"/>
    <dgm:cxn modelId="{650EAA02-FD1E-4F1A-AC1D-3DEBDFCB1807}" type="presParOf" srcId="{9F7999A2-C61A-413B-A074-D2650C344970}" destId="{71ED57F9-5996-415A-BC93-D79C699308AC}" srcOrd="0" destOrd="0" presId="urn:microsoft.com/office/officeart/2008/layout/VerticalCurvedList"/>
    <dgm:cxn modelId="{BCC96AAE-E6AA-486B-8B2A-2337E93C2FEF}" type="presParOf" srcId="{435D1B20-1BA0-48B2-8095-DAB2CFED0A0E}" destId="{17990FF2-3F4D-4D42-ADC0-B240DED72AE9}" srcOrd="3" destOrd="0" presId="urn:microsoft.com/office/officeart/2008/layout/VerticalCurvedList"/>
    <dgm:cxn modelId="{2A9F7DA6-693D-40DC-83DB-AB77A857A4A8}" type="presParOf" srcId="{435D1B20-1BA0-48B2-8095-DAB2CFED0A0E}" destId="{91D77159-C444-4781-BFFB-C00C051B3105}" srcOrd="4" destOrd="0" presId="urn:microsoft.com/office/officeart/2008/layout/VerticalCurvedList"/>
    <dgm:cxn modelId="{B3A3CBCD-46B2-4041-822B-1DB1038D4D36}" type="presParOf" srcId="{91D77159-C444-4781-BFFB-C00C051B3105}" destId="{60FED1E8-0EA6-4F81-B147-4EF9EFADA84C}" srcOrd="0" destOrd="0" presId="urn:microsoft.com/office/officeart/2008/layout/VerticalCurvedList"/>
    <dgm:cxn modelId="{3F85B38F-8F28-4912-BF8B-733FB0892244}" type="presParOf" srcId="{435D1B20-1BA0-48B2-8095-DAB2CFED0A0E}" destId="{32F77973-89FF-4C65-B59E-0E2096086114}" srcOrd="5" destOrd="0" presId="urn:microsoft.com/office/officeart/2008/layout/VerticalCurvedList"/>
    <dgm:cxn modelId="{C6549503-B2A0-441D-8C68-57811C899103}" type="presParOf" srcId="{435D1B20-1BA0-48B2-8095-DAB2CFED0A0E}" destId="{11E655D7-53E9-48C2-8082-BFB97A43BC47}" srcOrd="6" destOrd="0" presId="urn:microsoft.com/office/officeart/2008/layout/VerticalCurvedList"/>
    <dgm:cxn modelId="{E08F3E4A-4DE5-4209-A6F0-4F9DC567F124}" type="presParOf" srcId="{11E655D7-53E9-48C2-8082-BFB97A43BC47}" destId="{F5A32209-192D-4409-BCCF-44A2C6143C9A}" srcOrd="0" destOrd="0" presId="urn:microsoft.com/office/officeart/2008/layout/VerticalCurvedList"/>
    <dgm:cxn modelId="{623E63ED-CAAF-4BB9-A68B-FA852DA37A52}" type="presParOf" srcId="{435D1B20-1BA0-48B2-8095-DAB2CFED0A0E}" destId="{01376251-7B24-4162-A19D-D797183DA875}" srcOrd="7" destOrd="0" presId="urn:microsoft.com/office/officeart/2008/layout/VerticalCurvedList"/>
    <dgm:cxn modelId="{F4EEF34E-D5CF-45C7-A8A0-3DA2B02C4C71}" type="presParOf" srcId="{435D1B20-1BA0-48B2-8095-DAB2CFED0A0E}" destId="{054723AC-1D7C-42AA-8897-1DD73ADAD729}" srcOrd="8" destOrd="0" presId="urn:microsoft.com/office/officeart/2008/layout/VerticalCurvedList"/>
    <dgm:cxn modelId="{3E215A88-B709-4988-9810-5F0B9B9B832F}" type="presParOf" srcId="{054723AC-1D7C-42AA-8897-1DD73ADAD729}" destId="{A7BEA741-FE3B-4298-82AE-B9CAF2D2E24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2F414-7DA1-4114-BECF-A716AAD9D1E3}">
      <dsp:nvSpPr>
        <dsp:cNvPr id="0" name=""/>
        <dsp:cNvSpPr/>
      </dsp:nvSpPr>
      <dsp:spPr>
        <a:xfrm>
          <a:off x="4000495" y="76208"/>
          <a:ext cx="3125465" cy="1875279"/>
        </a:xfrm>
        <a:prstGeom prst="roundRect">
          <a:avLst/>
        </a:prstGeom>
        <a:solidFill>
          <a:schemeClr val="bg1"/>
        </a:solidFill>
        <a:ln w="381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The </a:t>
          </a:r>
          <a:r>
            <a:rPr lang="en-GB" sz="2100" b="1" kern="1200" dirty="0" smtClean="0">
              <a:solidFill>
                <a:schemeClr val="tx1"/>
              </a:solidFill>
            </a:rPr>
            <a:t>returns from investing in health</a:t>
          </a:r>
          <a:r>
            <a:rPr lang="en-GB" sz="2100" b="0" kern="1200" dirty="0" smtClean="0">
              <a:solidFill>
                <a:schemeClr val="tx1"/>
              </a:solidFill>
            </a:rPr>
            <a:t> are enormous</a:t>
          </a:r>
          <a:endParaRPr lang="en-US" sz="2100" kern="1200" dirty="0">
            <a:solidFill>
              <a:schemeClr val="tx1"/>
            </a:solidFill>
          </a:endParaRPr>
        </a:p>
      </dsp:txBody>
      <dsp:txXfrm>
        <a:off x="4092039" y="167752"/>
        <a:ext cx="2942377" cy="1692191"/>
      </dsp:txXfrm>
    </dsp:sp>
    <dsp:sp modelId="{98893A94-5A83-4209-8BCD-9E787EFAA782}">
      <dsp:nvSpPr>
        <dsp:cNvPr id="0" name=""/>
        <dsp:cNvSpPr/>
      </dsp:nvSpPr>
      <dsp:spPr>
        <a:xfrm>
          <a:off x="266689" y="76208"/>
          <a:ext cx="3125465" cy="1875279"/>
        </a:xfrm>
        <a:prstGeom prst="roundRect">
          <a:avLst/>
        </a:prstGeom>
        <a:solidFill>
          <a:schemeClr val="bg1"/>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A </a:t>
          </a:r>
          <a:r>
            <a:rPr lang="en-GB" sz="2100" b="1" kern="1200" dirty="0" smtClean="0">
              <a:solidFill>
                <a:schemeClr val="tx1"/>
              </a:solidFill>
            </a:rPr>
            <a:t>grand convergence</a:t>
          </a:r>
          <a:r>
            <a:rPr lang="en-GB" sz="2100" kern="1200" dirty="0" smtClean="0">
              <a:solidFill>
                <a:schemeClr val="tx1"/>
              </a:solidFill>
            </a:rPr>
            <a:t> in health is achievable within our lifetime</a:t>
          </a:r>
          <a:endParaRPr lang="en-US" sz="2100" kern="1200" dirty="0">
            <a:solidFill>
              <a:schemeClr val="tx1"/>
            </a:solidFill>
          </a:endParaRPr>
        </a:p>
      </dsp:txBody>
      <dsp:txXfrm>
        <a:off x="358233" y="167752"/>
        <a:ext cx="2942377" cy="1692191"/>
      </dsp:txXfrm>
    </dsp:sp>
    <dsp:sp modelId="{F64CC571-8C1E-481F-8EB1-ABDD56094A4F}">
      <dsp:nvSpPr>
        <dsp:cNvPr id="0" name=""/>
        <dsp:cNvSpPr/>
      </dsp:nvSpPr>
      <dsp:spPr>
        <a:xfrm>
          <a:off x="263689" y="2188273"/>
          <a:ext cx="3125465" cy="1875279"/>
        </a:xfrm>
        <a:prstGeom prst="roundRect">
          <a:avLst/>
        </a:prstGeom>
        <a:solidFill>
          <a:schemeClr val="bg1"/>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tx1"/>
              </a:solidFill>
            </a:rPr>
            <a:t>Fiscal policies </a:t>
          </a:r>
          <a:r>
            <a:rPr lang="en-GB" sz="2100" kern="1200" dirty="0" smtClean="0">
              <a:solidFill>
                <a:schemeClr val="tx1"/>
              </a:solidFill>
            </a:rPr>
            <a:t>are a powerful and underused lever for curbing non-communicable diseases and injuries</a:t>
          </a:r>
          <a:endParaRPr lang="en-US" sz="2100" kern="1200" dirty="0">
            <a:solidFill>
              <a:schemeClr val="tx1"/>
            </a:solidFill>
          </a:endParaRPr>
        </a:p>
      </dsp:txBody>
      <dsp:txXfrm>
        <a:off x="355233" y="2279817"/>
        <a:ext cx="2942377" cy="1692191"/>
      </dsp:txXfrm>
    </dsp:sp>
    <dsp:sp modelId="{EBA33CE1-7310-4C34-81CE-39B72A9F0351}">
      <dsp:nvSpPr>
        <dsp:cNvPr id="0" name=""/>
        <dsp:cNvSpPr/>
      </dsp:nvSpPr>
      <dsp:spPr>
        <a:xfrm>
          <a:off x="4002245" y="2188273"/>
          <a:ext cx="3125465" cy="1875279"/>
        </a:xfrm>
        <a:prstGeom prst="roundRect">
          <a:avLst/>
        </a:prstGeom>
        <a:solidFill>
          <a:schemeClr val="bg1"/>
        </a:solidFill>
        <a:ln w="381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Progressive pathways to </a:t>
          </a:r>
          <a:r>
            <a:rPr lang="en-GB" sz="2100" b="1" kern="1200" dirty="0" smtClean="0">
              <a:solidFill>
                <a:schemeClr val="tx1"/>
              </a:solidFill>
            </a:rPr>
            <a:t>universal health coverage </a:t>
          </a:r>
          <a:r>
            <a:rPr lang="en-GB" sz="2100" b="0" kern="1200" dirty="0" smtClean="0">
              <a:solidFill>
                <a:schemeClr val="tx1"/>
              </a:solidFill>
            </a:rPr>
            <a:t>are</a:t>
          </a:r>
          <a:r>
            <a:rPr lang="en-GB" sz="2100" kern="1200" dirty="0" smtClean="0">
              <a:solidFill>
                <a:schemeClr val="tx1"/>
              </a:solidFill>
            </a:rPr>
            <a:t> an efficient way to achieve health and financial protection</a:t>
          </a:r>
        </a:p>
      </dsp:txBody>
      <dsp:txXfrm>
        <a:off x="4093789" y="2279817"/>
        <a:ext cx="2942377" cy="16921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6714-157F-B544-AD6F-D9B3605CA782}">
      <dsp:nvSpPr>
        <dsp:cNvPr id="0" name=""/>
        <dsp:cNvSpPr/>
      </dsp:nvSpPr>
      <dsp:spPr>
        <a:xfrm>
          <a:off x="942206" y="279269"/>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Inherent uncertainties in any modeling exercise</a:t>
          </a:r>
          <a:endParaRPr lang="en-US" sz="1800" kern="1200" dirty="0">
            <a:solidFill>
              <a:schemeClr val="tx1"/>
            </a:solidFill>
          </a:endParaRPr>
        </a:p>
      </dsp:txBody>
      <dsp:txXfrm>
        <a:off x="1029010" y="366073"/>
        <a:ext cx="2587505" cy="1604578"/>
      </dsp:txXfrm>
    </dsp:sp>
    <dsp:sp modelId="{C58EA50F-9731-FE4F-B13C-167A30F16A04}">
      <dsp:nvSpPr>
        <dsp:cNvPr id="0" name=""/>
        <dsp:cNvSpPr/>
      </dsp:nvSpPr>
      <dsp:spPr>
        <a:xfrm>
          <a:off x="4526280" y="279269"/>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Assumes aggressive coverage levels (typically 90-95% by 2035)—would all countries have the institutional capacity?</a:t>
          </a:r>
          <a:endParaRPr lang="en-US" sz="1800" kern="1200" dirty="0">
            <a:solidFill>
              <a:schemeClr val="tx1"/>
            </a:solidFill>
          </a:endParaRPr>
        </a:p>
      </dsp:txBody>
      <dsp:txXfrm>
        <a:off x="4613084" y="366073"/>
        <a:ext cx="2587505" cy="1604578"/>
      </dsp:txXfrm>
    </dsp:sp>
    <dsp:sp modelId="{1060F2DA-3A55-C14D-94FC-0A9447BFA144}">
      <dsp:nvSpPr>
        <dsp:cNvPr id="0" name=""/>
        <dsp:cNvSpPr/>
      </dsp:nvSpPr>
      <dsp:spPr>
        <a:xfrm>
          <a:off x="942206" y="2491764"/>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Model does not account for role of other development sectors (e.g. climate, water ) or social determinants of health</a:t>
          </a:r>
          <a:endParaRPr lang="en-US" sz="1800" kern="1200" dirty="0">
            <a:solidFill>
              <a:schemeClr val="tx1"/>
            </a:solidFill>
          </a:endParaRPr>
        </a:p>
      </dsp:txBody>
      <dsp:txXfrm>
        <a:off x="1029010" y="2578568"/>
        <a:ext cx="2587505" cy="1604578"/>
      </dsp:txXfrm>
    </dsp:sp>
    <dsp:sp modelId="{5D76DB88-35F2-8F47-82B3-AA5E6BA55671}">
      <dsp:nvSpPr>
        <dsp:cNvPr id="0" name=""/>
        <dsp:cNvSpPr/>
      </dsp:nvSpPr>
      <dsp:spPr>
        <a:xfrm>
          <a:off x="4526280" y="2491764"/>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solidFill>
                <a:schemeClr val="tx1"/>
              </a:solidFill>
            </a:rPr>
            <a:t>Risk of back-sliding if tools lose effectiveness (e.g. artemisinin)</a:t>
          </a:r>
          <a:endParaRPr lang="en-US" sz="1800" kern="1200">
            <a:solidFill>
              <a:schemeClr val="tx1"/>
            </a:solidFill>
          </a:endParaRPr>
        </a:p>
      </dsp:txBody>
      <dsp:txXfrm>
        <a:off x="4613084" y="2578568"/>
        <a:ext cx="2587505" cy="1604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09713-19D2-8C43-9A9D-205EFAE91586}">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796CA-34AC-7E42-8481-A801443499CD}">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Further validation of modeling results</a:t>
          </a:r>
          <a:endParaRPr lang="en-US" sz="1800" kern="1200"/>
        </a:p>
      </dsp:txBody>
      <dsp:txXfrm>
        <a:off x="257157" y="2077240"/>
        <a:ext cx="2310994" cy="2025722"/>
      </dsp:txXfrm>
    </dsp:sp>
    <dsp:sp modelId="{F49DFE84-DD11-F046-BEB1-A2E9D4167301}">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36269-9060-5D4E-A98D-22F5D3F60302}">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F38F9-0DF2-D549-9F28-D1F371D00D61}">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Map out implementation steps</a:t>
          </a:r>
          <a:endParaRPr lang="en-US" sz="1800" kern="1200"/>
        </a:p>
      </dsp:txBody>
      <dsp:txXfrm>
        <a:off x="3086266" y="1377174"/>
        <a:ext cx="2310994" cy="2025722"/>
      </dsp:txXfrm>
    </dsp:sp>
    <dsp:sp modelId="{3F07F44B-BBDC-F945-B2F8-B0FE3EEF0B74}">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1CBE5-1AB4-944C-B1D9-2A6FC80E4500}">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50963-A95F-B549-8221-EC8A02E194E8}">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Historical analysis of rates of decline of U5MR, MMR, AIDS deaths, and TB deaths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show that rapid declines have occurred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learn lessons from best performers</a:t>
          </a:r>
          <a:endParaRPr lang="en-US" sz="1400" kern="1200" dirty="0"/>
        </a:p>
      </dsp:txBody>
      <dsp:txXfrm>
        <a:off x="5915374" y="677109"/>
        <a:ext cx="2310994" cy="2025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4F94A-937F-CF41-9790-1287FD286039}">
      <dsp:nvSpPr>
        <dsp:cNvPr id="0" name=""/>
        <dsp:cNvSpPr/>
      </dsp:nvSpPr>
      <dsp:spPr>
        <a:xfrm>
          <a:off x="2234517" y="2040209"/>
          <a:ext cx="369020" cy="1757912"/>
        </a:xfrm>
        <a:custGeom>
          <a:avLst/>
          <a:gdLst/>
          <a:ahLst/>
          <a:cxnLst/>
          <a:rect l="0" t="0" r="0" b="0"/>
          <a:pathLst>
            <a:path>
              <a:moveTo>
                <a:pt x="0" y="0"/>
              </a:moveTo>
              <a:lnTo>
                <a:pt x="184510" y="0"/>
              </a:lnTo>
              <a:lnTo>
                <a:pt x="184510" y="1757912"/>
              </a:lnTo>
              <a:lnTo>
                <a:pt x="369020" y="1757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74122" y="2874259"/>
        <a:ext cx="89811" cy="89811"/>
      </dsp:txXfrm>
    </dsp:sp>
    <dsp:sp modelId="{9F7E49AB-7CF8-9E4C-AAD6-87267D4E3060}">
      <dsp:nvSpPr>
        <dsp:cNvPr id="0" name=""/>
        <dsp:cNvSpPr/>
      </dsp:nvSpPr>
      <dsp:spPr>
        <a:xfrm>
          <a:off x="2234517" y="2040209"/>
          <a:ext cx="369020" cy="1054747"/>
        </a:xfrm>
        <a:custGeom>
          <a:avLst/>
          <a:gdLst/>
          <a:ahLst/>
          <a:cxnLst/>
          <a:rect l="0" t="0" r="0" b="0"/>
          <a:pathLst>
            <a:path>
              <a:moveTo>
                <a:pt x="0" y="0"/>
              </a:moveTo>
              <a:lnTo>
                <a:pt x="184510" y="0"/>
              </a:lnTo>
              <a:lnTo>
                <a:pt x="184510" y="1054747"/>
              </a:lnTo>
              <a:lnTo>
                <a:pt x="369020" y="10547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1091" y="2539646"/>
        <a:ext cx="55871" cy="55871"/>
      </dsp:txXfrm>
    </dsp:sp>
    <dsp:sp modelId="{85D95B34-F2A5-F342-93A6-22305B2A3640}">
      <dsp:nvSpPr>
        <dsp:cNvPr id="0" name=""/>
        <dsp:cNvSpPr/>
      </dsp:nvSpPr>
      <dsp:spPr>
        <a:xfrm>
          <a:off x="2234517" y="2040209"/>
          <a:ext cx="369020" cy="351582"/>
        </a:xfrm>
        <a:custGeom>
          <a:avLst/>
          <a:gdLst/>
          <a:ahLst/>
          <a:cxnLst/>
          <a:rect l="0" t="0" r="0" b="0"/>
          <a:pathLst>
            <a:path>
              <a:moveTo>
                <a:pt x="0" y="0"/>
              </a:moveTo>
              <a:lnTo>
                <a:pt x="184510" y="0"/>
              </a:lnTo>
              <a:lnTo>
                <a:pt x="184510" y="351582"/>
              </a:lnTo>
              <a:lnTo>
                <a:pt x="369020" y="3515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6285" y="2203257"/>
        <a:ext cx="25484" cy="25484"/>
      </dsp:txXfrm>
    </dsp:sp>
    <dsp:sp modelId="{D9ADF16D-D915-CE43-AAED-B2C16F16E09A}">
      <dsp:nvSpPr>
        <dsp:cNvPr id="0" name=""/>
        <dsp:cNvSpPr/>
      </dsp:nvSpPr>
      <dsp:spPr>
        <a:xfrm>
          <a:off x="2234517" y="1688626"/>
          <a:ext cx="369020" cy="351582"/>
        </a:xfrm>
        <a:custGeom>
          <a:avLst/>
          <a:gdLst/>
          <a:ahLst/>
          <a:cxnLst/>
          <a:rect l="0" t="0" r="0" b="0"/>
          <a:pathLst>
            <a:path>
              <a:moveTo>
                <a:pt x="0" y="351582"/>
              </a:moveTo>
              <a:lnTo>
                <a:pt x="184510" y="351582"/>
              </a:lnTo>
              <a:lnTo>
                <a:pt x="184510" y="0"/>
              </a:lnTo>
              <a:lnTo>
                <a:pt x="36902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6285" y="1851675"/>
        <a:ext cx="25484" cy="25484"/>
      </dsp:txXfrm>
    </dsp:sp>
    <dsp:sp modelId="{4C5A45D0-2653-B64B-A241-39238F6D27EA}">
      <dsp:nvSpPr>
        <dsp:cNvPr id="0" name=""/>
        <dsp:cNvSpPr/>
      </dsp:nvSpPr>
      <dsp:spPr>
        <a:xfrm>
          <a:off x="2234517" y="985461"/>
          <a:ext cx="369020" cy="1054747"/>
        </a:xfrm>
        <a:custGeom>
          <a:avLst/>
          <a:gdLst/>
          <a:ahLst/>
          <a:cxnLst/>
          <a:rect l="0" t="0" r="0" b="0"/>
          <a:pathLst>
            <a:path>
              <a:moveTo>
                <a:pt x="0" y="1054747"/>
              </a:moveTo>
              <a:lnTo>
                <a:pt x="184510" y="1054747"/>
              </a:lnTo>
              <a:lnTo>
                <a:pt x="184510" y="0"/>
              </a:lnTo>
              <a:lnTo>
                <a:pt x="36902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1091" y="1484899"/>
        <a:ext cx="55871" cy="55871"/>
      </dsp:txXfrm>
    </dsp:sp>
    <dsp:sp modelId="{1CF6DA77-E3C8-2742-B056-AE698E0B9BF0}">
      <dsp:nvSpPr>
        <dsp:cNvPr id="0" name=""/>
        <dsp:cNvSpPr/>
      </dsp:nvSpPr>
      <dsp:spPr>
        <a:xfrm>
          <a:off x="2234517" y="282296"/>
          <a:ext cx="369020" cy="1757912"/>
        </a:xfrm>
        <a:custGeom>
          <a:avLst/>
          <a:gdLst/>
          <a:ahLst/>
          <a:cxnLst/>
          <a:rect l="0" t="0" r="0" b="0"/>
          <a:pathLst>
            <a:path>
              <a:moveTo>
                <a:pt x="0" y="1757912"/>
              </a:moveTo>
              <a:lnTo>
                <a:pt x="184510" y="1757912"/>
              </a:lnTo>
              <a:lnTo>
                <a:pt x="184510" y="0"/>
              </a:lnTo>
              <a:lnTo>
                <a:pt x="36902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74122" y="1116347"/>
        <a:ext cx="89811" cy="89811"/>
      </dsp:txXfrm>
    </dsp:sp>
    <dsp:sp modelId="{DB0A82A4-2AC8-5846-BE15-A4A7021C47DD}">
      <dsp:nvSpPr>
        <dsp:cNvPr id="0" name=""/>
        <dsp:cNvSpPr/>
      </dsp:nvSpPr>
      <dsp:spPr>
        <a:xfrm rot="16200000">
          <a:off x="472904" y="1758943"/>
          <a:ext cx="2960693" cy="5625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Social Cluster</a:t>
          </a:r>
          <a:endParaRPr lang="en-US" sz="3600" kern="1200" dirty="0"/>
        </a:p>
      </dsp:txBody>
      <dsp:txXfrm>
        <a:off x="472904" y="1758943"/>
        <a:ext cx="2960693" cy="562531"/>
      </dsp:txXfrm>
    </dsp:sp>
    <dsp:sp modelId="{7B63F60E-9A30-304E-9675-952E2B4FBC23}">
      <dsp:nvSpPr>
        <dsp:cNvPr id="0" name=""/>
        <dsp:cNvSpPr/>
      </dsp:nvSpPr>
      <dsp:spPr>
        <a:xfrm>
          <a:off x="2603538" y="1031"/>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Health </a:t>
          </a:r>
          <a:endParaRPr lang="en-US" sz="1400" kern="1200" dirty="0"/>
        </a:p>
      </dsp:txBody>
      <dsp:txXfrm>
        <a:off x="2603538" y="1031"/>
        <a:ext cx="1845104" cy="562531"/>
      </dsp:txXfrm>
    </dsp:sp>
    <dsp:sp modelId="{71B308C8-C844-9448-96C8-4A40F6E179D0}">
      <dsp:nvSpPr>
        <dsp:cNvPr id="0" name=""/>
        <dsp:cNvSpPr/>
      </dsp:nvSpPr>
      <dsp:spPr>
        <a:xfrm>
          <a:off x="2603538" y="704195"/>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Infrastructure (Water &amp; Sanitation)</a:t>
          </a:r>
        </a:p>
      </dsp:txBody>
      <dsp:txXfrm>
        <a:off x="2603538" y="704195"/>
        <a:ext cx="1845104" cy="562531"/>
      </dsp:txXfrm>
    </dsp:sp>
    <dsp:sp modelId="{BCDD5F07-8640-824D-9010-236E89824FD4}">
      <dsp:nvSpPr>
        <dsp:cNvPr id="0" name=""/>
        <dsp:cNvSpPr/>
      </dsp:nvSpPr>
      <dsp:spPr>
        <a:xfrm>
          <a:off x="2603538" y="1407360"/>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Education</a:t>
          </a:r>
          <a:endParaRPr lang="en-US" sz="1400" kern="1200" dirty="0"/>
        </a:p>
      </dsp:txBody>
      <dsp:txXfrm>
        <a:off x="2603538" y="1407360"/>
        <a:ext cx="1845104" cy="562531"/>
      </dsp:txXfrm>
    </dsp:sp>
    <dsp:sp modelId="{1D67E22F-EBBF-8A46-9284-BBBFBC90436C}">
      <dsp:nvSpPr>
        <dsp:cNvPr id="0" name=""/>
        <dsp:cNvSpPr/>
      </dsp:nvSpPr>
      <dsp:spPr>
        <a:xfrm>
          <a:off x="2603538" y="2110525"/>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Local Government</a:t>
          </a:r>
          <a:endParaRPr lang="en-US" sz="1400" kern="1200" dirty="0"/>
        </a:p>
      </dsp:txBody>
      <dsp:txXfrm>
        <a:off x="2603538" y="2110525"/>
        <a:ext cx="1845104" cy="562531"/>
      </dsp:txXfrm>
    </dsp:sp>
    <dsp:sp modelId="{D72E31DE-7895-2C4F-A5A1-ADB7E402ECC0}">
      <dsp:nvSpPr>
        <dsp:cNvPr id="0" name=""/>
        <dsp:cNvSpPr/>
      </dsp:nvSpPr>
      <dsp:spPr>
        <a:xfrm>
          <a:off x="2603538" y="2813690"/>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Sport, Youth, &amp; Culture</a:t>
          </a:r>
          <a:endParaRPr lang="en-US" sz="1400" kern="1200" dirty="0"/>
        </a:p>
      </dsp:txBody>
      <dsp:txXfrm>
        <a:off x="2603538" y="2813690"/>
        <a:ext cx="1845104" cy="562531"/>
      </dsp:txXfrm>
    </dsp:sp>
    <dsp:sp modelId="{72025E48-BC44-934D-A1D0-65803B5CC1CF}">
      <dsp:nvSpPr>
        <dsp:cNvPr id="0" name=""/>
        <dsp:cNvSpPr/>
      </dsp:nvSpPr>
      <dsp:spPr>
        <a:xfrm>
          <a:off x="2603538" y="3516855"/>
          <a:ext cx="1845104" cy="562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Ministry of Gender</a:t>
          </a:r>
          <a:endParaRPr lang="en-US" sz="1400" kern="1200" dirty="0"/>
        </a:p>
      </dsp:txBody>
      <dsp:txXfrm>
        <a:off x="2603538" y="3516855"/>
        <a:ext cx="1845104" cy="5625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95B34-F2A5-F342-93A6-22305B2A3640}">
      <dsp:nvSpPr>
        <dsp:cNvPr id="0" name=""/>
        <dsp:cNvSpPr/>
      </dsp:nvSpPr>
      <dsp:spPr>
        <a:xfrm>
          <a:off x="1255176" y="1035124"/>
          <a:ext cx="258035" cy="737526"/>
        </a:xfrm>
        <a:custGeom>
          <a:avLst/>
          <a:gdLst/>
          <a:ahLst/>
          <a:cxnLst/>
          <a:rect l="0" t="0" r="0" b="0"/>
          <a:pathLst>
            <a:path>
              <a:moveTo>
                <a:pt x="0" y="0"/>
              </a:moveTo>
              <a:lnTo>
                <a:pt x="129017" y="0"/>
              </a:lnTo>
              <a:lnTo>
                <a:pt x="129017" y="737526"/>
              </a:lnTo>
              <a:lnTo>
                <a:pt x="258035" y="73752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64660" y="1384353"/>
        <a:ext cx="39068" cy="39068"/>
      </dsp:txXfrm>
    </dsp:sp>
    <dsp:sp modelId="{D9ADF16D-D915-CE43-AAED-B2C16F16E09A}">
      <dsp:nvSpPr>
        <dsp:cNvPr id="0" name=""/>
        <dsp:cNvSpPr/>
      </dsp:nvSpPr>
      <dsp:spPr>
        <a:xfrm>
          <a:off x="1255176" y="1035124"/>
          <a:ext cx="258035" cy="245842"/>
        </a:xfrm>
        <a:custGeom>
          <a:avLst/>
          <a:gdLst/>
          <a:ahLst/>
          <a:cxnLst/>
          <a:rect l="0" t="0" r="0" b="0"/>
          <a:pathLst>
            <a:path>
              <a:moveTo>
                <a:pt x="0" y="0"/>
              </a:moveTo>
              <a:lnTo>
                <a:pt x="129017" y="0"/>
              </a:lnTo>
              <a:lnTo>
                <a:pt x="129017" y="245842"/>
              </a:lnTo>
              <a:lnTo>
                <a:pt x="258035" y="24584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5284" y="1149135"/>
        <a:ext cx="17819" cy="17819"/>
      </dsp:txXfrm>
    </dsp:sp>
    <dsp:sp modelId="{4C5A45D0-2653-B64B-A241-39238F6D27EA}">
      <dsp:nvSpPr>
        <dsp:cNvPr id="0" name=""/>
        <dsp:cNvSpPr/>
      </dsp:nvSpPr>
      <dsp:spPr>
        <a:xfrm>
          <a:off x="1255176" y="789282"/>
          <a:ext cx="258035" cy="245842"/>
        </a:xfrm>
        <a:custGeom>
          <a:avLst/>
          <a:gdLst/>
          <a:ahLst/>
          <a:cxnLst/>
          <a:rect l="0" t="0" r="0" b="0"/>
          <a:pathLst>
            <a:path>
              <a:moveTo>
                <a:pt x="0" y="245842"/>
              </a:moveTo>
              <a:lnTo>
                <a:pt x="129017" y="245842"/>
              </a:lnTo>
              <a:lnTo>
                <a:pt x="129017" y="0"/>
              </a:lnTo>
              <a:lnTo>
                <a:pt x="258035" y="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5284" y="903293"/>
        <a:ext cx="17819" cy="17819"/>
      </dsp:txXfrm>
    </dsp:sp>
    <dsp:sp modelId="{1CF6DA77-E3C8-2742-B056-AE698E0B9BF0}">
      <dsp:nvSpPr>
        <dsp:cNvPr id="0" name=""/>
        <dsp:cNvSpPr/>
      </dsp:nvSpPr>
      <dsp:spPr>
        <a:xfrm>
          <a:off x="1255176" y="297598"/>
          <a:ext cx="258035" cy="737526"/>
        </a:xfrm>
        <a:custGeom>
          <a:avLst/>
          <a:gdLst/>
          <a:ahLst/>
          <a:cxnLst/>
          <a:rect l="0" t="0" r="0" b="0"/>
          <a:pathLst>
            <a:path>
              <a:moveTo>
                <a:pt x="0" y="737526"/>
              </a:moveTo>
              <a:lnTo>
                <a:pt x="129017" y="737526"/>
              </a:lnTo>
              <a:lnTo>
                <a:pt x="129017" y="0"/>
              </a:lnTo>
              <a:lnTo>
                <a:pt x="258035" y="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64660" y="646827"/>
        <a:ext cx="39068" cy="39068"/>
      </dsp:txXfrm>
    </dsp:sp>
    <dsp:sp modelId="{DB0A82A4-2AC8-5846-BE15-A4A7021C47DD}">
      <dsp:nvSpPr>
        <dsp:cNvPr id="0" name=""/>
        <dsp:cNvSpPr/>
      </dsp:nvSpPr>
      <dsp:spPr>
        <a:xfrm rot="16200000">
          <a:off x="23377" y="838450"/>
          <a:ext cx="2070249" cy="393347"/>
        </a:xfrm>
        <a:prstGeom prst="rect">
          <a:avLst/>
        </a:prstGeom>
        <a:solidFill>
          <a:schemeClr val="tx2">
            <a:lumMod val="75000"/>
            <a:lumOff val="25000"/>
            <a:alpha val="8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Governance Cluster</a:t>
          </a:r>
          <a:endParaRPr lang="en-US" sz="2000" kern="1200" dirty="0"/>
        </a:p>
      </dsp:txBody>
      <dsp:txXfrm>
        <a:off x="23377" y="838450"/>
        <a:ext cx="2070249" cy="393347"/>
      </dsp:txXfrm>
    </dsp:sp>
    <dsp:sp modelId="{7B63F60E-9A30-304E-9675-952E2B4FBC23}">
      <dsp:nvSpPr>
        <dsp:cNvPr id="0" name=""/>
        <dsp:cNvSpPr/>
      </dsp:nvSpPr>
      <dsp:spPr>
        <a:xfrm>
          <a:off x="1513211" y="100924"/>
          <a:ext cx="1290179" cy="393347"/>
        </a:xfrm>
        <a:prstGeom prst="rect">
          <a:avLst/>
        </a:prstGeom>
        <a:solidFill>
          <a:schemeClr val="tx2">
            <a:lumMod val="90000"/>
            <a:lumOff val="10000"/>
            <a:alpha val="7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Local Government</a:t>
          </a:r>
          <a:endParaRPr lang="en-US" sz="1300" kern="1200" dirty="0"/>
        </a:p>
      </dsp:txBody>
      <dsp:txXfrm>
        <a:off x="1513211" y="100924"/>
        <a:ext cx="1290179" cy="393347"/>
      </dsp:txXfrm>
    </dsp:sp>
    <dsp:sp modelId="{71B308C8-C844-9448-96C8-4A40F6E179D0}">
      <dsp:nvSpPr>
        <dsp:cNvPr id="0" name=""/>
        <dsp:cNvSpPr/>
      </dsp:nvSpPr>
      <dsp:spPr>
        <a:xfrm>
          <a:off x="1513211" y="592608"/>
          <a:ext cx="1290179" cy="393347"/>
        </a:xfrm>
        <a:prstGeom prst="rect">
          <a:avLst/>
        </a:prstGeom>
        <a:solidFill>
          <a:schemeClr val="tx2">
            <a:lumMod val="90000"/>
            <a:lumOff val="10000"/>
            <a:alpha val="7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Justice</a:t>
          </a:r>
        </a:p>
      </dsp:txBody>
      <dsp:txXfrm>
        <a:off x="1513211" y="592608"/>
        <a:ext cx="1290179" cy="393347"/>
      </dsp:txXfrm>
    </dsp:sp>
    <dsp:sp modelId="{BCDD5F07-8640-824D-9010-236E89824FD4}">
      <dsp:nvSpPr>
        <dsp:cNvPr id="0" name=""/>
        <dsp:cNvSpPr/>
      </dsp:nvSpPr>
      <dsp:spPr>
        <a:xfrm>
          <a:off x="1513211" y="1084292"/>
          <a:ext cx="1290179" cy="393347"/>
        </a:xfrm>
        <a:prstGeom prst="rect">
          <a:avLst/>
        </a:prstGeom>
        <a:solidFill>
          <a:schemeClr val="tx2">
            <a:lumMod val="90000"/>
            <a:lumOff val="10000"/>
            <a:alpha val="7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Finance</a:t>
          </a:r>
          <a:endParaRPr lang="en-US" sz="1300" kern="1200" dirty="0"/>
        </a:p>
      </dsp:txBody>
      <dsp:txXfrm>
        <a:off x="1513211" y="1084292"/>
        <a:ext cx="1290179" cy="393347"/>
      </dsp:txXfrm>
    </dsp:sp>
    <dsp:sp modelId="{1D67E22F-EBBF-8A46-9284-BBBFBC90436C}">
      <dsp:nvSpPr>
        <dsp:cNvPr id="0" name=""/>
        <dsp:cNvSpPr/>
      </dsp:nvSpPr>
      <dsp:spPr>
        <a:xfrm>
          <a:off x="1513211" y="1575977"/>
          <a:ext cx="1290179" cy="393347"/>
        </a:xfrm>
        <a:prstGeom prst="rect">
          <a:avLst/>
        </a:prstGeom>
        <a:solidFill>
          <a:schemeClr val="tx2">
            <a:lumMod val="90000"/>
            <a:lumOff val="10000"/>
            <a:alpha val="7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Employment</a:t>
          </a:r>
          <a:endParaRPr lang="en-US" sz="1300" kern="1200" dirty="0"/>
        </a:p>
      </dsp:txBody>
      <dsp:txXfrm>
        <a:off x="1513211" y="1575977"/>
        <a:ext cx="1290179" cy="3933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BF069-8099-184A-92B0-FA1156D55911}">
      <dsp:nvSpPr>
        <dsp:cNvPr id="0" name=""/>
        <dsp:cNvSpPr/>
      </dsp:nvSpPr>
      <dsp:spPr>
        <a:xfrm>
          <a:off x="1198526" y="1409679"/>
          <a:ext cx="254974" cy="1214626"/>
        </a:xfrm>
        <a:custGeom>
          <a:avLst/>
          <a:gdLst/>
          <a:ahLst/>
          <a:cxnLst/>
          <a:rect l="0" t="0" r="0" b="0"/>
          <a:pathLst>
            <a:path>
              <a:moveTo>
                <a:pt x="0" y="0"/>
              </a:moveTo>
              <a:lnTo>
                <a:pt x="127487" y="0"/>
              </a:lnTo>
              <a:lnTo>
                <a:pt x="127487" y="1214626"/>
              </a:lnTo>
              <a:lnTo>
                <a:pt x="254974" y="12146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94986" y="1985965"/>
        <a:ext cx="62055" cy="62055"/>
      </dsp:txXfrm>
    </dsp:sp>
    <dsp:sp modelId="{9F7E49AB-7CF8-9E4C-AAD6-87267D4E3060}">
      <dsp:nvSpPr>
        <dsp:cNvPr id="0" name=""/>
        <dsp:cNvSpPr/>
      </dsp:nvSpPr>
      <dsp:spPr>
        <a:xfrm>
          <a:off x="1198526" y="1409679"/>
          <a:ext cx="254974" cy="728776"/>
        </a:xfrm>
        <a:custGeom>
          <a:avLst/>
          <a:gdLst/>
          <a:ahLst/>
          <a:cxnLst/>
          <a:rect l="0" t="0" r="0" b="0"/>
          <a:pathLst>
            <a:path>
              <a:moveTo>
                <a:pt x="0" y="0"/>
              </a:moveTo>
              <a:lnTo>
                <a:pt x="127487" y="0"/>
              </a:lnTo>
              <a:lnTo>
                <a:pt x="127487" y="728776"/>
              </a:lnTo>
              <a:lnTo>
                <a:pt x="254974" y="7287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06711" y="1754765"/>
        <a:ext cx="38604" cy="38604"/>
      </dsp:txXfrm>
    </dsp:sp>
    <dsp:sp modelId="{85D95B34-F2A5-F342-93A6-22305B2A3640}">
      <dsp:nvSpPr>
        <dsp:cNvPr id="0" name=""/>
        <dsp:cNvSpPr/>
      </dsp:nvSpPr>
      <dsp:spPr>
        <a:xfrm>
          <a:off x="1198526" y="1409679"/>
          <a:ext cx="254974" cy="242925"/>
        </a:xfrm>
        <a:custGeom>
          <a:avLst/>
          <a:gdLst/>
          <a:ahLst/>
          <a:cxnLst/>
          <a:rect l="0" t="0" r="0" b="0"/>
          <a:pathLst>
            <a:path>
              <a:moveTo>
                <a:pt x="0" y="0"/>
              </a:moveTo>
              <a:lnTo>
                <a:pt x="127487" y="0"/>
              </a:lnTo>
              <a:lnTo>
                <a:pt x="127487" y="242925"/>
              </a:lnTo>
              <a:lnTo>
                <a:pt x="254974" y="2429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7209" y="1522337"/>
        <a:ext cx="17608" cy="17608"/>
      </dsp:txXfrm>
    </dsp:sp>
    <dsp:sp modelId="{D9ADF16D-D915-CE43-AAED-B2C16F16E09A}">
      <dsp:nvSpPr>
        <dsp:cNvPr id="0" name=""/>
        <dsp:cNvSpPr/>
      </dsp:nvSpPr>
      <dsp:spPr>
        <a:xfrm>
          <a:off x="1198526" y="1166754"/>
          <a:ext cx="254974" cy="242925"/>
        </a:xfrm>
        <a:custGeom>
          <a:avLst/>
          <a:gdLst/>
          <a:ahLst/>
          <a:cxnLst/>
          <a:rect l="0" t="0" r="0" b="0"/>
          <a:pathLst>
            <a:path>
              <a:moveTo>
                <a:pt x="0" y="242925"/>
              </a:moveTo>
              <a:lnTo>
                <a:pt x="127487" y="242925"/>
              </a:lnTo>
              <a:lnTo>
                <a:pt x="127487" y="0"/>
              </a:lnTo>
              <a:lnTo>
                <a:pt x="25497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7209" y="1279412"/>
        <a:ext cx="17608" cy="17608"/>
      </dsp:txXfrm>
    </dsp:sp>
    <dsp:sp modelId="{4C5A45D0-2653-B64B-A241-39238F6D27EA}">
      <dsp:nvSpPr>
        <dsp:cNvPr id="0" name=""/>
        <dsp:cNvSpPr/>
      </dsp:nvSpPr>
      <dsp:spPr>
        <a:xfrm>
          <a:off x="1198526" y="680903"/>
          <a:ext cx="254974" cy="728776"/>
        </a:xfrm>
        <a:custGeom>
          <a:avLst/>
          <a:gdLst/>
          <a:ahLst/>
          <a:cxnLst/>
          <a:rect l="0" t="0" r="0" b="0"/>
          <a:pathLst>
            <a:path>
              <a:moveTo>
                <a:pt x="0" y="728776"/>
              </a:moveTo>
              <a:lnTo>
                <a:pt x="127487" y="728776"/>
              </a:lnTo>
              <a:lnTo>
                <a:pt x="127487" y="0"/>
              </a:lnTo>
              <a:lnTo>
                <a:pt x="25497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06711" y="1025989"/>
        <a:ext cx="38604" cy="38604"/>
      </dsp:txXfrm>
    </dsp:sp>
    <dsp:sp modelId="{1CF6DA77-E3C8-2742-B056-AE698E0B9BF0}">
      <dsp:nvSpPr>
        <dsp:cNvPr id="0" name=""/>
        <dsp:cNvSpPr/>
      </dsp:nvSpPr>
      <dsp:spPr>
        <a:xfrm>
          <a:off x="1198526" y="195052"/>
          <a:ext cx="254974" cy="1214626"/>
        </a:xfrm>
        <a:custGeom>
          <a:avLst/>
          <a:gdLst/>
          <a:ahLst/>
          <a:cxnLst/>
          <a:rect l="0" t="0" r="0" b="0"/>
          <a:pathLst>
            <a:path>
              <a:moveTo>
                <a:pt x="0" y="1214626"/>
              </a:moveTo>
              <a:lnTo>
                <a:pt x="127487" y="1214626"/>
              </a:lnTo>
              <a:lnTo>
                <a:pt x="127487" y="0"/>
              </a:lnTo>
              <a:lnTo>
                <a:pt x="254974"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94986" y="771338"/>
        <a:ext cx="62055" cy="62055"/>
      </dsp:txXfrm>
    </dsp:sp>
    <dsp:sp modelId="{DB0A82A4-2AC8-5846-BE15-A4A7021C47DD}">
      <dsp:nvSpPr>
        <dsp:cNvPr id="0" name=""/>
        <dsp:cNvSpPr/>
      </dsp:nvSpPr>
      <dsp:spPr>
        <a:xfrm rot="16200000">
          <a:off x="-18656" y="1215339"/>
          <a:ext cx="2045687" cy="388680"/>
        </a:xfrm>
        <a:prstGeom prst="rect">
          <a:avLst/>
        </a:prstGeom>
        <a:solidFill>
          <a:srgbClr val="5DBFCE"/>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Economic Cluster</a:t>
          </a:r>
          <a:endParaRPr lang="en-US" sz="2200" kern="1200" dirty="0"/>
        </a:p>
      </dsp:txBody>
      <dsp:txXfrm>
        <a:off x="-18656" y="1215339"/>
        <a:ext cx="2045687" cy="388680"/>
      </dsp:txXfrm>
    </dsp:sp>
    <dsp:sp modelId="{7B63F60E-9A30-304E-9675-952E2B4FBC23}">
      <dsp:nvSpPr>
        <dsp:cNvPr id="0" name=""/>
        <dsp:cNvSpPr/>
      </dsp:nvSpPr>
      <dsp:spPr>
        <a:xfrm>
          <a:off x="1453501" y="712"/>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Finance</a:t>
          </a:r>
          <a:endParaRPr lang="en-US" sz="1300" kern="1200" dirty="0"/>
        </a:p>
      </dsp:txBody>
      <dsp:txXfrm>
        <a:off x="1453501" y="712"/>
        <a:ext cx="1274872" cy="388680"/>
      </dsp:txXfrm>
    </dsp:sp>
    <dsp:sp modelId="{71B308C8-C844-9448-96C8-4A40F6E179D0}">
      <dsp:nvSpPr>
        <dsp:cNvPr id="0" name=""/>
        <dsp:cNvSpPr/>
      </dsp:nvSpPr>
      <dsp:spPr>
        <a:xfrm>
          <a:off x="1453501" y="486563"/>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Commerce</a:t>
          </a:r>
        </a:p>
      </dsp:txBody>
      <dsp:txXfrm>
        <a:off x="1453501" y="486563"/>
        <a:ext cx="1274872" cy="388680"/>
      </dsp:txXfrm>
    </dsp:sp>
    <dsp:sp modelId="{BCDD5F07-8640-824D-9010-236E89824FD4}">
      <dsp:nvSpPr>
        <dsp:cNvPr id="0" name=""/>
        <dsp:cNvSpPr/>
      </dsp:nvSpPr>
      <dsp:spPr>
        <a:xfrm>
          <a:off x="1453501" y="972413"/>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Infrastructure</a:t>
          </a:r>
          <a:endParaRPr lang="en-US" sz="1300" kern="1200" dirty="0"/>
        </a:p>
      </dsp:txBody>
      <dsp:txXfrm>
        <a:off x="1453501" y="972413"/>
        <a:ext cx="1274872" cy="388680"/>
      </dsp:txXfrm>
    </dsp:sp>
    <dsp:sp modelId="{1D67E22F-EBBF-8A46-9284-BBBFBC90436C}">
      <dsp:nvSpPr>
        <dsp:cNvPr id="0" name=""/>
        <dsp:cNvSpPr/>
      </dsp:nvSpPr>
      <dsp:spPr>
        <a:xfrm>
          <a:off x="1453501" y="1458264"/>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ICT</a:t>
          </a:r>
          <a:endParaRPr lang="en-US" sz="1300" kern="1200" dirty="0"/>
        </a:p>
      </dsp:txBody>
      <dsp:txXfrm>
        <a:off x="1453501" y="1458264"/>
        <a:ext cx="1274872" cy="388680"/>
      </dsp:txXfrm>
    </dsp:sp>
    <dsp:sp modelId="{D72E31DE-7895-2C4F-A5A1-ADB7E402ECC0}">
      <dsp:nvSpPr>
        <dsp:cNvPr id="0" name=""/>
        <dsp:cNvSpPr/>
      </dsp:nvSpPr>
      <dsp:spPr>
        <a:xfrm>
          <a:off x="1453501" y="1944115"/>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Agriculture</a:t>
          </a:r>
          <a:endParaRPr lang="en-US" sz="1300" kern="1200" dirty="0"/>
        </a:p>
      </dsp:txBody>
      <dsp:txXfrm>
        <a:off x="1453501" y="1944115"/>
        <a:ext cx="1274872" cy="388680"/>
      </dsp:txXfrm>
    </dsp:sp>
    <dsp:sp modelId="{BEE6C5A0-45A2-F54C-A969-438F7A3A2C36}">
      <dsp:nvSpPr>
        <dsp:cNvPr id="0" name=""/>
        <dsp:cNvSpPr/>
      </dsp:nvSpPr>
      <dsp:spPr>
        <a:xfrm>
          <a:off x="1453501" y="2429966"/>
          <a:ext cx="1274872" cy="388680"/>
        </a:xfrm>
        <a:prstGeom prst="rect">
          <a:avLst/>
        </a:prstGeom>
        <a:solidFill>
          <a:srgbClr val="336971"/>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Ministry of Environment</a:t>
          </a:r>
          <a:endParaRPr lang="en-US" sz="1300" kern="1200" dirty="0"/>
        </a:p>
      </dsp:txBody>
      <dsp:txXfrm>
        <a:off x="1453501" y="2429966"/>
        <a:ext cx="1274872" cy="388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C3E44-D516-4CEE-BB66-D604E998B7D3}">
      <dsp:nvSpPr>
        <dsp:cNvPr id="0" name=""/>
        <dsp:cNvSpPr/>
      </dsp:nvSpPr>
      <dsp:spPr>
        <a:xfrm>
          <a:off x="0" y="0"/>
          <a:ext cx="6088380" cy="116586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Health systems have </a:t>
          </a:r>
          <a:r>
            <a:rPr lang="en-US" sz="1600" b="1" kern="1200" dirty="0" smtClean="0"/>
            <a:t>two main goals: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Improving health status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Providing financial risk protection (FRP)—preventing households from medical impoverishment</a:t>
          </a:r>
          <a:endParaRPr lang="en-US" sz="1600" kern="1200" dirty="0"/>
        </a:p>
      </dsp:txBody>
      <dsp:txXfrm>
        <a:off x="34147" y="34147"/>
        <a:ext cx="4830325" cy="1097566"/>
      </dsp:txXfrm>
    </dsp:sp>
    <dsp:sp modelId="{F6DBE590-7A89-4E41-97EA-9CEBEDF3E3C9}">
      <dsp:nvSpPr>
        <dsp:cNvPr id="0" name=""/>
        <dsp:cNvSpPr/>
      </dsp:nvSpPr>
      <dsp:spPr>
        <a:xfrm>
          <a:off x="537209" y="1360169"/>
          <a:ext cx="6088380" cy="116586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Since publication of WDR 1993, growing evidence on burden of such impoverishment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150 million people/y suffer financial catastrophe because of medical spending</a:t>
          </a:r>
          <a:endParaRPr lang="en-US" sz="1600" kern="1200" dirty="0"/>
        </a:p>
      </dsp:txBody>
      <dsp:txXfrm>
        <a:off x="571356" y="1394316"/>
        <a:ext cx="4725067" cy="1097566"/>
      </dsp:txXfrm>
    </dsp:sp>
    <dsp:sp modelId="{1A7DB5F4-23C8-4EFD-97A8-735B969A3218}">
      <dsp:nvSpPr>
        <dsp:cNvPr id="0" name=""/>
        <dsp:cNvSpPr/>
      </dsp:nvSpPr>
      <dsp:spPr>
        <a:xfrm>
          <a:off x="1074419" y="2720339"/>
          <a:ext cx="6088380" cy="116586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Public spending should achieve health gains </a:t>
          </a:r>
          <a:r>
            <a:rPr lang="en-US" sz="1600" u="sng" kern="1200" smtClean="0"/>
            <a:t>and</a:t>
          </a:r>
          <a:r>
            <a:rPr lang="en-US" sz="1600" kern="1200" smtClean="0"/>
            <a:t> FRP</a:t>
          </a:r>
          <a:endParaRPr lang="en-US" sz="1600" kern="1200"/>
        </a:p>
      </dsp:txBody>
      <dsp:txXfrm>
        <a:off x="1108566" y="2754486"/>
        <a:ext cx="4725067" cy="1097566"/>
      </dsp:txXfrm>
    </dsp:sp>
    <dsp:sp modelId="{17DFFEF0-0410-44E2-8399-E713CB191795}">
      <dsp:nvSpPr>
        <dsp:cNvPr id="0" name=""/>
        <dsp:cNvSpPr/>
      </dsp:nvSpPr>
      <dsp:spPr>
        <a:xfrm>
          <a:off x="5330571" y="884110"/>
          <a:ext cx="757809" cy="757809"/>
        </a:xfrm>
        <a:prstGeom prst="downArrow">
          <a:avLst>
            <a:gd name="adj1" fmla="val 55000"/>
            <a:gd name="adj2" fmla="val 45000"/>
          </a:avLst>
        </a:prstGeom>
        <a:solidFill>
          <a:schemeClr val="accent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5501078" y="884110"/>
        <a:ext cx="416795" cy="570251"/>
      </dsp:txXfrm>
    </dsp:sp>
    <dsp:sp modelId="{E686DCE7-BEAF-48F0-8B42-5C0ED9BC5C59}">
      <dsp:nvSpPr>
        <dsp:cNvPr id="0" name=""/>
        <dsp:cNvSpPr/>
      </dsp:nvSpPr>
      <dsp:spPr>
        <a:xfrm>
          <a:off x="5867781" y="2236508"/>
          <a:ext cx="757809" cy="757809"/>
        </a:xfrm>
        <a:prstGeom prst="downArrow">
          <a:avLst>
            <a:gd name="adj1" fmla="val 55000"/>
            <a:gd name="adj2" fmla="val 45000"/>
          </a:avLst>
        </a:prstGeom>
        <a:solidFill>
          <a:schemeClr val="accent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038288" y="2236508"/>
        <a:ext cx="416795" cy="5702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AE3C-3A60-4972-BE3A-5F61CAFAD0DC}">
      <dsp:nvSpPr>
        <dsp:cNvPr id="0" name=""/>
        <dsp:cNvSpPr/>
      </dsp:nvSpPr>
      <dsp:spPr>
        <a:xfrm>
          <a:off x="0" y="1173165"/>
          <a:ext cx="2314575" cy="193531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DF2DD-17ED-4A38-9ABC-6FE05678F5D4}">
      <dsp:nvSpPr>
        <dsp:cNvPr id="0" name=""/>
        <dsp:cNvSpPr/>
      </dsp:nvSpPr>
      <dsp:spPr>
        <a:xfrm>
          <a:off x="257174" y="1417482"/>
          <a:ext cx="2314575" cy="193531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UHC is end state of coverage to </a:t>
          </a:r>
          <a:r>
            <a:rPr lang="en-US" sz="1600" b="1" i="0" kern="1200" dirty="0" smtClean="0">
              <a:solidFill>
                <a:schemeClr val="accent4"/>
              </a:solidFill>
            </a:rPr>
            <a:t>everyone </a:t>
          </a:r>
          <a:r>
            <a:rPr lang="en-US" sz="1600" kern="1200" dirty="0" smtClean="0"/>
            <a:t>with </a:t>
          </a:r>
          <a:r>
            <a:rPr lang="en-US" sz="1600" b="1" i="0" kern="1200" dirty="0" smtClean="0">
              <a:solidFill>
                <a:schemeClr val="accent4"/>
              </a:solidFill>
            </a:rPr>
            <a:t>comprehensive set of interventions</a:t>
          </a:r>
          <a:r>
            <a:rPr lang="en-US" sz="1600" i="1" kern="1200" dirty="0" smtClean="0"/>
            <a:t> </a:t>
          </a:r>
          <a:r>
            <a:rPr lang="en-US" sz="1600" kern="1200" dirty="0" smtClean="0"/>
            <a:t>and </a:t>
          </a:r>
          <a:r>
            <a:rPr lang="en-US" sz="1600" b="1" i="0" kern="1200" dirty="0" smtClean="0">
              <a:solidFill>
                <a:schemeClr val="accent4"/>
              </a:solidFill>
            </a:rPr>
            <a:t>no out of pocket expenses </a:t>
          </a:r>
          <a:r>
            <a:rPr lang="en-US" sz="1600" kern="1200" dirty="0" smtClean="0"/>
            <a:t>for this package </a:t>
          </a:r>
          <a:endParaRPr lang="en-US" sz="1600" kern="1200" dirty="0"/>
        </a:p>
      </dsp:txBody>
      <dsp:txXfrm>
        <a:off x="313857" y="1474165"/>
        <a:ext cx="2201209" cy="1821948"/>
      </dsp:txXfrm>
    </dsp:sp>
    <dsp:sp modelId="{ECA31B1E-E33F-4CC8-8282-F76CC4553F3D}">
      <dsp:nvSpPr>
        <dsp:cNvPr id="0" name=""/>
        <dsp:cNvSpPr/>
      </dsp:nvSpPr>
      <dsp:spPr>
        <a:xfrm>
          <a:off x="2828924" y="1173165"/>
          <a:ext cx="2314575" cy="193531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4830D-93CE-4F4C-8AA0-A3506DA9A0C4}">
      <dsp:nvSpPr>
        <dsp:cNvPr id="0" name=""/>
        <dsp:cNvSpPr/>
      </dsp:nvSpPr>
      <dsp:spPr>
        <a:xfrm>
          <a:off x="3086099" y="1417482"/>
          <a:ext cx="2314575" cy="193531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Involves </a:t>
          </a:r>
          <a:r>
            <a:rPr lang="en-US" sz="1600" b="1" kern="1200" dirty="0" smtClean="0">
              <a:solidFill>
                <a:schemeClr val="accent4"/>
              </a:solidFill>
            </a:rPr>
            <a:t>pre-payment</a:t>
          </a:r>
          <a:r>
            <a:rPr lang="en-US" sz="1600" kern="1200" dirty="0" smtClean="0"/>
            <a:t> and </a:t>
          </a:r>
          <a:r>
            <a:rPr lang="en-US" sz="1600" b="1" kern="1200" dirty="0" smtClean="0">
              <a:solidFill>
                <a:schemeClr val="accent4"/>
              </a:solidFill>
            </a:rPr>
            <a:t>pooling of funds </a:t>
          </a:r>
          <a:r>
            <a:rPr lang="en-US" sz="1600" kern="1200" dirty="0" smtClean="0"/>
            <a:t>to extend publicly financed insurance</a:t>
          </a:r>
          <a:endParaRPr lang="en-US" sz="1600" kern="1200" dirty="0"/>
        </a:p>
      </dsp:txBody>
      <dsp:txXfrm>
        <a:off x="3142782" y="1474165"/>
        <a:ext cx="2201209" cy="1821948"/>
      </dsp:txXfrm>
    </dsp:sp>
    <dsp:sp modelId="{1A232BC7-881B-47A7-8B28-C2A108501308}">
      <dsp:nvSpPr>
        <dsp:cNvPr id="0" name=""/>
        <dsp:cNvSpPr/>
      </dsp:nvSpPr>
      <dsp:spPr>
        <a:xfrm>
          <a:off x="5657850" y="1173165"/>
          <a:ext cx="2314575" cy="193531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6F297-D393-4795-84D7-B2112310446D}">
      <dsp:nvSpPr>
        <dsp:cNvPr id="0" name=""/>
        <dsp:cNvSpPr/>
      </dsp:nvSpPr>
      <dsp:spPr>
        <a:xfrm>
          <a:off x="5915024" y="1417482"/>
          <a:ext cx="2314575" cy="193531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It has a </a:t>
          </a:r>
          <a:r>
            <a:rPr lang="en-US" sz="1600" b="1" kern="1200" dirty="0" smtClean="0">
              <a:solidFill>
                <a:schemeClr val="accent4"/>
              </a:solidFill>
            </a:rPr>
            <a:t>positive effect on FRP</a:t>
          </a:r>
        </a:p>
        <a:p>
          <a:pPr lvl="0" algn="ctr" defTabSz="711200" rtl="0">
            <a:lnSpc>
              <a:spcPct val="90000"/>
            </a:lnSpc>
            <a:spcBef>
              <a:spcPct val="0"/>
            </a:spcBef>
            <a:spcAft>
              <a:spcPct val="35000"/>
            </a:spcAft>
          </a:pPr>
          <a:r>
            <a:rPr lang="en-US" sz="1400" i="0" kern="1200" dirty="0" smtClean="0"/>
            <a:t>Households in Mexico and Thailand enrolled in UHC schemes saw reduced incidence of catastrophic health expenses</a:t>
          </a:r>
          <a:endParaRPr lang="en-US" sz="1400" i="0" kern="1200" dirty="0"/>
        </a:p>
      </dsp:txBody>
      <dsp:txXfrm>
        <a:off x="5971707" y="1474165"/>
        <a:ext cx="2201209" cy="1821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7E45E-DA65-46F6-AC88-597340443829}">
      <dsp:nvSpPr>
        <dsp:cNvPr id="0" name=""/>
        <dsp:cNvSpPr/>
      </dsp:nvSpPr>
      <dsp:spPr>
        <a:xfrm>
          <a:off x="4793" y="682738"/>
          <a:ext cx="1718537" cy="2372282"/>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What works best depends on </a:t>
          </a:r>
          <a:r>
            <a:rPr lang="en-US" sz="1400" b="1" kern="1200" dirty="0" smtClean="0">
              <a:solidFill>
                <a:schemeClr val="tx1"/>
              </a:solidFill>
            </a:rPr>
            <a:t>country’s starting point</a:t>
          </a:r>
          <a:r>
            <a:rPr lang="en-US" sz="1400" kern="1200" dirty="0" smtClean="0">
              <a:solidFill>
                <a:schemeClr val="tx1"/>
              </a:solidFill>
            </a:rPr>
            <a:t>, </a:t>
          </a:r>
          <a:r>
            <a:rPr lang="en-US" sz="1400" b="1" kern="1200" dirty="0" smtClean="0">
              <a:solidFill>
                <a:schemeClr val="tx1"/>
              </a:solidFill>
            </a:rPr>
            <a:t>nature/capacity of its institutions, national values, etc.</a:t>
          </a:r>
          <a:endParaRPr lang="en-US" sz="1400" b="1" kern="1200" dirty="0">
            <a:solidFill>
              <a:schemeClr val="tx1"/>
            </a:solidFill>
          </a:endParaRPr>
        </a:p>
      </dsp:txBody>
      <dsp:txXfrm>
        <a:off x="55127" y="733072"/>
        <a:ext cx="1617869" cy="2271614"/>
      </dsp:txXfrm>
    </dsp:sp>
    <dsp:sp modelId="{20B0E1BB-14FA-447C-9F75-C9671F467719}">
      <dsp:nvSpPr>
        <dsp:cNvPr id="0" name=""/>
        <dsp:cNvSpPr/>
      </dsp:nvSpPr>
      <dsp:spPr>
        <a:xfrm>
          <a:off x="1854536" y="1706185"/>
          <a:ext cx="278154" cy="325388"/>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854536" y="1771263"/>
        <a:ext cx="194708" cy="195232"/>
      </dsp:txXfrm>
    </dsp:sp>
    <dsp:sp modelId="{D692496F-E02E-4DB0-B77B-C5AA34D5EBFC}">
      <dsp:nvSpPr>
        <dsp:cNvPr id="0" name=""/>
        <dsp:cNvSpPr/>
      </dsp:nvSpPr>
      <dsp:spPr>
        <a:xfrm>
          <a:off x="2248151" y="682738"/>
          <a:ext cx="1718537" cy="2372282"/>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i="1" kern="1200" dirty="0" smtClean="0">
              <a:solidFill>
                <a:schemeClr val="tx1"/>
              </a:solidFill>
            </a:rPr>
            <a:t>Global Health 2035 </a:t>
          </a:r>
          <a:r>
            <a:rPr lang="en-US" sz="1400" kern="1200" dirty="0" smtClean="0">
              <a:solidFill>
                <a:schemeClr val="tx1"/>
              </a:solidFill>
            </a:rPr>
            <a:t>argues for </a:t>
          </a:r>
          <a:r>
            <a:rPr lang="en-US" sz="1400" b="0" kern="1200" dirty="0" smtClean="0">
              <a:solidFill>
                <a:schemeClr val="tx1"/>
              </a:solidFill>
            </a:rPr>
            <a:t>initial focus on </a:t>
          </a:r>
          <a:r>
            <a:rPr lang="en-US" sz="1400" b="1" kern="1200" dirty="0" smtClean="0">
              <a:solidFill>
                <a:schemeClr val="tx1"/>
              </a:solidFill>
            </a:rPr>
            <a:t>financing interventions towards grand convergence  + essential interventions for NCD/injury </a:t>
          </a:r>
          <a:r>
            <a:rPr lang="en-US" sz="1400" kern="1200" dirty="0" smtClean="0">
              <a:solidFill>
                <a:schemeClr val="tx1"/>
              </a:solidFill>
            </a:rPr>
            <a:t>to maximize health status </a:t>
          </a:r>
          <a:r>
            <a:rPr lang="en-US" sz="1400" u="sng" kern="1200" dirty="0" smtClean="0">
              <a:solidFill>
                <a:schemeClr val="tx1"/>
              </a:solidFill>
            </a:rPr>
            <a:t>and </a:t>
          </a:r>
          <a:r>
            <a:rPr lang="en-US" sz="1400" kern="1200" dirty="0" smtClean="0">
              <a:solidFill>
                <a:schemeClr val="tx1"/>
              </a:solidFill>
            </a:rPr>
            <a:t>FRP</a:t>
          </a:r>
          <a:endParaRPr lang="en-US" sz="1400" kern="1200" dirty="0">
            <a:solidFill>
              <a:schemeClr val="tx1"/>
            </a:solidFill>
          </a:endParaRPr>
        </a:p>
      </dsp:txBody>
      <dsp:txXfrm>
        <a:off x="2298485" y="733072"/>
        <a:ext cx="1617869" cy="2271614"/>
      </dsp:txXfrm>
    </dsp:sp>
    <dsp:sp modelId="{3F71D355-8BEF-489A-AC41-95D9348BA616}">
      <dsp:nvSpPr>
        <dsp:cNvPr id="0" name=""/>
        <dsp:cNvSpPr/>
      </dsp:nvSpPr>
      <dsp:spPr>
        <a:xfrm>
          <a:off x="4097894" y="1706185"/>
          <a:ext cx="278154" cy="325388"/>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097894" y="1771263"/>
        <a:ext cx="194708" cy="195232"/>
      </dsp:txXfrm>
    </dsp:sp>
    <dsp:sp modelId="{B505E695-1BC7-402E-A52B-0A644AF12706}">
      <dsp:nvSpPr>
        <dsp:cNvPr id="0" name=""/>
        <dsp:cNvSpPr/>
      </dsp:nvSpPr>
      <dsp:spPr>
        <a:xfrm>
          <a:off x="4491510" y="682738"/>
          <a:ext cx="1718537" cy="2372282"/>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Progressive universalism: </a:t>
          </a:r>
          <a:r>
            <a:rPr lang="en-US" sz="1400" b="0" kern="1200" dirty="0" smtClean="0">
              <a:solidFill>
                <a:schemeClr val="tx1"/>
              </a:solidFill>
            </a:rPr>
            <a:t>“a determination to include people who are poor from the beginning” (</a:t>
          </a:r>
          <a:r>
            <a:rPr lang="en-US" sz="1400" b="0" kern="1200" dirty="0" err="1" smtClean="0">
              <a:solidFill>
                <a:schemeClr val="tx1"/>
              </a:solidFill>
            </a:rPr>
            <a:t>Gwatkin</a:t>
          </a:r>
          <a:r>
            <a:rPr lang="en-US" sz="1400" b="0" kern="1200" dirty="0" smtClean="0">
              <a:solidFill>
                <a:schemeClr val="tx1"/>
              </a:solidFill>
            </a:rPr>
            <a:t> &amp; Ergo)</a:t>
          </a:r>
          <a:endParaRPr lang="en-US" sz="1400" b="0" kern="1200" dirty="0">
            <a:solidFill>
              <a:schemeClr val="tx1"/>
            </a:solidFill>
          </a:endParaRPr>
        </a:p>
      </dsp:txBody>
      <dsp:txXfrm>
        <a:off x="4541844" y="733072"/>
        <a:ext cx="1617869" cy="2271614"/>
      </dsp:txXfrm>
    </dsp:sp>
    <dsp:sp modelId="{8C1FCC5A-1A73-4DD1-B699-627F41DDA56A}">
      <dsp:nvSpPr>
        <dsp:cNvPr id="0" name=""/>
        <dsp:cNvSpPr/>
      </dsp:nvSpPr>
      <dsp:spPr>
        <a:xfrm>
          <a:off x="6341253" y="1706185"/>
          <a:ext cx="278154" cy="325388"/>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341253" y="1771263"/>
        <a:ext cx="194708" cy="195232"/>
      </dsp:txXfrm>
    </dsp:sp>
    <dsp:sp modelId="{44119301-1CE0-434E-B979-16ECD9B8B8BE}">
      <dsp:nvSpPr>
        <dsp:cNvPr id="0" name=""/>
        <dsp:cNvSpPr/>
      </dsp:nvSpPr>
      <dsp:spPr>
        <a:xfrm>
          <a:off x="6734868" y="682738"/>
          <a:ext cx="1718537" cy="2372282"/>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Builds on </a:t>
          </a:r>
          <a:r>
            <a:rPr lang="en-US" sz="1400" kern="1200" dirty="0" err="1" smtClean="0">
              <a:solidFill>
                <a:schemeClr val="tx1"/>
              </a:solidFill>
            </a:rPr>
            <a:t>Gro</a:t>
          </a:r>
          <a:r>
            <a:rPr lang="en-US" sz="1400" kern="1200" dirty="0" smtClean="0">
              <a:solidFill>
                <a:schemeClr val="tx1"/>
              </a:solidFill>
            </a:rPr>
            <a:t> </a:t>
          </a:r>
          <a:r>
            <a:rPr lang="en-US" sz="1400" kern="1200" dirty="0" err="1" smtClean="0">
              <a:solidFill>
                <a:schemeClr val="tx1"/>
              </a:solidFill>
            </a:rPr>
            <a:t>Brundtland’s</a:t>
          </a:r>
          <a:r>
            <a:rPr lang="en-US" sz="1400" kern="1200" dirty="0" smtClean="0">
              <a:solidFill>
                <a:schemeClr val="tx1"/>
              </a:solidFill>
            </a:rPr>
            <a:t> </a:t>
          </a:r>
          <a:r>
            <a:rPr lang="en-US" sz="1400" b="1" i="0" kern="1200" dirty="0" smtClean="0">
              <a:solidFill>
                <a:schemeClr val="tx1"/>
              </a:solidFill>
            </a:rPr>
            <a:t>new universalism</a:t>
          </a:r>
          <a:r>
            <a:rPr lang="en-US" sz="1400" kern="1200" dirty="0" smtClean="0">
              <a:solidFill>
                <a:schemeClr val="tx1"/>
              </a:solidFill>
            </a:rPr>
            <a:t>: “if services are to be provided for all, then not all services can be provided. The most cost-effective services should be provided first.”</a:t>
          </a:r>
          <a:endParaRPr lang="en-US" sz="1400" kern="1200" dirty="0">
            <a:solidFill>
              <a:schemeClr val="tx1"/>
            </a:solidFill>
          </a:endParaRPr>
        </a:p>
      </dsp:txBody>
      <dsp:txXfrm>
        <a:off x="6785202" y="733072"/>
        <a:ext cx="1617869" cy="22716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DEE32-569E-4A4A-9377-9010112ED065}">
      <dsp:nvSpPr>
        <dsp:cNvPr id="0" name=""/>
        <dsp:cNvSpPr/>
      </dsp:nvSpPr>
      <dsp:spPr>
        <a:xfrm>
          <a:off x="0" y="591343"/>
          <a:ext cx="2571749" cy="1543050"/>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solidFill>
                <a:schemeClr val="tx1"/>
              </a:solidFill>
            </a:rPr>
            <a:t>Insurance covers whole population</a:t>
          </a:r>
          <a:endParaRPr lang="en-US" sz="1600" kern="1200">
            <a:solidFill>
              <a:schemeClr val="tx1"/>
            </a:solidFill>
          </a:endParaRPr>
        </a:p>
      </dsp:txBody>
      <dsp:txXfrm>
        <a:off x="75325" y="666668"/>
        <a:ext cx="2421099" cy="1392400"/>
      </dsp:txXfrm>
    </dsp:sp>
    <dsp:sp modelId="{172DC517-E30C-4D97-AAF4-725C1FA69F50}">
      <dsp:nvSpPr>
        <dsp:cNvPr id="0" name=""/>
        <dsp:cNvSpPr/>
      </dsp:nvSpPr>
      <dsp:spPr>
        <a:xfrm>
          <a:off x="2828924" y="591343"/>
          <a:ext cx="2571749" cy="1543050"/>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Targets poor by insuring highly cost-effective health interventions for diseases disproportionately affecting poor </a:t>
          </a:r>
          <a:endParaRPr lang="en-US" sz="1600" kern="1200" dirty="0">
            <a:solidFill>
              <a:schemeClr val="tx1"/>
            </a:solidFill>
          </a:endParaRPr>
        </a:p>
      </dsp:txBody>
      <dsp:txXfrm>
        <a:off x="2904249" y="666668"/>
        <a:ext cx="2421099" cy="1392400"/>
      </dsp:txXfrm>
    </dsp:sp>
    <dsp:sp modelId="{2651C995-9046-4681-865E-3FF70E0B07FA}">
      <dsp:nvSpPr>
        <dsp:cNvPr id="0" name=""/>
        <dsp:cNvSpPr/>
      </dsp:nvSpPr>
      <dsp:spPr>
        <a:xfrm>
          <a:off x="5657849" y="591343"/>
          <a:ext cx="2571749" cy="1543050"/>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Interventions are funded through tax revenues, payroll taxes, or combination </a:t>
          </a:r>
          <a:endParaRPr lang="en-US" sz="1600" kern="1200" dirty="0">
            <a:solidFill>
              <a:schemeClr val="tx1"/>
            </a:solidFill>
          </a:endParaRPr>
        </a:p>
      </dsp:txBody>
      <dsp:txXfrm>
        <a:off x="5733174" y="666668"/>
        <a:ext cx="2421099" cy="1392400"/>
      </dsp:txXfrm>
    </dsp:sp>
    <dsp:sp modelId="{D0F8C985-A975-4C65-AF4E-CDB68BE456E9}">
      <dsp:nvSpPr>
        <dsp:cNvPr id="0" name=""/>
        <dsp:cNvSpPr/>
      </dsp:nvSpPr>
      <dsp:spPr>
        <a:xfrm>
          <a:off x="1414462" y="2391569"/>
          <a:ext cx="2571749" cy="1543050"/>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solidFill>
                <a:schemeClr val="tx1"/>
              </a:solidFill>
            </a:rPr>
            <a:t>No user fees for the defined benefit package of publicly financed services</a:t>
          </a:r>
          <a:endParaRPr lang="en-US" sz="1600" kern="1200">
            <a:solidFill>
              <a:schemeClr val="tx1"/>
            </a:solidFill>
          </a:endParaRPr>
        </a:p>
      </dsp:txBody>
      <dsp:txXfrm>
        <a:off x="1489787" y="2466894"/>
        <a:ext cx="2421099" cy="1392400"/>
      </dsp:txXfrm>
    </dsp:sp>
    <dsp:sp modelId="{C3D76FAF-39B5-4D9D-B8B3-49E36EE6533E}">
      <dsp:nvSpPr>
        <dsp:cNvPr id="0" name=""/>
        <dsp:cNvSpPr/>
      </dsp:nvSpPr>
      <dsp:spPr>
        <a:xfrm>
          <a:off x="4243387" y="2391569"/>
          <a:ext cx="2571749" cy="1543050"/>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As resource envelope grows, so does package (as seen in Mexico), e.g. add wider range of interventions for NCDs</a:t>
          </a:r>
          <a:endParaRPr lang="en-US" sz="1600" kern="1200" dirty="0">
            <a:solidFill>
              <a:schemeClr val="tx1"/>
            </a:solidFill>
          </a:endParaRPr>
        </a:p>
      </dsp:txBody>
      <dsp:txXfrm>
        <a:off x="4318712" y="2466894"/>
        <a:ext cx="2421099" cy="13924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52C9D-8856-49A5-BF32-F53EF608C3DF}">
      <dsp:nvSpPr>
        <dsp:cNvPr id="0" name=""/>
        <dsp:cNvSpPr/>
      </dsp:nvSpPr>
      <dsp:spPr>
        <a:xfrm>
          <a:off x="1066796" y="0"/>
          <a:ext cx="879623" cy="109050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6B12B-0E46-430B-964A-2C3C08E87878}">
      <dsp:nvSpPr>
        <dsp:cNvPr id="0" name=""/>
        <dsp:cNvSpPr/>
      </dsp:nvSpPr>
      <dsp:spPr>
        <a:xfrm>
          <a:off x="1938849" y="0"/>
          <a:ext cx="4267200"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solidFill>
            </a:rPr>
            <a:t>Advantages: </a:t>
          </a:r>
          <a:r>
            <a:rPr lang="en-US" sz="2000" kern="1200" dirty="0" smtClean="0"/>
            <a:t>wider package, engages non-poor in prepaid mandatory scheme from day 1, transition may be more feasible</a:t>
          </a:r>
          <a:endParaRPr lang="en-US" sz="2000" kern="1200" dirty="0"/>
        </a:p>
      </dsp:txBody>
      <dsp:txXfrm>
        <a:off x="1938849" y="0"/>
        <a:ext cx="4267200" cy="1280160"/>
      </dsp:txXfrm>
    </dsp:sp>
    <dsp:sp modelId="{D3133C07-3111-4E4D-9A8F-D8ACABFC843B}">
      <dsp:nvSpPr>
        <dsp:cNvPr id="0" name=""/>
        <dsp:cNvSpPr/>
      </dsp:nvSpPr>
      <dsp:spPr>
        <a:xfrm>
          <a:off x="1558770" y="1524002"/>
          <a:ext cx="879623" cy="1047311"/>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4864-E431-4EBE-8B62-2C9E420034FA}">
      <dsp:nvSpPr>
        <dsp:cNvPr id="0" name=""/>
        <dsp:cNvSpPr/>
      </dsp:nvSpPr>
      <dsp:spPr>
        <a:xfrm>
          <a:off x="2532204" y="1386839"/>
          <a:ext cx="4267200"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solidFill>
            </a:rPr>
            <a:t>Major disadvantage: </a:t>
          </a:r>
          <a:r>
            <a:rPr lang="en-US" sz="2000" kern="1200" dirty="0" smtClean="0"/>
            <a:t>costly to identify poor, to organize and collect copays/premiums</a:t>
          </a:r>
          <a:endParaRPr lang="en-US" sz="2000" kern="1200" dirty="0"/>
        </a:p>
      </dsp:txBody>
      <dsp:txXfrm>
        <a:off x="2532204" y="1386839"/>
        <a:ext cx="4267200" cy="1280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951C-ADEC-48F3-B0BD-D48A55F7E0F8}">
      <dsp:nvSpPr>
        <dsp:cNvPr id="0" name=""/>
        <dsp:cNvSpPr/>
      </dsp:nvSpPr>
      <dsp:spPr>
        <a:xfrm>
          <a:off x="358378" y="1635"/>
          <a:ext cx="2559843" cy="1140026"/>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Under-5 death rate per 1,000 live births</a:t>
          </a:r>
          <a:endParaRPr lang="en-US" sz="1800" kern="1200" dirty="0">
            <a:solidFill>
              <a:schemeClr val="tx1"/>
            </a:solidFill>
          </a:endParaRPr>
        </a:p>
      </dsp:txBody>
      <dsp:txXfrm>
        <a:off x="391768" y="35025"/>
        <a:ext cx="2493063" cy="1073246"/>
      </dsp:txXfrm>
    </dsp:sp>
    <dsp:sp modelId="{EE928492-612A-431D-AA86-FAF7CC7A7CEC}">
      <dsp:nvSpPr>
        <dsp:cNvPr id="0" name=""/>
        <dsp:cNvSpPr/>
      </dsp:nvSpPr>
      <dsp:spPr>
        <a:xfrm>
          <a:off x="614362" y="1141662"/>
          <a:ext cx="255984" cy="959941"/>
        </a:xfrm>
        <a:custGeom>
          <a:avLst/>
          <a:gdLst/>
          <a:ahLst/>
          <a:cxnLst/>
          <a:rect l="0" t="0" r="0" b="0"/>
          <a:pathLst>
            <a:path>
              <a:moveTo>
                <a:pt x="0" y="0"/>
              </a:moveTo>
              <a:lnTo>
                <a:pt x="0" y="959941"/>
              </a:lnTo>
              <a:lnTo>
                <a:pt x="255984" y="959941"/>
              </a:lnTo>
            </a:path>
          </a:pathLst>
        </a:custGeom>
        <a:noFill/>
        <a:ln w="38100" cap="flat" cmpd="sng" algn="ctr">
          <a:solidFill>
            <a:schemeClr val="accent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3DCD9E1B-1070-4A3D-AFC9-982519782B7A}">
      <dsp:nvSpPr>
        <dsp:cNvPr id="0" name=""/>
        <dsp:cNvSpPr/>
      </dsp:nvSpPr>
      <dsp:spPr>
        <a:xfrm>
          <a:off x="870346" y="1461642"/>
          <a:ext cx="2047875" cy="1279921"/>
        </a:xfrm>
        <a:prstGeom prst="roundRect">
          <a:avLst>
            <a:gd name="adj" fmla="val 10000"/>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16</a:t>
          </a:r>
          <a:endParaRPr lang="en-US" sz="4800" kern="1200" dirty="0">
            <a:solidFill>
              <a:schemeClr val="bg1"/>
            </a:solidFill>
          </a:endParaRPr>
        </a:p>
      </dsp:txBody>
      <dsp:txXfrm>
        <a:off x="907834" y="1499130"/>
        <a:ext cx="1972899" cy="12049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02103-116B-4939-9E74-FB4349EE4606}">
      <dsp:nvSpPr>
        <dsp:cNvPr id="0" name=""/>
        <dsp:cNvSpPr/>
      </dsp:nvSpPr>
      <dsp:spPr>
        <a:xfrm>
          <a:off x="0" y="11699"/>
          <a:ext cx="230505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121920" rIns="341376" bIns="121920" numCol="1" spcCol="1270" anchor="ctr" anchorCtr="0">
          <a:noAutofit/>
        </a:bodyPr>
        <a:lstStyle/>
        <a:p>
          <a:pPr lvl="0" algn="r" defTabSz="2133600" rtl="0">
            <a:lnSpc>
              <a:spcPct val="90000"/>
            </a:lnSpc>
            <a:spcBef>
              <a:spcPct val="0"/>
            </a:spcBef>
            <a:spcAft>
              <a:spcPct val="35000"/>
            </a:spcAft>
          </a:pPr>
          <a:r>
            <a:rPr lang="en-US" sz="4800" kern="1200" dirty="0" smtClean="0"/>
            <a:t>1</a:t>
          </a:r>
          <a:endParaRPr lang="en-US" sz="4800" kern="1200" dirty="0"/>
        </a:p>
      </dsp:txBody>
      <dsp:txXfrm>
        <a:off x="0" y="11699"/>
        <a:ext cx="2305050" cy="950400"/>
      </dsp:txXfrm>
    </dsp:sp>
    <dsp:sp modelId="{25C814F0-3D92-4E7B-97C7-6C107DFEB80E}">
      <dsp:nvSpPr>
        <dsp:cNvPr id="0" name=""/>
        <dsp:cNvSpPr/>
      </dsp:nvSpPr>
      <dsp:spPr>
        <a:xfrm>
          <a:off x="2305049" y="11699"/>
          <a:ext cx="461010" cy="950400"/>
        </a:xfrm>
        <a:prstGeom prst="leftBrace">
          <a:avLst>
            <a:gd name="adj1" fmla="val 35000"/>
            <a:gd name="adj2" fmla="val 50000"/>
          </a:avLst>
        </a:pr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31739F-0709-435D-9EC7-8588C9B25DA4}">
      <dsp:nvSpPr>
        <dsp:cNvPr id="0" name=""/>
        <dsp:cNvSpPr/>
      </dsp:nvSpPr>
      <dsp:spPr>
        <a:xfrm>
          <a:off x="2950463" y="11699"/>
          <a:ext cx="6269736" cy="950400"/>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Poor gain the most in terms of health and FRP</a:t>
          </a:r>
          <a:endParaRPr lang="en-US" sz="2000" kern="1200" dirty="0">
            <a:solidFill>
              <a:schemeClr val="tx1"/>
            </a:solidFill>
          </a:endParaRPr>
        </a:p>
      </dsp:txBody>
      <dsp:txXfrm>
        <a:off x="2996858" y="58094"/>
        <a:ext cx="6176946" cy="857610"/>
      </dsp:txXfrm>
    </dsp:sp>
    <dsp:sp modelId="{8FC4F4DF-B4D9-43DC-B29E-89CFE54FF7B1}">
      <dsp:nvSpPr>
        <dsp:cNvPr id="0" name=""/>
        <dsp:cNvSpPr/>
      </dsp:nvSpPr>
      <dsp:spPr>
        <a:xfrm>
          <a:off x="0" y="1134899"/>
          <a:ext cx="230505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121920" rIns="341376" bIns="121920" numCol="1" spcCol="1270" anchor="ctr" anchorCtr="0">
          <a:noAutofit/>
        </a:bodyPr>
        <a:lstStyle/>
        <a:p>
          <a:pPr lvl="0" algn="r" defTabSz="2133600" rtl="0">
            <a:lnSpc>
              <a:spcPct val="90000"/>
            </a:lnSpc>
            <a:spcBef>
              <a:spcPct val="0"/>
            </a:spcBef>
            <a:spcAft>
              <a:spcPct val="35000"/>
            </a:spcAft>
          </a:pPr>
          <a:r>
            <a:rPr lang="en-US" sz="4800" kern="1200" dirty="0" smtClean="0"/>
            <a:t>2</a:t>
          </a:r>
          <a:endParaRPr lang="en-US" sz="4800" kern="1200" dirty="0"/>
        </a:p>
      </dsp:txBody>
      <dsp:txXfrm>
        <a:off x="0" y="1134899"/>
        <a:ext cx="2305050" cy="950400"/>
      </dsp:txXfrm>
    </dsp:sp>
    <dsp:sp modelId="{0CD1DED3-5757-49EE-9236-1A013865A153}">
      <dsp:nvSpPr>
        <dsp:cNvPr id="0" name=""/>
        <dsp:cNvSpPr/>
      </dsp:nvSpPr>
      <dsp:spPr>
        <a:xfrm>
          <a:off x="2305049" y="1134899"/>
          <a:ext cx="461010" cy="950400"/>
        </a:xfrm>
        <a:prstGeom prst="leftBrace">
          <a:avLst>
            <a:gd name="adj1" fmla="val 35000"/>
            <a:gd name="adj2" fmla="val 50000"/>
          </a:avLst>
        </a:pr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14133882-CD36-42FD-A3A4-F0EC8BB2A8E4}">
      <dsp:nvSpPr>
        <dsp:cNvPr id="0" name=""/>
        <dsp:cNvSpPr/>
      </dsp:nvSpPr>
      <dsp:spPr>
        <a:xfrm>
          <a:off x="2950463" y="1134899"/>
          <a:ext cx="6269736" cy="950400"/>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Approach yields high health gains per $ spent</a:t>
          </a:r>
          <a:endParaRPr lang="en-US" sz="2000" kern="1200" dirty="0">
            <a:solidFill>
              <a:schemeClr val="tx1"/>
            </a:solidFill>
          </a:endParaRPr>
        </a:p>
      </dsp:txBody>
      <dsp:txXfrm>
        <a:off x="2996858" y="1181294"/>
        <a:ext cx="6176946" cy="857610"/>
      </dsp:txXfrm>
    </dsp:sp>
    <dsp:sp modelId="{D6BD407B-CEB0-47B3-B6B8-9ADD0D629370}">
      <dsp:nvSpPr>
        <dsp:cNvPr id="0" name=""/>
        <dsp:cNvSpPr/>
      </dsp:nvSpPr>
      <dsp:spPr>
        <a:xfrm>
          <a:off x="0" y="2258100"/>
          <a:ext cx="230505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121920" rIns="341376" bIns="121920" numCol="1" spcCol="1270" anchor="ctr" anchorCtr="0">
          <a:noAutofit/>
        </a:bodyPr>
        <a:lstStyle/>
        <a:p>
          <a:pPr lvl="0" algn="r" defTabSz="2133600" rtl="0">
            <a:lnSpc>
              <a:spcPct val="90000"/>
            </a:lnSpc>
            <a:spcBef>
              <a:spcPct val="0"/>
            </a:spcBef>
            <a:spcAft>
              <a:spcPct val="35000"/>
            </a:spcAft>
          </a:pPr>
          <a:r>
            <a:rPr lang="en-US" sz="4800" kern="1200" dirty="0" smtClean="0"/>
            <a:t>3</a:t>
          </a:r>
          <a:endParaRPr lang="en-US" sz="4800" kern="1200" dirty="0"/>
        </a:p>
      </dsp:txBody>
      <dsp:txXfrm>
        <a:off x="0" y="2258100"/>
        <a:ext cx="2305050" cy="950400"/>
      </dsp:txXfrm>
    </dsp:sp>
    <dsp:sp modelId="{58DADDE7-D5E4-4B64-A67C-74823364EEAF}">
      <dsp:nvSpPr>
        <dsp:cNvPr id="0" name=""/>
        <dsp:cNvSpPr/>
      </dsp:nvSpPr>
      <dsp:spPr>
        <a:xfrm>
          <a:off x="2305049" y="2258100"/>
          <a:ext cx="461010" cy="950400"/>
        </a:xfrm>
        <a:prstGeom prst="leftBrace">
          <a:avLst>
            <a:gd name="adj1" fmla="val 35000"/>
            <a:gd name="adj2" fmla="val 50000"/>
          </a:avLst>
        </a:pr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09C44027-1467-4FD4-9648-E8CB4B979DFF}">
      <dsp:nvSpPr>
        <dsp:cNvPr id="0" name=""/>
        <dsp:cNvSpPr/>
      </dsp:nvSpPr>
      <dsp:spPr>
        <a:xfrm>
          <a:off x="2950463" y="2258100"/>
          <a:ext cx="6269736" cy="950400"/>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Public money is used to address negative externalities of infectious disease transmission</a:t>
          </a:r>
          <a:endParaRPr lang="en-US" sz="2000" kern="1200" dirty="0">
            <a:solidFill>
              <a:schemeClr val="tx1"/>
            </a:solidFill>
          </a:endParaRPr>
        </a:p>
      </dsp:txBody>
      <dsp:txXfrm>
        <a:off x="2996858" y="2304495"/>
        <a:ext cx="6176946" cy="857610"/>
      </dsp:txXfrm>
    </dsp:sp>
    <dsp:sp modelId="{1BEE44CF-1AFF-49FB-A671-744933ABCDCF}">
      <dsp:nvSpPr>
        <dsp:cNvPr id="0" name=""/>
        <dsp:cNvSpPr/>
      </dsp:nvSpPr>
      <dsp:spPr>
        <a:xfrm>
          <a:off x="0" y="3381300"/>
          <a:ext cx="230505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121920" rIns="341376" bIns="121920" numCol="1" spcCol="1270" anchor="ctr" anchorCtr="0">
          <a:noAutofit/>
        </a:bodyPr>
        <a:lstStyle/>
        <a:p>
          <a:pPr lvl="0" algn="r" defTabSz="2133600" rtl="0">
            <a:lnSpc>
              <a:spcPct val="90000"/>
            </a:lnSpc>
            <a:spcBef>
              <a:spcPct val="0"/>
            </a:spcBef>
            <a:spcAft>
              <a:spcPct val="35000"/>
            </a:spcAft>
          </a:pPr>
          <a:r>
            <a:rPr lang="en-US" sz="4800" kern="1200" dirty="0" smtClean="0"/>
            <a:t>4</a:t>
          </a:r>
          <a:endParaRPr lang="en-US" sz="4800" kern="1200" dirty="0"/>
        </a:p>
      </dsp:txBody>
      <dsp:txXfrm>
        <a:off x="0" y="3381300"/>
        <a:ext cx="2305050" cy="950400"/>
      </dsp:txXfrm>
    </dsp:sp>
    <dsp:sp modelId="{F98F6F95-116D-453A-AF5B-6301AAC2636B}">
      <dsp:nvSpPr>
        <dsp:cNvPr id="0" name=""/>
        <dsp:cNvSpPr/>
      </dsp:nvSpPr>
      <dsp:spPr>
        <a:xfrm>
          <a:off x="2305049" y="3381300"/>
          <a:ext cx="461010" cy="950400"/>
        </a:xfrm>
        <a:prstGeom prst="leftBrace">
          <a:avLst>
            <a:gd name="adj1" fmla="val 35000"/>
            <a:gd name="adj2" fmla="val 50000"/>
          </a:avLst>
        </a:pr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78A22DEF-82FD-4E15-9923-1314BC094221}">
      <dsp:nvSpPr>
        <dsp:cNvPr id="0" name=""/>
        <dsp:cNvSpPr/>
      </dsp:nvSpPr>
      <dsp:spPr>
        <a:xfrm>
          <a:off x="2950463" y="3381300"/>
          <a:ext cx="6269736" cy="950400"/>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Implementation success in many low- and middle-income countries  has shown feasibility</a:t>
          </a:r>
          <a:endParaRPr lang="en-US" sz="2000" kern="1200" dirty="0">
            <a:solidFill>
              <a:schemeClr val="tx1"/>
            </a:solidFill>
          </a:endParaRPr>
        </a:p>
      </dsp:txBody>
      <dsp:txXfrm>
        <a:off x="2996858" y="3427695"/>
        <a:ext cx="6176946" cy="857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951C-ADEC-48F3-B0BD-D48A55F7E0F8}">
      <dsp:nvSpPr>
        <dsp:cNvPr id="0" name=""/>
        <dsp:cNvSpPr/>
      </dsp:nvSpPr>
      <dsp:spPr>
        <a:xfrm>
          <a:off x="358378" y="1635"/>
          <a:ext cx="2559843" cy="1140026"/>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Annual AIDS deaths per 100,000 population</a:t>
          </a:r>
          <a:endParaRPr lang="en-US" sz="1800" kern="1200" dirty="0">
            <a:solidFill>
              <a:schemeClr val="tx1"/>
            </a:solidFill>
          </a:endParaRPr>
        </a:p>
      </dsp:txBody>
      <dsp:txXfrm>
        <a:off x="391768" y="35025"/>
        <a:ext cx="2493063" cy="1073246"/>
      </dsp:txXfrm>
    </dsp:sp>
    <dsp:sp modelId="{EE928492-612A-431D-AA86-FAF7CC7A7CEC}">
      <dsp:nvSpPr>
        <dsp:cNvPr id="0" name=""/>
        <dsp:cNvSpPr/>
      </dsp:nvSpPr>
      <dsp:spPr>
        <a:xfrm>
          <a:off x="614362" y="1141662"/>
          <a:ext cx="255984" cy="959941"/>
        </a:xfrm>
        <a:custGeom>
          <a:avLst/>
          <a:gdLst/>
          <a:ahLst/>
          <a:cxnLst/>
          <a:rect l="0" t="0" r="0" b="0"/>
          <a:pathLst>
            <a:path>
              <a:moveTo>
                <a:pt x="0" y="0"/>
              </a:moveTo>
              <a:lnTo>
                <a:pt x="0" y="959941"/>
              </a:lnTo>
              <a:lnTo>
                <a:pt x="255984" y="959941"/>
              </a:lnTo>
            </a:path>
          </a:pathLst>
        </a:custGeom>
        <a:noFill/>
        <a:ln w="38100" cap="flat" cmpd="sng" algn="ctr">
          <a:solidFill>
            <a:schemeClr val="accent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3DCD9E1B-1070-4A3D-AFC9-982519782B7A}">
      <dsp:nvSpPr>
        <dsp:cNvPr id="0" name=""/>
        <dsp:cNvSpPr/>
      </dsp:nvSpPr>
      <dsp:spPr>
        <a:xfrm>
          <a:off x="870346" y="1461642"/>
          <a:ext cx="2047875" cy="1279921"/>
        </a:xfrm>
        <a:prstGeom prst="roundRect">
          <a:avLst>
            <a:gd name="adj" fmla="val 10000"/>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8</a:t>
          </a:r>
          <a:endParaRPr lang="en-US" sz="4800" kern="1200" dirty="0">
            <a:solidFill>
              <a:schemeClr val="bg1"/>
            </a:solidFill>
          </a:endParaRPr>
        </a:p>
      </dsp:txBody>
      <dsp:txXfrm>
        <a:off x="907834" y="1499130"/>
        <a:ext cx="1972899" cy="1204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951C-ADEC-48F3-B0BD-D48A55F7E0F8}">
      <dsp:nvSpPr>
        <dsp:cNvPr id="0" name=""/>
        <dsp:cNvSpPr/>
      </dsp:nvSpPr>
      <dsp:spPr>
        <a:xfrm>
          <a:off x="358378" y="1635"/>
          <a:ext cx="2559843" cy="1140026"/>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Annual TB deaths per 100,000 population</a:t>
          </a:r>
          <a:endParaRPr lang="en-US" sz="1800" kern="1200" dirty="0">
            <a:solidFill>
              <a:schemeClr val="tx1"/>
            </a:solidFill>
          </a:endParaRPr>
        </a:p>
      </dsp:txBody>
      <dsp:txXfrm>
        <a:off x="391768" y="35025"/>
        <a:ext cx="2493063" cy="1073246"/>
      </dsp:txXfrm>
    </dsp:sp>
    <dsp:sp modelId="{EE928492-612A-431D-AA86-FAF7CC7A7CEC}">
      <dsp:nvSpPr>
        <dsp:cNvPr id="0" name=""/>
        <dsp:cNvSpPr/>
      </dsp:nvSpPr>
      <dsp:spPr>
        <a:xfrm>
          <a:off x="614362" y="1141662"/>
          <a:ext cx="255984" cy="959941"/>
        </a:xfrm>
        <a:custGeom>
          <a:avLst/>
          <a:gdLst/>
          <a:ahLst/>
          <a:cxnLst/>
          <a:rect l="0" t="0" r="0" b="0"/>
          <a:pathLst>
            <a:path>
              <a:moveTo>
                <a:pt x="0" y="0"/>
              </a:moveTo>
              <a:lnTo>
                <a:pt x="0" y="959941"/>
              </a:lnTo>
              <a:lnTo>
                <a:pt x="255984" y="959941"/>
              </a:lnTo>
            </a:path>
          </a:pathLst>
        </a:custGeom>
        <a:noFill/>
        <a:ln w="38100" cap="flat" cmpd="sng" algn="ctr">
          <a:solidFill>
            <a:schemeClr val="accent1"/>
          </a:solidFill>
          <a:prstDash val="solid"/>
          <a:headEnd type="none" w="med" len="med"/>
          <a:tailEnd type="triangle" w="med" len="med"/>
        </a:ln>
        <a:effectLst/>
      </dsp:spPr>
      <dsp:style>
        <a:lnRef idx="2">
          <a:scrgbClr r="0" g="0" b="0"/>
        </a:lnRef>
        <a:fillRef idx="0">
          <a:scrgbClr r="0" g="0" b="0"/>
        </a:fillRef>
        <a:effectRef idx="0">
          <a:scrgbClr r="0" g="0" b="0"/>
        </a:effectRef>
        <a:fontRef idx="minor"/>
      </dsp:style>
    </dsp:sp>
    <dsp:sp modelId="{3DCD9E1B-1070-4A3D-AFC9-982519782B7A}">
      <dsp:nvSpPr>
        <dsp:cNvPr id="0" name=""/>
        <dsp:cNvSpPr/>
      </dsp:nvSpPr>
      <dsp:spPr>
        <a:xfrm>
          <a:off x="870346" y="1461642"/>
          <a:ext cx="2047875" cy="1279921"/>
        </a:xfrm>
        <a:prstGeom prst="roundRect">
          <a:avLst>
            <a:gd name="adj" fmla="val 10000"/>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4</a:t>
          </a:r>
          <a:endParaRPr lang="en-US" sz="3600" kern="1200" dirty="0">
            <a:solidFill>
              <a:schemeClr val="bg1"/>
            </a:solidFill>
          </a:endParaRPr>
        </a:p>
      </dsp:txBody>
      <dsp:txXfrm>
        <a:off x="907834" y="1499130"/>
        <a:ext cx="1972899" cy="1204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0A00-E09E-C845-9F29-7E131AF938F2}">
      <dsp:nvSpPr>
        <dsp:cNvPr id="0" name=""/>
        <dsp:cNvSpPr/>
      </dsp:nvSpPr>
      <dsp:spPr>
        <a:xfrm>
          <a:off x="7500" y="319096"/>
          <a:ext cx="2241946" cy="4086206"/>
        </a:xfrm>
        <a:prstGeom prst="roundRect">
          <a:avLst>
            <a:gd name="adj" fmla="val 10000"/>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accent4"/>
              </a:solidFill>
            </a:rPr>
            <a:t>Diverse group of middle-income countries showed the way</a:t>
          </a:r>
        </a:p>
        <a:p>
          <a:pPr lvl="0" algn="ctr" defTabSz="800100">
            <a:lnSpc>
              <a:spcPct val="90000"/>
            </a:lnSpc>
            <a:spcBef>
              <a:spcPct val="0"/>
            </a:spcBef>
            <a:spcAft>
              <a:spcPct val="35000"/>
            </a:spcAft>
          </a:pPr>
          <a:r>
            <a:rPr lang="en-US" sz="1800" b="0" i="0" kern="1200" dirty="0" smtClean="0"/>
            <a:t>Previously had high death rates</a:t>
          </a:r>
        </a:p>
        <a:p>
          <a:pPr lvl="0" algn="ctr" defTabSz="800100">
            <a:lnSpc>
              <a:spcPct val="90000"/>
            </a:lnSpc>
            <a:spcBef>
              <a:spcPct val="0"/>
            </a:spcBef>
            <a:spcAft>
              <a:spcPct val="35000"/>
            </a:spcAft>
          </a:pPr>
          <a:r>
            <a:rPr lang="en-US" sz="1800" b="0" i="0" kern="1200" dirty="0" smtClean="0"/>
            <a:t>Low- or lower middle-income in 1991</a:t>
          </a:r>
        </a:p>
        <a:p>
          <a:pPr lvl="0" algn="ctr" defTabSz="800100">
            <a:lnSpc>
              <a:spcPct val="90000"/>
            </a:lnSpc>
            <a:spcBef>
              <a:spcPct val="0"/>
            </a:spcBef>
            <a:spcAft>
              <a:spcPct val="35000"/>
            </a:spcAft>
          </a:pPr>
          <a:r>
            <a:rPr lang="en-US" sz="1800" b="0" i="0" kern="1200" dirty="0" smtClean="0"/>
            <a:t>Achieved high level of health status by 2011 largely because of scale-up of health sector interventions</a:t>
          </a:r>
          <a:endParaRPr lang="en-US" sz="1800" b="0" i="0" kern="1200" dirty="0"/>
        </a:p>
      </dsp:txBody>
      <dsp:txXfrm>
        <a:off x="73164" y="384760"/>
        <a:ext cx="2110618" cy="3954878"/>
      </dsp:txXfrm>
    </dsp:sp>
    <dsp:sp modelId="{6FC8835C-4C75-B546-8F01-6A6D2D8B6440}">
      <dsp:nvSpPr>
        <dsp:cNvPr id="0" name=""/>
        <dsp:cNvSpPr/>
      </dsp:nvSpPr>
      <dsp:spPr>
        <a:xfrm>
          <a:off x="2473642" y="2084198"/>
          <a:ext cx="475292" cy="5560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0" i="0" kern="1200"/>
        </a:p>
      </dsp:txBody>
      <dsp:txXfrm>
        <a:off x="2473642" y="2195398"/>
        <a:ext cx="332704" cy="333602"/>
      </dsp:txXfrm>
    </dsp:sp>
    <dsp:sp modelId="{2D235E28-6649-E449-9B91-F8F4AD43AD78}">
      <dsp:nvSpPr>
        <dsp:cNvPr id="0" name=""/>
        <dsp:cNvSpPr/>
      </dsp:nvSpPr>
      <dsp:spPr>
        <a:xfrm>
          <a:off x="3146226" y="319096"/>
          <a:ext cx="2241946" cy="4086206"/>
        </a:xfrm>
        <a:prstGeom prst="roundRect">
          <a:avLst>
            <a:gd name="adj" fmla="val 10000"/>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smtClean="0">
              <a:solidFill>
                <a:srgbClr val="EE3124"/>
              </a:solidFill>
            </a:rPr>
            <a:t>“4C Countries”</a:t>
          </a:r>
        </a:p>
        <a:p>
          <a:pPr lvl="0" algn="ctr" defTabSz="800100">
            <a:lnSpc>
              <a:spcPct val="90000"/>
            </a:lnSpc>
            <a:spcBef>
              <a:spcPct val="0"/>
            </a:spcBef>
            <a:spcAft>
              <a:spcPct val="35000"/>
            </a:spcAft>
          </a:pPr>
          <a:r>
            <a:rPr lang="en-US" sz="1800" b="0" i="0" kern="1200" dirty="0" smtClean="0"/>
            <a:t>Costa Rica, Cuba, Chile, China</a:t>
          </a:r>
          <a:endParaRPr lang="en-US" sz="1800" b="0" i="0" kern="1200" dirty="0"/>
        </a:p>
      </dsp:txBody>
      <dsp:txXfrm>
        <a:off x="3211890" y="384760"/>
        <a:ext cx="2110618" cy="3954878"/>
      </dsp:txXfrm>
    </dsp:sp>
    <dsp:sp modelId="{02460D5E-2B73-4244-ACFB-2759CD33AEEB}">
      <dsp:nvSpPr>
        <dsp:cNvPr id="0" name=""/>
        <dsp:cNvSpPr/>
      </dsp:nvSpPr>
      <dsp:spPr>
        <a:xfrm>
          <a:off x="5612368" y="2084198"/>
          <a:ext cx="475292" cy="5560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612368" y="2195398"/>
        <a:ext cx="332704" cy="333602"/>
      </dsp:txXfrm>
    </dsp:sp>
    <dsp:sp modelId="{E13A8EBE-E86F-2C41-B273-320AD70BC466}">
      <dsp:nvSpPr>
        <dsp:cNvPr id="0" name=""/>
        <dsp:cNvSpPr/>
      </dsp:nvSpPr>
      <dsp:spPr>
        <a:xfrm>
          <a:off x="6284952" y="319096"/>
          <a:ext cx="2241946" cy="4086206"/>
        </a:xfrm>
        <a:prstGeom prst="roundRect">
          <a:avLst>
            <a:gd name="adj" fmla="val 10000"/>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53565A"/>
              </a:solidFill>
            </a:rPr>
            <a:t>We show that nearly </a:t>
          </a:r>
          <a:r>
            <a:rPr lang="en-US" sz="1800" b="1" i="0" kern="1200" dirty="0" smtClean="0">
              <a:solidFill>
                <a:schemeClr val="accent4"/>
              </a:solidFill>
            </a:rPr>
            <a:t>all</a:t>
          </a:r>
          <a:r>
            <a:rPr lang="en-US" sz="1800" b="0" i="0" kern="1200" dirty="0" smtClean="0">
              <a:solidFill>
                <a:srgbClr val="53565A"/>
              </a:solidFill>
            </a:rPr>
            <a:t> </a:t>
          </a:r>
          <a:r>
            <a:rPr lang="en-US" sz="1800" b="1" i="0" kern="1200" dirty="0" smtClean="0">
              <a:solidFill>
                <a:srgbClr val="EE3124"/>
              </a:solidFill>
            </a:rPr>
            <a:t>countries could reach the same health status </a:t>
          </a:r>
          <a:r>
            <a:rPr lang="en-US" sz="1800" b="0" i="0" kern="1200" dirty="0" smtClean="0">
              <a:solidFill>
                <a:schemeClr val="tx1"/>
              </a:solidFill>
            </a:rPr>
            <a:t>by 2035</a:t>
          </a:r>
          <a:endParaRPr lang="en-US" sz="1800" b="0" i="0" kern="1200" dirty="0">
            <a:solidFill>
              <a:schemeClr val="tx1"/>
            </a:solidFill>
          </a:endParaRPr>
        </a:p>
      </dsp:txBody>
      <dsp:txXfrm>
        <a:off x="6350616" y="384760"/>
        <a:ext cx="2110618" cy="3954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9EE4-1112-45C1-A6CB-FA42E2378C3C}">
      <dsp:nvSpPr>
        <dsp:cNvPr id="0" name=""/>
        <dsp:cNvSpPr/>
      </dsp:nvSpPr>
      <dsp:spPr>
        <a:xfrm>
          <a:off x="1415" y="242678"/>
          <a:ext cx="1876843" cy="1876843"/>
        </a:xfrm>
        <a:prstGeom prst="ellipse">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income growth</a:t>
          </a:r>
          <a:endParaRPr lang="en-US" sz="2000" kern="1200" dirty="0">
            <a:solidFill>
              <a:schemeClr val="tx1"/>
            </a:solidFill>
          </a:endParaRPr>
        </a:p>
      </dsp:txBody>
      <dsp:txXfrm>
        <a:off x="276272" y="517535"/>
        <a:ext cx="1327129" cy="1327129"/>
      </dsp:txXfrm>
    </dsp:sp>
    <dsp:sp modelId="{AE85FFB7-E454-48D7-9BAD-1606B2475238}">
      <dsp:nvSpPr>
        <dsp:cNvPr id="0" name=""/>
        <dsp:cNvSpPr/>
      </dsp:nvSpPr>
      <dsp:spPr>
        <a:xfrm>
          <a:off x="2030659" y="636815"/>
          <a:ext cx="1088569" cy="1088569"/>
        </a:xfrm>
        <a:prstGeom prst="mathPlus">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174949" y="1053084"/>
        <a:ext cx="799989" cy="256031"/>
      </dsp:txXfrm>
    </dsp:sp>
    <dsp:sp modelId="{7CF1BF9D-C96A-496E-88C4-29117A0885DB}">
      <dsp:nvSpPr>
        <dsp:cNvPr id="0" name=""/>
        <dsp:cNvSpPr/>
      </dsp:nvSpPr>
      <dsp:spPr>
        <a:xfrm>
          <a:off x="3271628" y="242678"/>
          <a:ext cx="1876843" cy="1876843"/>
        </a:xfrm>
        <a:prstGeom prst="ellipse">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value life years gained (VLYs) in that period</a:t>
          </a:r>
          <a:endParaRPr lang="en-US" sz="2000" kern="1200" dirty="0">
            <a:solidFill>
              <a:schemeClr val="tx1"/>
            </a:solidFill>
          </a:endParaRPr>
        </a:p>
      </dsp:txBody>
      <dsp:txXfrm>
        <a:off x="3546485" y="517535"/>
        <a:ext cx="1327129" cy="1327129"/>
      </dsp:txXfrm>
    </dsp:sp>
    <dsp:sp modelId="{911D194D-E439-4024-9027-ED51B7F59E07}">
      <dsp:nvSpPr>
        <dsp:cNvPr id="0" name=""/>
        <dsp:cNvSpPr/>
      </dsp:nvSpPr>
      <dsp:spPr>
        <a:xfrm>
          <a:off x="5300871" y="636815"/>
          <a:ext cx="1088569" cy="1088569"/>
        </a:xfrm>
        <a:prstGeom prst="mathEqual">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en-US" sz="4500" kern="1200" dirty="0"/>
        </a:p>
      </dsp:txBody>
      <dsp:txXfrm>
        <a:off x="5445161" y="861060"/>
        <a:ext cx="799989" cy="640079"/>
      </dsp:txXfrm>
    </dsp:sp>
    <dsp:sp modelId="{4D23D6BA-1AA6-408C-B7E9-023603269259}">
      <dsp:nvSpPr>
        <dsp:cNvPr id="0" name=""/>
        <dsp:cNvSpPr/>
      </dsp:nvSpPr>
      <dsp:spPr>
        <a:xfrm>
          <a:off x="6541840" y="242678"/>
          <a:ext cx="1876843" cy="1876843"/>
        </a:xfrm>
        <a:prstGeom prst="ellipse">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change in country's </a:t>
          </a:r>
          <a:r>
            <a:rPr lang="en-US" sz="2000" b="1" kern="1200" dirty="0" smtClean="0">
              <a:solidFill>
                <a:schemeClr val="tx1"/>
              </a:solidFill>
            </a:rPr>
            <a:t>full income </a:t>
          </a:r>
          <a:r>
            <a:rPr lang="en-US" sz="2000" kern="1200" dirty="0" smtClean="0">
              <a:solidFill>
                <a:schemeClr val="tx1"/>
              </a:solidFill>
            </a:rPr>
            <a:t>over a time period</a:t>
          </a:r>
          <a:endParaRPr lang="en-US" sz="2000" kern="1200" dirty="0">
            <a:solidFill>
              <a:schemeClr val="tx1"/>
            </a:solidFill>
          </a:endParaRPr>
        </a:p>
      </dsp:txBody>
      <dsp:txXfrm>
        <a:off x="6816697" y="517535"/>
        <a:ext cx="1327129" cy="13271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Economic growth</a:t>
          </a:r>
          <a:endParaRPr lang="en-GB" sz="1600" kern="1200" dirty="0"/>
        </a:p>
      </dsp:txBody>
      <dsp:txXfrm>
        <a:off x="3119" y="434490"/>
        <a:ext cx="1875813" cy="750325"/>
      </dsp:txXfrm>
    </dsp:sp>
    <dsp:sp modelId="{E2D969BD-C70D-ED4B-A57F-EF0F3CD8A0BC}">
      <dsp:nvSpPr>
        <dsp:cNvPr id="0" name=""/>
        <dsp:cNvSpPr/>
      </dsp:nvSpPr>
      <dsp:spPr>
        <a:xfrm>
          <a:off x="3119"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IMF</a:t>
          </a:r>
          <a:r>
            <a:rPr lang="en-US" sz="1600" kern="1200" baseline="0" dirty="0" smtClean="0"/>
            <a:t> estimates </a:t>
          </a:r>
          <a:r>
            <a:rPr lang="en-US" sz="1600" kern="1200" dirty="0" smtClean="0"/>
            <a:t>$9.6 trillion/y from 2015-2035 in low- and lower</a:t>
          </a:r>
          <a:r>
            <a:rPr lang="en-US" sz="1600" kern="1200" baseline="0" dirty="0" smtClean="0"/>
            <a:t> middle-income countries</a:t>
          </a:r>
          <a:endParaRPr lang="en-GB" sz="1600" kern="1200" dirty="0"/>
        </a:p>
        <a:p>
          <a:pPr marL="171450" lvl="1" indent="-171450" algn="l" defTabSz="711200" rtl="0">
            <a:lnSpc>
              <a:spcPct val="90000"/>
            </a:lnSpc>
            <a:spcBef>
              <a:spcPct val="0"/>
            </a:spcBef>
            <a:spcAft>
              <a:spcPct val="15000"/>
            </a:spcAft>
            <a:buChar char="••"/>
          </a:pPr>
          <a:r>
            <a:rPr lang="en-US" sz="1600" kern="1200" baseline="0" dirty="0" smtClean="0"/>
            <a:t>Cost of convergence ($70 billion/y) </a:t>
          </a:r>
          <a:r>
            <a:rPr lang="en-US" sz="1600" kern="1200" dirty="0" smtClean="0"/>
            <a:t>is less than 1% of anticipated growth</a:t>
          </a:r>
        </a:p>
      </dsp:txBody>
      <dsp:txXfrm>
        <a:off x="3119" y="1184816"/>
        <a:ext cx="1875813" cy="2986560"/>
      </dsp:txXfrm>
    </dsp:sp>
    <dsp:sp modelId="{FEC93A00-91E1-7643-BB94-E5B64A5D2385}">
      <dsp:nvSpPr>
        <dsp:cNvPr id="0" name=""/>
        <dsp:cNvSpPr/>
      </dsp:nvSpPr>
      <dsp:spPr>
        <a:xfrm>
          <a:off x="2141546"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Mobilization of domestic resources</a:t>
          </a:r>
          <a:endParaRPr lang="en-GB" sz="1600" kern="1200" dirty="0"/>
        </a:p>
      </dsp:txBody>
      <dsp:txXfrm>
        <a:off x="2141546" y="434490"/>
        <a:ext cx="1875813" cy="750325"/>
      </dsp:txXfrm>
    </dsp:sp>
    <dsp:sp modelId="{0EA2132B-632B-FF42-86F2-DE9BBD1066EF}">
      <dsp:nvSpPr>
        <dsp:cNvPr id="0" name=""/>
        <dsp:cNvSpPr/>
      </dsp:nvSpPr>
      <dsp:spPr>
        <a:xfrm>
          <a:off x="2141546"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Taxation of tobacco, alcohol, sugary drinks,  and extractive industries</a:t>
          </a:r>
          <a:endParaRPr lang="en-GB" sz="1600" kern="1200" dirty="0"/>
        </a:p>
        <a:p>
          <a:pPr marL="171450" lvl="1" indent="-171450" algn="l" defTabSz="711200" rtl="0">
            <a:lnSpc>
              <a:spcPct val="90000"/>
            </a:lnSpc>
            <a:spcBef>
              <a:spcPct val="0"/>
            </a:spcBef>
            <a:spcAft>
              <a:spcPct val="15000"/>
            </a:spcAft>
            <a:buChar char="••"/>
          </a:pPr>
          <a:r>
            <a:rPr lang="en-US" sz="1600" kern="1200" smtClean="0"/>
            <a:t>50% tobacco tax in China over next 50 y raises US $20 billion/y,</a:t>
          </a:r>
          <a:r>
            <a:rPr lang="en-US" sz="1600" kern="1200" baseline="0" smtClean="0"/>
            <a:t> </a:t>
          </a:r>
          <a:r>
            <a:rPr lang="en-US" sz="1600" kern="1200" smtClean="0"/>
            <a:t>saves 20</a:t>
          </a:r>
          <a:r>
            <a:rPr lang="en-US" sz="1600" kern="1200" baseline="0" smtClean="0"/>
            <a:t> million</a:t>
          </a:r>
          <a:r>
            <a:rPr lang="en-US" sz="1600" kern="1200" smtClean="0"/>
            <a:t> lives</a:t>
          </a:r>
          <a:endParaRPr lang="en-US" sz="1600" kern="1200" dirty="0" smtClean="0"/>
        </a:p>
      </dsp:txBody>
      <dsp:txXfrm>
        <a:off x="2141546" y="1184816"/>
        <a:ext cx="1875813" cy="2986560"/>
      </dsp:txXfrm>
    </dsp:sp>
    <dsp:sp modelId="{6D987C10-58DA-2148-8D46-2B6366B4B224}">
      <dsp:nvSpPr>
        <dsp:cNvPr id="0" name=""/>
        <dsp:cNvSpPr/>
      </dsp:nvSpPr>
      <dsp:spPr>
        <a:xfrm>
          <a:off x="4279973"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Inter-sectoral reallocations and efficiency gains</a:t>
          </a:r>
          <a:endParaRPr lang="en-GB" sz="1600" kern="1200" dirty="0"/>
        </a:p>
      </dsp:txBody>
      <dsp:txXfrm>
        <a:off x="4279973" y="434490"/>
        <a:ext cx="1875813" cy="750325"/>
      </dsp:txXfrm>
    </dsp:sp>
    <dsp:sp modelId="{92DCAE1A-6E18-5A45-AFE0-4417F0382B84}">
      <dsp:nvSpPr>
        <dsp:cNvPr id="0" name=""/>
        <dsp:cNvSpPr/>
      </dsp:nvSpPr>
      <dsp:spPr>
        <a:xfrm>
          <a:off x="4279973"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Removal of fossil fuel subsidies, health sector efficiency</a:t>
          </a:r>
          <a:endParaRPr lang="en-GB" sz="1600" kern="1200" dirty="0"/>
        </a:p>
        <a:p>
          <a:pPr marL="171450" lvl="1" indent="-171450" algn="l" defTabSz="711200" rtl="0">
            <a:lnSpc>
              <a:spcPct val="90000"/>
            </a:lnSpc>
            <a:spcBef>
              <a:spcPct val="0"/>
            </a:spcBef>
            <a:spcAft>
              <a:spcPct val="15000"/>
            </a:spcAft>
            <a:buChar char="••"/>
          </a:pPr>
          <a:r>
            <a:rPr lang="en-US" sz="1600" kern="1200" smtClean="0"/>
            <a:t>Subsidies account for an 3.5%</a:t>
          </a:r>
          <a:r>
            <a:rPr lang="en-US" sz="1600" kern="1200" baseline="0" smtClean="0"/>
            <a:t> </a:t>
          </a:r>
          <a:r>
            <a:rPr lang="en-US" sz="1600" kern="1200" smtClean="0"/>
            <a:t>of GDP on a post-tax basis</a:t>
          </a:r>
          <a:endParaRPr lang="en-US" sz="1600" kern="1200" dirty="0" smtClean="0"/>
        </a:p>
      </dsp:txBody>
      <dsp:txXfrm>
        <a:off x="4279973" y="1184816"/>
        <a:ext cx="1875813" cy="2986560"/>
      </dsp:txXfrm>
    </dsp:sp>
    <dsp:sp modelId="{3D826F80-8729-214F-A0A9-63BDF65231B4}">
      <dsp:nvSpPr>
        <dsp:cNvPr id="0" name=""/>
        <dsp:cNvSpPr/>
      </dsp:nvSpPr>
      <dsp:spPr>
        <a:xfrm>
          <a:off x="6418400" y="43449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Development assistance for health</a:t>
          </a:r>
          <a:endParaRPr lang="en-GB" sz="1600" kern="1200" dirty="0"/>
        </a:p>
      </dsp:txBody>
      <dsp:txXfrm>
        <a:off x="6418400" y="434490"/>
        <a:ext cx="1875813" cy="750325"/>
      </dsp:txXfrm>
    </dsp:sp>
    <dsp:sp modelId="{9CC1E887-2CB8-3C4D-812E-04A86FB7E6FF}">
      <dsp:nvSpPr>
        <dsp:cNvPr id="0" name=""/>
        <dsp:cNvSpPr/>
      </dsp:nvSpPr>
      <dsp:spPr>
        <a:xfrm>
          <a:off x="6418400" y="1184816"/>
          <a:ext cx="1875813"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Will still be crucial for achieving convergence</a:t>
          </a:r>
          <a:endParaRPr lang="en-GB" sz="1600" kern="1200" dirty="0"/>
        </a:p>
      </dsp:txBody>
      <dsp:txXfrm>
        <a:off x="6418400" y="1184816"/>
        <a:ext cx="1875813" cy="2986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495C-D951-4FA2-A614-4CBFF05887CB}">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23986-410A-4611-986A-40BA3928AAE6}">
      <dsp:nvSpPr>
        <dsp:cNvPr id="0" name=""/>
        <dsp:cNvSpPr/>
      </dsp:nvSpPr>
      <dsp:spPr>
        <a:xfrm>
          <a:off x="379894" y="248786"/>
          <a:ext cx="7860289"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Simple, single overarching goal </a:t>
          </a:r>
          <a:endParaRPr lang="en-US" sz="1800" kern="1200" dirty="0">
            <a:solidFill>
              <a:schemeClr val="tx1"/>
            </a:solidFill>
          </a:endParaRPr>
        </a:p>
      </dsp:txBody>
      <dsp:txXfrm>
        <a:off x="379894" y="248786"/>
        <a:ext cx="7860289" cy="497384"/>
      </dsp:txXfrm>
    </dsp:sp>
    <dsp:sp modelId="{71ED57F9-5996-415A-BC93-D79C699308AC}">
      <dsp:nvSpPr>
        <dsp:cNvPr id="0" name=""/>
        <dsp:cNvSpPr/>
      </dsp:nvSpPr>
      <dsp:spPr>
        <a:xfrm>
          <a:off x="158436" y="276021"/>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90FF2-3F4D-4D42-ADC0-B240DED72AE9}">
      <dsp:nvSpPr>
        <dsp:cNvPr id="0" name=""/>
        <dsp:cNvSpPr/>
      </dsp:nvSpPr>
      <dsp:spPr>
        <a:xfrm>
          <a:off x="789027" y="994769"/>
          <a:ext cx="7451156"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Encapsulates multiple conditions—could serve to unite  global health community</a:t>
          </a:r>
          <a:endParaRPr lang="en-US" sz="1800" kern="1200" dirty="0">
            <a:solidFill>
              <a:schemeClr val="tx1"/>
            </a:solidFill>
          </a:endParaRPr>
        </a:p>
      </dsp:txBody>
      <dsp:txXfrm>
        <a:off x="789027" y="994769"/>
        <a:ext cx="7451156" cy="497384"/>
      </dsp:txXfrm>
    </dsp:sp>
    <dsp:sp modelId="{60FED1E8-0EA6-4F81-B147-4EF9EFADA84C}">
      <dsp:nvSpPr>
        <dsp:cNvPr id="0" name=""/>
        <dsp:cNvSpPr/>
      </dsp:nvSpPr>
      <dsp:spPr>
        <a:xfrm>
          <a:off x="567569" y="1022004"/>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77973-89FF-4C65-B59E-0E2096086114}">
      <dsp:nvSpPr>
        <dsp:cNvPr id="0" name=""/>
        <dsp:cNvSpPr/>
      </dsp:nvSpPr>
      <dsp:spPr>
        <a:xfrm>
          <a:off x="976113" y="1740752"/>
          <a:ext cx="7264069"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Preventing avertable mortality is a “prize within reach”</a:t>
          </a:r>
          <a:endParaRPr lang="en-US" sz="1800" kern="1200" dirty="0">
            <a:solidFill>
              <a:schemeClr val="tx1"/>
            </a:solidFill>
          </a:endParaRPr>
        </a:p>
      </dsp:txBody>
      <dsp:txXfrm>
        <a:off x="976113" y="1740752"/>
        <a:ext cx="7264069" cy="497384"/>
      </dsp:txXfrm>
    </dsp:sp>
    <dsp:sp modelId="{F5A32209-192D-4409-BCCF-44A2C6143C9A}">
      <dsp:nvSpPr>
        <dsp:cNvPr id="0" name=""/>
        <dsp:cNvSpPr/>
      </dsp:nvSpPr>
      <dsp:spPr>
        <a:xfrm>
          <a:off x="754655" y="1767987"/>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76251-7B24-4162-A19D-D797183DA875}">
      <dsp:nvSpPr>
        <dsp:cNvPr id="0" name=""/>
        <dsp:cNvSpPr/>
      </dsp:nvSpPr>
      <dsp:spPr>
        <a:xfrm>
          <a:off x="976113" y="2486262"/>
          <a:ext cx="7264069"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Easy to understand, operationalize, and monitor</a:t>
          </a:r>
          <a:endParaRPr lang="en-US" sz="1800" kern="1200" dirty="0">
            <a:solidFill>
              <a:schemeClr val="tx1"/>
            </a:solidFill>
          </a:endParaRPr>
        </a:p>
      </dsp:txBody>
      <dsp:txXfrm>
        <a:off x="976113" y="2486262"/>
        <a:ext cx="7264069" cy="497384"/>
      </dsp:txXfrm>
    </dsp:sp>
    <dsp:sp modelId="{A7BEA741-FE3B-4298-82AE-B9CAF2D2E24B}">
      <dsp:nvSpPr>
        <dsp:cNvPr id="0" name=""/>
        <dsp:cNvSpPr/>
      </dsp:nvSpPr>
      <dsp:spPr>
        <a:xfrm>
          <a:off x="754655" y="2513497"/>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FEA4F-044A-480D-8655-D14C42EB4E30}">
      <dsp:nvSpPr>
        <dsp:cNvPr id="0" name=""/>
        <dsp:cNvSpPr/>
      </dsp:nvSpPr>
      <dsp:spPr>
        <a:xfrm>
          <a:off x="789027" y="3232245"/>
          <a:ext cx="7451156"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Once in a generation opportunity</a:t>
          </a:r>
          <a:endParaRPr lang="en-US" sz="1800" kern="1200" dirty="0">
            <a:solidFill>
              <a:schemeClr val="tx1"/>
            </a:solidFill>
          </a:endParaRPr>
        </a:p>
      </dsp:txBody>
      <dsp:txXfrm>
        <a:off x="789027" y="3232245"/>
        <a:ext cx="7451156" cy="497384"/>
      </dsp:txXfrm>
    </dsp:sp>
    <dsp:sp modelId="{C3ED50CF-754C-47AE-A08D-7A16900A43C5}">
      <dsp:nvSpPr>
        <dsp:cNvPr id="0" name=""/>
        <dsp:cNvSpPr/>
      </dsp:nvSpPr>
      <dsp:spPr>
        <a:xfrm>
          <a:off x="567569" y="3259480"/>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4D61E4-FA67-4137-8585-0172443A8300}">
      <dsp:nvSpPr>
        <dsp:cNvPr id="0" name=""/>
        <dsp:cNvSpPr/>
      </dsp:nvSpPr>
      <dsp:spPr>
        <a:xfrm>
          <a:off x="379894" y="3978228"/>
          <a:ext cx="7860289" cy="49738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Feasible targets, backed by robust evidence on health impacts, costs, and financing sources—these are </a:t>
          </a:r>
          <a:r>
            <a:rPr lang="en-US" sz="1800" b="1" kern="1200" dirty="0" smtClean="0">
              <a:solidFill>
                <a:schemeClr val="tx1"/>
              </a:solidFill>
            </a:rPr>
            <a:t>not</a:t>
          </a:r>
          <a:r>
            <a:rPr lang="en-US" sz="1800" kern="1200" dirty="0" smtClean="0">
              <a:solidFill>
                <a:schemeClr val="tx1"/>
              </a:solidFill>
            </a:rPr>
            <a:t> overly optimistic “advocacy aspirations”</a:t>
          </a:r>
          <a:endParaRPr lang="en-US" sz="1800" kern="1200" dirty="0">
            <a:solidFill>
              <a:schemeClr val="tx1"/>
            </a:solidFill>
          </a:endParaRPr>
        </a:p>
      </dsp:txBody>
      <dsp:txXfrm>
        <a:off x="379894" y="3978228"/>
        <a:ext cx="7860289" cy="497384"/>
      </dsp:txXfrm>
    </dsp:sp>
    <dsp:sp modelId="{68D266BA-BE7A-4EF8-ADCB-BD2BF2A2605B}">
      <dsp:nvSpPr>
        <dsp:cNvPr id="0" name=""/>
        <dsp:cNvSpPr/>
      </dsp:nvSpPr>
      <dsp:spPr>
        <a:xfrm>
          <a:off x="158436" y="4005463"/>
          <a:ext cx="442914" cy="442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495C-D951-4FA2-A614-4CBFF05887CB}">
      <dsp:nvSpPr>
        <dsp:cNvPr id="0" name=""/>
        <dsp:cNvSpPr/>
      </dsp:nvSpPr>
      <dsp:spPr>
        <a:xfrm>
          <a:off x="-5183035" y="-778677"/>
          <a:ext cx="6053155" cy="6053155"/>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23986-410A-4611-986A-40BA3928AAE6}">
      <dsp:nvSpPr>
        <dsp:cNvPr id="0" name=""/>
        <dsp:cNvSpPr/>
      </dsp:nvSpPr>
      <dsp:spPr>
        <a:xfrm>
          <a:off x="162894" y="381000"/>
          <a:ext cx="7661440" cy="6916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984" tIns="45720" rIns="45720" bIns="45720" numCol="1" spcCol="1270" anchor="ctr" anchorCtr="0">
          <a:noAutofit/>
        </a:bodyPr>
        <a:lstStyle/>
        <a:p>
          <a:pPr marL="0" lvl="0" indent="0" algn="l" defTabSz="800100">
            <a:lnSpc>
              <a:spcPct val="90000"/>
            </a:lnSpc>
            <a:spcBef>
              <a:spcPct val="0"/>
            </a:spcBef>
            <a:spcAft>
              <a:spcPct val="35000"/>
            </a:spcAft>
          </a:pPr>
          <a:r>
            <a:rPr lang="en-US" sz="1800" kern="1200" dirty="0" smtClean="0">
              <a:solidFill>
                <a:schemeClr val="tx1"/>
              </a:solidFill>
            </a:rPr>
            <a:t>Not special pleading by health community—it is an investment with real economic returns</a:t>
          </a:r>
          <a:endParaRPr lang="en-US" sz="1800" kern="1200" dirty="0">
            <a:solidFill>
              <a:schemeClr val="tx1"/>
            </a:solidFill>
          </a:endParaRPr>
        </a:p>
      </dsp:txBody>
      <dsp:txXfrm>
        <a:off x="162894" y="381000"/>
        <a:ext cx="7661440" cy="691633"/>
      </dsp:txXfrm>
    </dsp:sp>
    <dsp:sp modelId="{71ED57F9-5996-415A-BC93-D79C699308AC}">
      <dsp:nvSpPr>
        <dsp:cNvPr id="0" name=""/>
        <dsp:cNvSpPr/>
      </dsp:nvSpPr>
      <dsp:spPr>
        <a:xfrm>
          <a:off x="197151" y="480713"/>
          <a:ext cx="421481" cy="4214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90FF2-3F4D-4D42-ADC0-B240DED72AE9}">
      <dsp:nvSpPr>
        <dsp:cNvPr id="0" name=""/>
        <dsp:cNvSpPr/>
      </dsp:nvSpPr>
      <dsp:spPr>
        <a:xfrm>
          <a:off x="683359" y="1383267"/>
          <a:ext cx="7276527" cy="6916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984"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Based on economic calculus that measures the value of health to individuals and societies (“full income” accounting)</a:t>
          </a:r>
          <a:endParaRPr lang="en-US" sz="1800" kern="1200" dirty="0">
            <a:solidFill>
              <a:schemeClr val="tx1"/>
            </a:solidFill>
          </a:endParaRPr>
        </a:p>
      </dsp:txBody>
      <dsp:txXfrm>
        <a:off x="683359" y="1383267"/>
        <a:ext cx="7276527" cy="691633"/>
      </dsp:txXfrm>
    </dsp:sp>
    <dsp:sp modelId="{60FED1E8-0EA6-4F81-B147-4EF9EFADA84C}">
      <dsp:nvSpPr>
        <dsp:cNvPr id="0" name=""/>
        <dsp:cNvSpPr/>
      </dsp:nvSpPr>
      <dsp:spPr>
        <a:xfrm>
          <a:off x="593680" y="1518343"/>
          <a:ext cx="421481" cy="4214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77973-89FF-4C65-B59E-0E2096086114}">
      <dsp:nvSpPr>
        <dsp:cNvPr id="0" name=""/>
        <dsp:cNvSpPr/>
      </dsp:nvSpPr>
      <dsp:spPr>
        <a:xfrm>
          <a:off x="646147" y="2420898"/>
          <a:ext cx="7350951" cy="6916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98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Grand convergence encapsulates UHC in a specific, tangible way: argues for “pro-poor” UHC that initially ensures universal coverage for tackling infections + RMNCH conditions +  essential interventions for NCDs/injury</a:t>
          </a:r>
          <a:endParaRPr lang="en-US" sz="1800" kern="1200" dirty="0">
            <a:solidFill>
              <a:schemeClr val="tx1"/>
            </a:solidFill>
          </a:endParaRPr>
        </a:p>
      </dsp:txBody>
      <dsp:txXfrm>
        <a:off x="646147" y="2420898"/>
        <a:ext cx="7350951" cy="691633"/>
      </dsp:txXfrm>
    </dsp:sp>
    <dsp:sp modelId="{F5A32209-192D-4409-BCCF-44A2C6143C9A}">
      <dsp:nvSpPr>
        <dsp:cNvPr id="0" name=""/>
        <dsp:cNvSpPr/>
      </dsp:nvSpPr>
      <dsp:spPr>
        <a:xfrm>
          <a:off x="593680" y="2555974"/>
          <a:ext cx="421481" cy="4214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76251-7B24-4162-A19D-D797183DA875}">
      <dsp:nvSpPr>
        <dsp:cNvPr id="0" name=""/>
        <dsp:cNvSpPr/>
      </dsp:nvSpPr>
      <dsp:spPr>
        <a:xfrm>
          <a:off x="207554" y="3458529"/>
          <a:ext cx="7831608" cy="6916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898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Program investments are accompanied by structural investments in health system</a:t>
          </a:r>
          <a:r>
            <a:rPr lang="en-US" sz="1800" kern="1200" dirty="0" smtClean="0">
              <a:solidFill>
                <a:schemeClr val="tx1"/>
              </a:solidFill>
              <a:sym typeface="Wingdings" panose="05000000000000000000" pitchFamily="2" charset="2"/>
            </a:rPr>
            <a:t> would coalesce over time into a functional delivery system, </a:t>
          </a:r>
          <a:r>
            <a:rPr lang="en-US" sz="1800" kern="1200" dirty="0" smtClean="0">
              <a:solidFill>
                <a:schemeClr val="tx1"/>
              </a:solidFill>
            </a:rPr>
            <a:t>prepared to address NCDs/injury</a:t>
          </a:r>
          <a:endParaRPr lang="en-US" sz="1800" kern="1200" dirty="0">
            <a:solidFill>
              <a:schemeClr val="tx1"/>
            </a:solidFill>
          </a:endParaRPr>
        </a:p>
      </dsp:txBody>
      <dsp:txXfrm>
        <a:off x="207554" y="3458529"/>
        <a:ext cx="7831608" cy="691633"/>
      </dsp:txXfrm>
    </dsp:sp>
    <dsp:sp modelId="{A7BEA741-FE3B-4298-82AE-B9CAF2D2E24B}">
      <dsp:nvSpPr>
        <dsp:cNvPr id="0" name=""/>
        <dsp:cNvSpPr/>
      </dsp:nvSpPr>
      <dsp:spPr>
        <a:xfrm>
          <a:off x="197151" y="3593605"/>
          <a:ext cx="421481" cy="4214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0.20721</cdr:x>
      <cdr:y>0.08683</cdr:y>
    </cdr:from>
    <cdr:to>
      <cdr:x>0.452</cdr:x>
      <cdr:y>0.2483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28784" y="528918"/>
          <a:ext cx="2160456" cy="983606"/>
        </a:xfrm>
        <a:prstGeom xmlns:a="http://schemas.openxmlformats.org/drawingml/2006/main" prst="rect">
          <a:avLst/>
        </a:prstGeom>
      </cdr:spPr>
    </cdr:pic>
  </cdr:relSizeAnchor>
  <cdr:relSizeAnchor xmlns:cdr="http://schemas.openxmlformats.org/drawingml/2006/chartDrawing">
    <cdr:from>
      <cdr:x>0.75114</cdr:x>
      <cdr:y>0.08683</cdr:y>
    </cdr:from>
    <cdr:to>
      <cdr:x>0.96699</cdr:x>
      <cdr:y>0.24945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629376" y="528919"/>
          <a:ext cx="1905024" cy="990610"/>
        </a:xfrm>
        <a:prstGeom xmlns:a="http://schemas.openxmlformats.org/drawingml/2006/main" prst="rect">
          <a:avLst/>
        </a:prstGeom>
      </cdr:spPr>
    </cdr:pic>
  </cdr:relSizeAnchor>
  <cdr:relSizeAnchor xmlns:cdr="http://schemas.openxmlformats.org/drawingml/2006/chartDrawing">
    <cdr:from>
      <cdr:x>0.34535</cdr:x>
      <cdr:y>0.24945</cdr:y>
    </cdr:from>
    <cdr:to>
      <cdr:x>0.36008</cdr:x>
      <cdr:y>0.38726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048000" y="1519518"/>
          <a:ext cx="130003" cy="839472"/>
        </a:xfrm>
        <a:prstGeom xmlns:a="http://schemas.openxmlformats.org/drawingml/2006/main" prst="rect">
          <a:avLst/>
        </a:prstGeom>
      </cdr:spPr>
    </cdr:pic>
  </cdr:relSizeAnchor>
  <cdr:relSizeAnchor xmlns:cdr="http://schemas.openxmlformats.org/drawingml/2006/chartDrawing">
    <cdr:from>
      <cdr:x>0.60437</cdr:x>
      <cdr:y>0.2296</cdr:y>
    </cdr:from>
    <cdr:to>
      <cdr:x>0.6389</cdr:x>
      <cdr:y>0.50777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334020" y="1398613"/>
          <a:ext cx="304779" cy="1694486"/>
        </a:xfrm>
        <a:prstGeom xmlns:a="http://schemas.openxmlformats.org/drawingml/2006/main" prst="rect">
          <a:avLst/>
        </a:prstGeom>
      </cdr:spPr>
    </cdr:pic>
  </cdr:relSizeAnchor>
  <cdr:relSizeAnchor xmlns:cdr="http://schemas.openxmlformats.org/drawingml/2006/chartDrawing">
    <cdr:from>
      <cdr:x>0.94109</cdr:x>
      <cdr:y>0.24945</cdr:y>
    </cdr:from>
    <cdr:to>
      <cdr:x>0.96549</cdr:x>
      <cdr:y>0.66225</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8305800" y="1519518"/>
          <a:ext cx="215399" cy="2514589"/>
        </a:xfrm>
        <a:prstGeom xmlns:a="http://schemas.openxmlformats.org/drawingml/2006/main" prst="rect">
          <a:avLst/>
        </a:prstGeom>
      </cdr:spPr>
    </cdr:pic>
  </cdr:relSizeAnchor>
  <cdr:relSizeAnchor xmlns:cdr="http://schemas.openxmlformats.org/drawingml/2006/chartDrawing">
    <cdr:from>
      <cdr:x>0.63738</cdr:x>
      <cdr:y>0.66299</cdr:y>
    </cdr:from>
    <cdr:to>
      <cdr:x>0.96404</cdr:x>
      <cdr:y>0.71226</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5625353" y="4038600"/>
          <a:ext cx="2883021" cy="300129"/>
        </a:xfrm>
        <a:prstGeom xmlns:a="http://schemas.openxmlformats.org/drawingml/2006/main" prst="rect">
          <a:avLst/>
        </a:prstGeom>
      </cdr:spPr>
    </cdr:pic>
  </cdr:relSizeAnchor>
  <cdr:relSizeAnchor xmlns:cdr="http://schemas.openxmlformats.org/drawingml/2006/chartDrawing">
    <cdr:from>
      <cdr:x>0.3352</cdr:x>
      <cdr:y>0.50037</cdr:y>
    </cdr:from>
    <cdr:to>
      <cdr:x>0.64528</cdr:x>
      <cdr:y>0.67926</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2958353" y="3048000"/>
          <a:ext cx="2736690" cy="1089711"/>
        </a:xfrm>
        <a:prstGeom xmlns:a="http://schemas.openxmlformats.org/drawingml/2006/main" prst="rect">
          <a:avLst/>
        </a:prstGeom>
      </cdr:spPr>
    </cdr:pic>
  </cdr:relSizeAnchor>
  <cdr:relSizeAnchor xmlns:cdr="http://schemas.openxmlformats.org/drawingml/2006/chartDrawing">
    <cdr:from>
      <cdr:x>0.8408</cdr:x>
      <cdr:y>0.76789</cdr:y>
    </cdr:from>
    <cdr:to>
      <cdr:x>1</cdr:x>
      <cdr:y>1</cdr:y>
    </cdr:to>
    <cdr:sp macro="" textlink="">
      <cdr:nvSpPr>
        <cdr:cNvPr id="16" name="TextBox 15"/>
        <cdr:cNvSpPr txBox="1"/>
      </cdr:nvSpPr>
      <cdr:spPr>
        <a:xfrm xmlns:a="http://schemas.openxmlformats.org/drawingml/2006/main">
          <a:off x="5000625" y="33813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0.48062</cdr:x>
      <cdr:y>0.08683</cdr:y>
    </cdr:from>
    <cdr:to>
      <cdr:x>0.72194</cdr:x>
      <cdr:y>0.25202</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4241800" y="528918"/>
          <a:ext cx="2129831" cy="100625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9C6BA-7449-4716-B5BF-8E7146F23D96}" type="datetimeFigureOut">
              <a:rPr lang="en-US" smtClean="0"/>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E0F24-FC91-417C-AB2E-A66D31643FA0}" type="slidenum">
              <a:rPr lang="en-US" smtClean="0"/>
              <a:t>‹#›</a:t>
            </a:fld>
            <a:endParaRPr lang="en-US"/>
          </a:p>
        </p:txBody>
      </p:sp>
    </p:spTree>
    <p:extLst>
      <p:ext uri="{BB962C8B-B14F-4D97-AF65-F5344CB8AC3E}">
        <p14:creationId xmlns:p14="http://schemas.microsoft.com/office/powerpoint/2010/main" val="191485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ejm.org/doi/full/10.1056/NEJMra1111421?query=TOC"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8</a:t>
            </a:fld>
            <a:endParaRPr lang="en-US"/>
          </a:p>
        </p:txBody>
      </p:sp>
    </p:spTree>
    <p:extLst>
      <p:ext uri="{BB962C8B-B14F-4D97-AF65-F5344CB8AC3E}">
        <p14:creationId xmlns:p14="http://schemas.microsoft.com/office/powerpoint/2010/main" val="70407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EFF09-87DE-4101-ACEA-5655F61A7BD3}" type="slidenum">
              <a:rPr lang="en-US" smtClean="0"/>
              <a:t>58</a:t>
            </a:fld>
            <a:endParaRPr lang="en-US"/>
          </a:p>
        </p:txBody>
      </p:sp>
    </p:spTree>
    <p:extLst>
      <p:ext uri="{BB962C8B-B14F-4D97-AF65-F5344CB8AC3E}">
        <p14:creationId xmlns:p14="http://schemas.microsoft.com/office/powerpoint/2010/main" val="415484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0E0F24-FC91-417C-AB2E-A66D31643FA0}" type="slidenum">
              <a:rPr lang="en-US" smtClean="0"/>
              <a:t>13</a:t>
            </a:fld>
            <a:endParaRPr lang="en-US"/>
          </a:p>
        </p:txBody>
      </p:sp>
    </p:spTree>
    <p:extLst>
      <p:ext uri="{BB962C8B-B14F-4D97-AF65-F5344CB8AC3E}">
        <p14:creationId xmlns:p14="http://schemas.microsoft.com/office/powerpoint/2010/main" val="349970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E4D85EE-C97C-4F88-9AF8-29360D7C17A8}" type="slidenum">
              <a:rPr lang="en-US" smtClean="0"/>
              <a:pPr/>
              <a:t>38</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"Funeral of First Born" (Rural Russia, 1983). Oil on Canvas by Nicolai Yaroshenko (</a:t>
            </a:r>
            <a:r>
              <a:rPr lang="en-US" dirty="0"/>
              <a:t>Russian, 1846-1898)</a:t>
            </a:r>
          </a:p>
          <a:p>
            <a:pPr>
              <a:defRPr/>
            </a:pPr>
            <a:endParaRPr lang="en-US" dirty="0" smtClean="0"/>
          </a:p>
          <a:p>
            <a:pPr>
              <a:defRPr/>
            </a:pPr>
            <a:r>
              <a:rPr lang="en-US" dirty="0" smtClean="0">
                <a:latin typeface="+mn-lt"/>
                <a:ea typeface="+mn-ea"/>
                <a:cs typeface="+mn-cs"/>
                <a:hlinkClick r:id="rId3"/>
              </a:rPr>
              <a:t>http://www.nejm.org/doi/full/10.1056/NEJMra1111421?query=TOC</a:t>
            </a:r>
            <a:endParaRPr lang="en-US" dirty="0" smtClean="0"/>
          </a:p>
          <a:p>
            <a:pPr>
              <a:defRPr/>
            </a:pPr>
            <a:r>
              <a:rPr lang="en-US" dirty="0" smtClean="0">
                <a:latin typeface="+mn-lt"/>
                <a:ea typeface="+mn-ea"/>
                <a:cs typeface="+mn-cs"/>
              </a:rPr>
              <a:t>* For centuries, the cumulative weight of experience fostered the conclusion that childhood deaths were inevitable. Many families, even those of plentiful means, lost half or more of their children. Seemingly nothing could be done — medically, politically, or economically — save to let nature take its course. Indeed, the mind of the public had changed little since the 2nd century, when the emperor Marcus Aurelius wrote, “One man prays, `How I may not lose my little child', but you must pray, `How I may not be afraid to lose him'” (Meditations 9.40).</a:t>
            </a:r>
          </a:p>
          <a:p>
            <a:pPr>
              <a:defRPr/>
            </a:pPr>
            <a:r>
              <a:rPr lang="en-US" dirty="0" smtClean="0">
                <a:latin typeface="+mn-lt"/>
                <a:ea typeface="+mn-ea"/>
                <a:cs typeface="+mn-cs"/>
              </a:rPr>
              <a:t>* One has but to view the tombstones in colonial cemeteries to understand that death in childhood represented a grievous but seemingly inexorable trajectory. The death toll from infection among the very young was often obscured in colonial epidemics, when smallpox, diphtheria, cholera, dysentery, and measles typically killed without respect to age.  Apart from these individual tragedies, however, there was little recognition of the special susceptibility of children, particularly those under 5 years of age, until the diphtheria epidemic in New England (1735 through 1740), in which 80% of its 5000 victims — almost 2.5% of the population — were children.</a:t>
            </a:r>
            <a:r>
              <a:rPr lang="en-US" dirty="0" smtClean="0">
                <a:latin typeface="+mn-lt"/>
                <a:ea typeface="+mn-ea"/>
                <a:cs typeface="+mn-cs"/>
                <a:hlinkClick r:id="rId3"/>
              </a:rPr>
              <a:t>13</a:t>
            </a:r>
            <a:endParaRPr lang="en-US" dirty="0" smtClean="0">
              <a:latin typeface="+mn-lt"/>
              <a:ea typeface="+mn-ea"/>
              <a:cs typeface="+mn-cs"/>
            </a:endParaRPr>
          </a:p>
          <a:p>
            <a:pPr>
              <a:defRPr/>
            </a:pPr>
            <a:r>
              <a:rPr lang="en-US" dirty="0" smtClean="0">
                <a:latin typeface="+mn-lt"/>
                <a:ea typeface="+mn-ea"/>
                <a:cs typeface="+mn-cs"/>
              </a:rPr>
              <a:t>* By the middle of the 19th century, a child's death, far from intolerable, was frequently viewed as blessed, a release from the torment of hectic infection or the lingering complications of diseases such as rheumatic fever</a:t>
            </a:r>
          </a:p>
          <a:p>
            <a:pPr>
              <a:defRPr/>
            </a:pPr>
            <a:endParaRPr lang="en-US" dirty="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68628D03-8EF9-4DB2-BA55-ED29292C14C7}" type="slidenum">
              <a:rPr lang="en-US" altLang="en-US" sz="1200" smtClean="0">
                <a:latin typeface="Arial" pitchFamily="34" charset="0"/>
              </a:rPr>
              <a:pPr/>
              <a:t>43</a:t>
            </a:fld>
            <a:endParaRPr lang="en-US" altLang="en-US"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Equally important but less appreciated is an unprecedented expansion of GDP in less developed nations</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Driven by better governance, trade, new technology, as well as the demographic dividend</a:t>
            </a: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0265F52D-D669-47FB-859D-6BDFA52D3EC4}" type="slidenum">
              <a:rPr lang="en-US" altLang="en-US" sz="1200" smtClean="0">
                <a:solidFill>
                  <a:srgbClr val="000000"/>
                </a:solidFill>
                <a:latin typeface="Arial" pitchFamily="34" charset="0"/>
              </a:rPr>
              <a:pPr/>
              <a:t>44</a:t>
            </a:fld>
            <a:endParaRPr lang="en-US" altLang="en-US" sz="1200"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As developing countries grow, they will inevitably spend more on health </a:t>
            </a:r>
          </a:p>
          <a:p>
            <a:r>
              <a:rPr lang="en-US" altLang="en-US" dirty="0" smtClean="0">
                <a:latin typeface="Arial" pitchFamily="34" charset="0"/>
                <a:ea typeface="ＭＳ Ｐゴシック" pitchFamily="34" charset="-128"/>
              </a:rPr>
              <a:t>Health spending WILL go up.</a:t>
            </a:r>
          </a:p>
          <a:p>
            <a:r>
              <a:rPr lang="en-US" altLang="en-US" dirty="0" smtClean="0">
                <a:latin typeface="Arial" pitchFamily="34" charset="0"/>
                <a:ea typeface="ＭＳ Ｐゴシック" pitchFamily="34" charset="-128"/>
              </a:rPr>
              <a:t>Jacques Van Der </a:t>
            </a:r>
            <a:r>
              <a:rPr lang="en-US" altLang="en-US" dirty="0" err="1" smtClean="0">
                <a:latin typeface="Arial" pitchFamily="34" charset="0"/>
                <a:ea typeface="ＭＳ Ｐゴシック" pitchFamily="34" charset="-128"/>
              </a:rPr>
              <a:t>Gaag</a:t>
            </a:r>
            <a:r>
              <a:rPr lang="en-US" altLang="en-US" dirty="0" smtClean="0">
                <a:latin typeface="Arial" pitchFamily="34" charset="0"/>
                <a:ea typeface="ＭＳ Ｐゴシック" pitchFamily="34" charset="-128"/>
              </a:rPr>
              <a:t> studied 178 countries and found that health spending increased disproportionally with increases in GDP (income elasticity &gt;1)</a:t>
            </a:r>
          </a:p>
          <a:p>
            <a:r>
              <a:rPr lang="en-US" altLang="en-US" dirty="0" smtClean="0">
                <a:latin typeface="Arial" pitchFamily="34" charset="0"/>
                <a:ea typeface="ＭＳ Ｐゴシック" pitchFamily="34" charset="-128"/>
              </a:rPr>
              <a:t>USAID examined data for 65 countries which carried out own health accounts (rather than use modeled data).  We also found that THE rises slightly faster than GDP.</a:t>
            </a:r>
          </a:p>
          <a:p>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30979331-AEB7-4661-B357-98D0ED81F929}" type="slidenum">
              <a:rPr lang="en-US" altLang="en-US" sz="1200" smtClean="0">
                <a:latin typeface="Arial" pitchFamily="34" charset="0"/>
              </a:rPr>
              <a:pPr/>
              <a:t>46</a:t>
            </a:fld>
            <a:endParaRPr lang="en-US" altLang="en-US"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000" b="1" i="1" dirty="0" smtClean="0">
                <a:latin typeface="Arial" pitchFamily="34" charset="0"/>
                <a:ea typeface="ＭＳ Ｐゴシック" pitchFamily="34" charset="-128"/>
              </a:rPr>
              <a:t>“An AIDS-free generation would be one of the greatest gifts the United States could give to our collective future.”  -- Secretary of State Hillary Rodham Clinton, November 8, 2011</a:t>
            </a:r>
          </a:p>
          <a:p>
            <a:pPr eaLnBrk="1" hangingPunct="1">
              <a:lnSpc>
                <a:spcPct val="90000"/>
              </a:lnSpc>
            </a:pPr>
            <a:endParaRPr lang="en-US" altLang="en-US" sz="2000" b="1" i="1" dirty="0" smtClean="0">
              <a:latin typeface="Arial" pitchFamily="34" charset="0"/>
              <a:ea typeface="ＭＳ Ｐゴシック" pitchFamily="34" charset="-128"/>
            </a:endParaRPr>
          </a:p>
          <a:p>
            <a:pPr eaLnBrk="1" hangingPunct="1">
              <a:lnSpc>
                <a:spcPct val="90000"/>
              </a:lnSpc>
            </a:pPr>
            <a:r>
              <a:rPr lang="en-US" altLang="en-US" b="1" i="1" dirty="0" smtClean="0">
                <a:latin typeface="Arial" pitchFamily="34" charset="0"/>
                <a:ea typeface="ＭＳ Ｐゴシック" pitchFamily="34" charset="-128"/>
              </a:rPr>
              <a:t>An AIDS-free generation means that: </a:t>
            </a:r>
          </a:p>
          <a:p>
            <a:pPr eaLnBrk="1" hangingPunct="1">
              <a:lnSpc>
                <a:spcPct val="90000"/>
              </a:lnSpc>
            </a:pPr>
            <a:endParaRPr lang="en-US" altLang="en-US" b="1" i="1" dirty="0" smtClean="0">
              <a:latin typeface="Arial" pitchFamily="34" charset="0"/>
              <a:ea typeface="ＭＳ Ｐゴシック" pitchFamily="34" charset="-128"/>
            </a:endParaRPr>
          </a:p>
          <a:p>
            <a:pPr eaLnBrk="1" hangingPunct="1">
              <a:lnSpc>
                <a:spcPct val="90000"/>
              </a:lnSpc>
              <a:buFontTx/>
              <a:buChar char="-"/>
            </a:pPr>
            <a:r>
              <a:rPr lang="en-US" altLang="en-US" dirty="0" smtClean="0">
                <a:latin typeface="Arial" pitchFamily="34" charset="0"/>
                <a:ea typeface="ＭＳ Ｐゴシック" pitchFamily="34" charset="-128"/>
              </a:rPr>
              <a:t>Virtually no children are born with the virus  </a:t>
            </a:r>
          </a:p>
          <a:p>
            <a:pPr eaLnBrk="1" hangingPunct="1">
              <a:lnSpc>
                <a:spcPct val="90000"/>
              </a:lnSpc>
              <a:buFontTx/>
              <a:buChar char="-"/>
            </a:pPr>
            <a:r>
              <a:rPr lang="en-US" altLang="en-US" dirty="0" smtClean="0">
                <a:latin typeface="Arial" pitchFamily="34" charset="0"/>
                <a:ea typeface="ＭＳ Ｐゴシック" pitchFamily="34" charset="-128"/>
              </a:rPr>
              <a:t>  As these children become teenagers and adults, they are at a far lower risk of becoming infected than they would be today</a:t>
            </a:r>
          </a:p>
          <a:p>
            <a:pPr eaLnBrk="1" hangingPunct="1">
              <a:lnSpc>
                <a:spcPct val="90000"/>
              </a:lnSpc>
              <a:buFontTx/>
              <a:buChar char="-"/>
            </a:pPr>
            <a:r>
              <a:rPr lang="en-US" altLang="en-US" dirty="0" smtClean="0">
                <a:latin typeface="Arial" pitchFamily="34" charset="0"/>
                <a:ea typeface="ＭＳ Ｐゴシック" pitchFamily="34" charset="-128"/>
              </a:rPr>
              <a:t>- They have access to treatment that helps prevent them from developing AIDS and passing the virus to others</a:t>
            </a:r>
          </a:p>
          <a:p>
            <a:pPr>
              <a:lnSpc>
                <a:spcPct val="90000"/>
              </a:lnSpc>
            </a:pPr>
            <a:endParaRPr lang="en-US" altLang="en-US" dirty="0" smtClean="0">
              <a:latin typeface="Arial" pitchFamily="34" charset="0"/>
              <a:ea typeface="ＭＳ Ｐゴシック" pitchFamily="34" charset="-128"/>
            </a:endParaRPr>
          </a:p>
          <a:p>
            <a:pPr>
              <a:lnSpc>
                <a:spcPct val="90000"/>
              </a:lnSpc>
            </a:pPr>
            <a:endParaRPr lang="en-US" altLang="en-US" dirty="0" smtClean="0">
              <a:latin typeface="Arial" pitchFamily="34" charset="0"/>
              <a:ea typeface="ＭＳ Ｐゴシック" pitchFamily="34" charset="-128"/>
            </a:endParaRPr>
          </a:p>
          <a:p>
            <a:pPr eaLnBrk="1" hangingPunct="1">
              <a:lnSpc>
                <a:spcPct val="90000"/>
              </a:lnSpc>
            </a:pPr>
            <a:r>
              <a:rPr lang="en-US" altLang="en-US" dirty="0" smtClean="0">
                <a:latin typeface="Arial" pitchFamily="34" charset="0"/>
                <a:ea typeface="ＭＳ Ｐゴシック" pitchFamily="34" charset="-128"/>
              </a:rPr>
              <a:t>Treatment:  By the end of 2013, PEPFAR will directly support more than 6 million people on antiretroviral treatment – two million more than our previous goal</a:t>
            </a:r>
          </a:p>
          <a:p>
            <a:pPr eaLnBrk="1" hangingPunct="1">
              <a:lnSpc>
                <a:spcPct val="90000"/>
              </a:lnSpc>
            </a:pPr>
            <a:endParaRPr lang="en-US" altLang="en-US" i="1" dirty="0" smtClean="0">
              <a:latin typeface="Arial" pitchFamily="34" charset="0"/>
              <a:ea typeface="ＭＳ Ｐゴシック" pitchFamily="34" charset="-128"/>
            </a:endParaRPr>
          </a:p>
          <a:p>
            <a:pPr eaLnBrk="1" hangingPunct="1">
              <a:lnSpc>
                <a:spcPct val="90000"/>
              </a:lnSpc>
            </a:pPr>
            <a:r>
              <a:rPr lang="en-US" altLang="en-US" i="1" dirty="0" smtClean="0">
                <a:latin typeface="Arial" pitchFamily="34" charset="0"/>
                <a:ea typeface="ＭＳ Ｐゴシック" pitchFamily="34" charset="-128"/>
              </a:rPr>
              <a:t>Over the next two years:</a:t>
            </a:r>
          </a:p>
          <a:p>
            <a:pPr eaLnBrk="1" hangingPunct="1">
              <a:lnSpc>
                <a:spcPct val="90000"/>
              </a:lnSpc>
              <a:buFontTx/>
              <a:buChar char="•"/>
            </a:pPr>
            <a:r>
              <a:rPr lang="en-US" altLang="en-US" dirty="0" smtClean="0">
                <a:latin typeface="Arial" pitchFamily="34" charset="0"/>
                <a:ea typeface="ＭＳ Ｐゴシック" pitchFamily="34" charset="-128"/>
              </a:rPr>
              <a:t>Voluntary medical male circumcision (VMMC): PEPFAR will support more than 4.7 million VMMCs in Eastern and Southern Africa.</a:t>
            </a:r>
          </a:p>
          <a:p>
            <a:pPr eaLnBrk="1" hangingPunct="1">
              <a:lnSpc>
                <a:spcPct val="90000"/>
              </a:lnSpc>
              <a:buFontTx/>
              <a:buChar char="•"/>
            </a:pPr>
            <a:r>
              <a:rPr lang="en-US" altLang="en-US" dirty="0" smtClean="0">
                <a:latin typeface="Arial" pitchFamily="34" charset="0"/>
                <a:ea typeface="ＭＳ Ｐゴシック" pitchFamily="34" charset="-128"/>
              </a:rPr>
              <a:t>Condoms: PEPFAR will distribute more than 1 billion condoms.</a:t>
            </a:r>
          </a:p>
          <a:p>
            <a:pPr eaLnBrk="1" hangingPunct="1">
              <a:lnSpc>
                <a:spcPct val="90000"/>
              </a:lnSpc>
              <a:buFontTx/>
              <a:buChar char="•"/>
            </a:pPr>
            <a:r>
              <a:rPr lang="en-US" altLang="en-US" dirty="0" smtClean="0">
                <a:latin typeface="Arial" pitchFamily="34" charset="0"/>
                <a:ea typeface="ＭＳ Ｐゴシック" pitchFamily="34" charset="-128"/>
              </a:rPr>
              <a:t>PMTCT: PEPFAR will reach more than 1.5 million HIV-positive pregnant women with antiretroviral drugs to prevent them from passing the virus to their children.</a:t>
            </a:r>
          </a:p>
          <a:p>
            <a:pPr>
              <a:lnSpc>
                <a:spcPct val="90000"/>
              </a:lnSpc>
            </a:pPr>
            <a:endParaRPr lang="en-US" altLang="en-US" dirty="0" smtClean="0">
              <a:latin typeface="Arial" pitchFamily="34" charset="0"/>
              <a:ea typeface="ＭＳ Ｐゴシック" pitchFamily="34" charset="-128"/>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867AB603-30D8-41F4-B9AE-E8ABECCC321A}" type="slidenum">
              <a:rPr lang="en-US" altLang="en-US" sz="1200" smtClean="0">
                <a:latin typeface="Arial" pitchFamily="34" charset="0"/>
              </a:rPr>
              <a:pPr/>
              <a:t>48</a:t>
            </a:fld>
            <a:endParaRPr lang="en-US" altLang="en-US" sz="12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http://www.aidsinfoonline.org/devinfo/libraries/aspx/home.aspx</a:t>
            </a:r>
          </a:p>
          <a:p>
            <a:endParaRPr lang="en-US" altLang="en-US" smtClean="0">
              <a:latin typeface="Arial" pitchFamily="34" charset="0"/>
              <a:ea typeface="ＭＳ Ｐゴシック" pitchFamily="34" charset="-128"/>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3ADFCE94-B88F-4634-A981-1DD18DFBEA62}" type="slidenum">
              <a:rPr lang="en-US" altLang="en-US" sz="1200" smtClean="0">
                <a:latin typeface="Arial" pitchFamily="34" charset="0"/>
              </a:rPr>
              <a:pPr/>
              <a:t>49</a:t>
            </a:fld>
            <a:endParaRPr lang="en-US" altLang="en-US" sz="12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Child Mortality Estimates (CME)</a:t>
            </a:r>
          </a:p>
          <a:p>
            <a:r>
              <a:rPr lang="en-US" altLang="en-US" smtClean="0">
                <a:latin typeface="Arial" pitchFamily="34" charset="0"/>
                <a:ea typeface="ＭＳ Ｐゴシック" pitchFamily="34" charset="-128"/>
              </a:rPr>
              <a:t>http://www.childmortality.org/index.php?r=site/graph#ID=MEX_Mexico</a:t>
            </a:r>
          </a:p>
          <a:p>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The primary source for MMR estimations is WHO, Unicef, Unfpa, World Bank (2012), Trends in maternal mortality: 1990 to 2010. WHO, Unicef, Unfpa and The World Bank Estimates. (it is available online).  </a:t>
            </a:r>
          </a:p>
          <a:p>
            <a:r>
              <a:rPr lang="en-US" altLang="en-US" smtClean="0">
                <a:latin typeface="Arial" pitchFamily="34" charset="0"/>
                <a:ea typeface="ＭＳ Ｐゴシック" pitchFamily="34" charset="-128"/>
              </a:rPr>
              <a:t/>
            </a:r>
            <a:br>
              <a:rPr lang="en-US" altLang="en-US" smtClean="0">
                <a:latin typeface="Arial" pitchFamily="34" charset="0"/>
                <a:ea typeface="ＭＳ Ｐゴシック" pitchFamily="34" charset="-128"/>
              </a:rPr>
            </a:br>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New estimates will be coming out soon</a:t>
            </a:r>
            <a:br>
              <a:rPr lang="en-US" altLang="en-US" smtClean="0">
                <a:latin typeface="Arial" pitchFamily="34" charset="0"/>
                <a:ea typeface="ＭＳ Ｐゴシック" pitchFamily="34" charset="-128"/>
              </a:rPr>
            </a:br>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For Mexico, the MMR estimate for 2010 is 50 (CI 44 to 56), with 1100 deaths/year and lifetime risk of 1 mat death/790 women RA.  (page 34).  On Page 42, they give the following estimates of MMR since 1990:</a:t>
            </a:r>
          </a:p>
          <a:p>
            <a:r>
              <a:rPr lang="en-US" altLang="en-US" smtClean="0">
                <a:latin typeface="Arial" pitchFamily="34" charset="0"/>
                <a:ea typeface="ＭＳ Ｐゴシック" pitchFamily="34" charset="-128"/>
              </a:rPr>
              <a:t/>
            </a:r>
            <a:br>
              <a:rPr lang="en-US" altLang="en-US" smtClean="0">
                <a:latin typeface="Arial" pitchFamily="34" charset="0"/>
                <a:ea typeface="ＭＳ Ｐゴシック" pitchFamily="34" charset="-128"/>
              </a:rPr>
            </a:br>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1990 92</a:t>
            </a:r>
          </a:p>
          <a:p>
            <a:r>
              <a:rPr lang="en-US" altLang="en-US" smtClean="0">
                <a:latin typeface="Arial" pitchFamily="34" charset="0"/>
                <a:ea typeface="ＭＳ Ｐゴシック" pitchFamily="34" charset="-128"/>
              </a:rPr>
              <a:t>1995 85</a:t>
            </a:r>
          </a:p>
          <a:p>
            <a:r>
              <a:rPr lang="en-US" altLang="en-US" smtClean="0">
                <a:latin typeface="Arial" pitchFamily="34" charset="0"/>
                <a:ea typeface="ＭＳ Ｐゴシック" pitchFamily="34" charset="-128"/>
              </a:rPr>
              <a:t>2000 82</a:t>
            </a:r>
          </a:p>
          <a:p>
            <a:r>
              <a:rPr lang="en-US" altLang="en-US" smtClean="0">
                <a:latin typeface="Arial" pitchFamily="34" charset="0"/>
                <a:ea typeface="ＭＳ Ｐゴシック" pitchFamily="34" charset="-128"/>
              </a:rPr>
              <a:t>2005 54</a:t>
            </a:r>
          </a:p>
          <a:p>
            <a:r>
              <a:rPr lang="en-US" altLang="en-US" smtClean="0">
                <a:latin typeface="Arial" pitchFamily="34" charset="0"/>
                <a:ea typeface="ＭＳ Ｐゴシック" pitchFamily="34" charset="-128"/>
              </a:rPr>
              <a:t>2010 50 </a:t>
            </a:r>
          </a:p>
          <a:p>
            <a:r>
              <a:rPr lang="en-US" altLang="en-US" smtClean="0">
                <a:latin typeface="Arial" pitchFamily="34" charset="0"/>
                <a:ea typeface="ＭＳ Ｐゴシック" pitchFamily="34" charset="-128"/>
              </a:rPr>
              <a:t>% change in MMR between 1990-2010 is 45%, and annual rate of reduction (ARR) 3%/ year.  </a:t>
            </a:r>
          </a:p>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B91AE520-1A1B-4BEF-A333-2E2BFBE57345}" type="slidenum">
              <a:rPr lang="en-US" altLang="en-US" sz="1200" smtClean="0">
                <a:latin typeface="Arial" pitchFamily="34" charset="0"/>
              </a:rPr>
              <a:pPr/>
              <a:t>52</a:t>
            </a:fld>
            <a:endParaRPr lang="en-US" alt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3638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13317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640013" y="2139950"/>
            <a:ext cx="5027612" cy="4510088"/>
            <a:chOff x="1663" y="1348"/>
            <a:chExt cx="3167" cy="2841"/>
          </a:xfrm>
        </p:grpSpPr>
        <p:sp>
          <p:nvSpPr>
            <p:cNvPr id="5" name="McK Confidential" hidden="1"/>
            <p:cNvSpPr txBox="1">
              <a:spLocks noChangeArrowheads="1"/>
            </p:cNvSpPr>
            <p:nvPr userDrawn="1"/>
          </p:nvSpPr>
          <p:spPr bwMode="auto">
            <a:xfrm>
              <a:off x="1663" y="1348"/>
              <a:ext cx="936" cy="138"/>
            </a:xfrm>
            <a:prstGeom prst="rect">
              <a:avLst/>
            </a:prstGeom>
            <a:noFill/>
            <a:ln>
              <a:noFill/>
            </a:ln>
            <a:effectLst/>
            <a:extLst/>
          </p:spPr>
          <p:txBody>
            <a:bodyPr lIns="0" tIns="0" rIns="0" bIns="0">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eaLnBrk="1" hangingPunct="1">
                <a:defRPr/>
              </a:pPr>
              <a:r>
                <a:rPr lang="en-US" altLang="ko-KR" sz="1400" dirty="0">
                  <a:solidFill>
                    <a:srgbClr val="000000"/>
                  </a:solidFill>
                  <a:ea typeface="Gulim" pitchFamily="34" charset="-127"/>
                </a:rPr>
                <a:t>CONFIDENTIAL</a:t>
              </a:r>
            </a:p>
          </p:txBody>
        </p:sp>
        <p:sp>
          <p:nvSpPr>
            <p:cNvPr id="6" name="McK Document" hidden="1"/>
            <p:cNvSpPr txBox="1">
              <a:spLocks noChangeArrowheads="1"/>
            </p:cNvSpPr>
            <p:nvPr userDrawn="1"/>
          </p:nvSpPr>
          <p:spPr bwMode="auto">
            <a:xfrm>
              <a:off x="1663" y="3045"/>
              <a:ext cx="3167" cy="138"/>
            </a:xfrm>
            <a:prstGeom prst="rect">
              <a:avLst/>
            </a:prstGeom>
            <a:noFill/>
            <a:ln>
              <a:noFill/>
            </a:ln>
            <a:effectLst/>
            <a:extLst/>
          </p:spPr>
          <p:txBody>
            <a:bodyPr lIns="0" tIns="0" rIns="0" bIns="0" anchor="b">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eaLnBrk="1" hangingPunct="1">
                <a:defRPr/>
              </a:pPr>
              <a:r>
                <a:rPr lang="en-US" altLang="ko-KR" sz="1400" dirty="0">
                  <a:solidFill>
                    <a:srgbClr val="000000"/>
                  </a:solidFill>
                  <a:ea typeface="Gulim" pitchFamily="34" charset="-127"/>
                </a:rPr>
                <a:t>Document</a:t>
              </a:r>
            </a:p>
          </p:txBody>
        </p:sp>
        <p:sp>
          <p:nvSpPr>
            <p:cNvPr id="7" name="McK Date" hidden="1"/>
            <p:cNvSpPr txBox="1">
              <a:spLocks noChangeArrowheads="1"/>
            </p:cNvSpPr>
            <p:nvPr userDrawn="1"/>
          </p:nvSpPr>
          <p:spPr bwMode="auto">
            <a:xfrm>
              <a:off x="1663" y="3216"/>
              <a:ext cx="3167" cy="138"/>
            </a:xfrm>
            <a:prstGeom prst="rect">
              <a:avLst/>
            </a:prstGeom>
            <a:noFill/>
            <a:ln>
              <a:noFill/>
            </a:ln>
            <a:effectLst/>
            <a:extLst/>
          </p:spPr>
          <p:txBody>
            <a:bodyPr lIns="0" tIns="0" rIns="0" bIns="0">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eaLnBrk="1" hangingPunct="1">
                <a:defRPr/>
              </a:pPr>
              <a:r>
                <a:rPr lang="en-US" altLang="ko-KR" sz="1400" dirty="0">
                  <a:solidFill>
                    <a:srgbClr val="000000"/>
                  </a:solidFill>
                  <a:ea typeface="Gulim" pitchFamily="34" charset="-127"/>
                </a:rPr>
                <a:t>Date</a:t>
              </a:r>
            </a:p>
          </p:txBody>
        </p:sp>
        <p:sp>
          <p:nvSpPr>
            <p:cNvPr id="8" name="McK Disclaimer" hidden="1"/>
            <p:cNvSpPr>
              <a:spLocks noChangeArrowheads="1"/>
            </p:cNvSpPr>
            <p:nvPr userDrawn="1">
              <p:custDataLst>
                <p:tags r:id="rId1"/>
              </p:custDataLst>
            </p:nvPr>
          </p:nvSpPr>
          <p:spPr bwMode="auto">
            <a:xfrm>
              <a:off x="1663" y="3759"/>
              <a:ext cx="2303"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01688">
                <a:defRPr sz="2800">
                  <a:solidFill>
                    <a:schemeClr val="tx1"/>
                  </a:solidFill>
                  <a:latin typeface="Calibri" pitchFamily="34" charset="0"/>
                  <a:ea typeface="ＭＳ Ｐゴシック" pitchFamily="34" charset="-128"/>
                </a:defRPr>
              </a:lvl1pPr>
              <a:lvl2pPr marL="742950" indent="-285750" defTabSz="801688">
                <a:defRPr sz="2800">
                  <a:solidFill>
                    <a:schemeClr val="tx1"/>
                  </a:solidFill>
                  <a:latin typeface="Calibri" pitchFamily="34" charset="0"/>
                  <a:ea typeface="ＭＳ Ｐゴシック" pitchFamily="34" charset="-128"/>
                </a:defRPr>
              </a:lvl2pPr>
              <a:lvl3pPr marL="1143000" indent="-228600" defTabSz="801688">
                <a:defRPr sz="2800">
                  <a:solidFill>
                    <a:schemeClr val="tx1"/>
                  </a:solidFill>
                  <a:latin typeface="Calibri" pitchFamily="34" charset="0"/>
                  <a:ea typeface="ＭＳ Ｐゴシック" pitchFamily="34" charset="-128"/>
                </a:defRPr>
              </a:lvl3pPr>
              <a:lvl4pPr marL="1600200" indent="-228600" defTabSz="801688">
                <a:defRPr sz="2800">
                  <a:solidFill>
                    <a:schemeClr val="tx1"/>
                  </a:solidFill>
                  <a:latin typeface="Calibri" pitchFamily="34" charset="0"/>
                  <a:ea typeface="ＭＳ Ｐゴシック" pitchFamily="34" charset="-128"/>
                </a:defRPr>
              </a:lvl4pPr>
              <a:lvl5pPr marL="2057400" indent="-228600" defTabSz="801688">
                <a:defRPr sz="2800">
                  <a:solidFill>
                    <a:schemeClr val="tx1"/>
                  </a:solidFill>
                  <a:latin typeface="Calibri" pitchFamily="34" charset="0"/>
                  <a:ea typeface="ＭＳ Ｐゴシック" pitchFamily="34" charset="-128"/>
                </a:defRPr>
              </a:lvl5pPr>
              <a:lvl6pPr marL="2514600" indent="-228600" defTabSz="801688"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801688"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801688"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801688"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ko-KR" sz="900">
                  <a:solidFill>
                    <a:srgbClr val="000000"/>
                  </a:solidFill>
                  <a:latin typeface="Arial" pitchFamily="34" charset="0"/>
                  <a:ea typeface="Gulim" pitchFamily="34" charset="-127"/>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Working Draft Text" hidden="1"/>
          <p:cNvSpPr>
            <a:spLocks noChangeArrowheads="1"/>
          </p:cNvSpPr>
          <p:nvPr/>
        </p:nvSpPr>
        <p:spPr bwMode="auto">
          <a:xfrm>
            <a:off x="419100" y="342900"/>
            <a:ext cx="3048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5613">
              <a:defRPr sz="2800">
                <a:solidFill>
                  <a:schemeClr val="tx1"/>
                </a:solidFill>
                <a:latin typeface="Calibri" pitchFamily="34" charset="0"/>
                <a:ea typeface="ＭＳ Ｐゴシック" pitchFamily="34" charset="-128"/>
              </a:defRPr>
            </a:lvl1pPr>
            <a:lvl2pPr marL="742950" indent="-285750" defTabSz="455613">
              <a:defRPr sz="2800">
                <a:solidFill>
                  <a:schemeClr val="tx1"/>
                </a:solidFill>
                <a:latin typeface="Calibri" pitchFamily="34" charset="0"/>
                <a:ea typeface="ＭＳ Ｐゴシック" pitchFamily="34" charset="-128"/>
              </a:defRPr>
            </a:lvl2pPr>
            <a:lvl3pPr marL="1143000" indent="-228600" defTabSz="455613">
              <a:defRPr sz="2800">
                <a:solidFill>
                  <a:schemeClr val="tx1"/>
                </a:solidFill>
                <a:latin typeface="Calibri" pitchFamily="34" charset="0"/>
                <a:ea typeface="ＭＳ Ｐゴシック" pitchFamily="34" charset="-128"/>
              </a:defRPr>
            </a:lvl3pPr>
            <a:lvl4pPr marL="1600200" indent="-228600" defTabSz="455613">
              <a:defRPr sz="2800">
                <a:solidFill>
                  <a:schemeClr val="tx1"/>
                </a:solidFill>
                <a:latin typeface="Calibri" pitchFamily="34" charset="0"/>
                <a:ea typeface="ＭＳ Ｐゴシック" pitchFamily="34" charset="-128"/>
              </a:defRPr>
            </a:lvl4pPr>
            <a:lvl5pPr marL="2057400" indent="-228600" defTabSz="455613">
              <a:defRPr sz="2800">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eaLnBrk="1" hangingPunct="1"/>
            <a:r>
              <a:rPr lang="en-US" altLang="ko-KR" sz="1800">
                <a:solidFill>
                  <a:srgbClr val="000000"/>
                </a:solidFill>
                <a:ea typeface="Gulim" pitchFamily="34" charset="-127"/>
              </a:rPr>
              <a:t>Working Draft </a:t>
            </a:r>
          </a:p>
        </p:txBody>
      </p:sp>
      <p:sp>
        <p:nvSpPr>
          <p:cNvPr id="10" name="Working Draft" hidden="1"/>
          <p:cNvSpPr txBox="1">
            <a:spLocks noChangeArrowheads="1"/>
          </p:cNvSpPr>
          <p:nvPr/>
        </p:nvSpPr>
        <p:spPr bwMode="auto">
          <a:xfrm>
            <a:off x="419100" y="582613"/>
            <a:ext cx="4076700" cy="188912"/>
          </a:xfrm>
          <a:prstGeom prst="rect">
            <a:avLst/>
          </a:prstGeom>
          <a:noFill/>
          <a:ln>
            <a:noFill/>
          </a:ln>
          <a:effectLst/>
          <a:extLst/>
        </p:spPr>
        <p:txBody>
          <a:bodyPr wrap="none" lIns="0" tIns="0" rIns="0" bIns="0">
            <a:spAutoFit/>
          </a:bodyPr>
          <a:lstStyle>
            <a:lvl1pPr defTabSz="933450">
              <a:defRPr>
                <a:solidFill>
                  <a:schemeClr val="tx1"/>
                </a:solidFill>
                <a:latin typeface="Arial" charset="0"/>
              </a:defRPr>
            </a:lvl1pPr>
            <a:lvl2pPr marL="466725" defTabSz="933450">
              <a:defRPr>
                <a:solidFill>
                  <a:schemeClr val="tx1"/>
                </a:solidFill>
                <a:latin typeface="Arial" charset="0"/>
              </a:defRPr>
            </a:lvl2pPr>
            <a:lvl3pPr marL="933450" defTabSz="933450">
              <a:defRPr>
                <a:solidFill>
                  <a:schemeClr val="tx1"/>
                </a:solidFill>
                <a:latin typeface="Arial" charset="0"/>
              </a:defRPr>
            </a:lvl3pPr>
            <a:lvl4pPr marL="1400175" defTabSz="933450">
              <a:defRPr>
                <a:solidFill>
                  <a:schemeClr val="tx1"/>
                </a:solidFill>
                <a:latin typeface="Arial" charset="0"/>
              </a:defRPr>
            </a:lvl4pPr>
            <a:lvl5pPr marL="1865313" defTabSz="933450">
              <a:defRPr>
                <a:solidFill>
                  <a:schemeClr val="tx1"/>
                </a:solidFill>
                <a:latin typeface="Arial" charset="0"/>
              </a:defRPr>
            </a:lvl5pPr>
            <a:lvl6pPr marL="2322513" defTabSz="933450" fontAlgn="base">
              <a:spcBef>
                <a:spcPct val="0"/>
              </a:spcBef>
              <a:spcAft>
                <a:spcPct val="0"/>
              </a:spcAft>
              <a:defRPr>
                <a:solidFill>
                  <a:schemeClr val="tx1"/>
                </a:solidFill>
                <a:latin typeface="Arial" charset="0"/>
              </a:defRPr>
            </a:lvl6pPr>
            <a:lvl7pPr marL="2779713" defTabSz="933450" fontAlgn="base">
              <a:spcBef>
                <a:spcPct val="0"/>
              </a:spcBef>
              <a:spcAft>
                <a:spcPct val="0"/>
              </a:spcAft>
              <a:defRPr>
                <a:solidFill>
                  <a:schemeClr val="tx1"/>
                </a:solidFill>
                <a:latin typeface="Arial" charset="0"/>
              </a:defRPr>
            </a:lvl7pPr>
            <a:lvl8pPr marL="3236913" defTabSz="933450" fontAlgn="base">
              <a:spcBef>
                <a:spcPct val="0"/>
              </a:spcBef>
              <a:spcAft>
                <a:spcPct val="0"/>
              </a:spcAft>
              <a:defRPr>
                <a:solidFill>
                  <a:schemeClr val="tx1"/>
                </a:solidFill>
                <a:latin typeface="Arial" charset="0"/>
              </a:defRPr>
            </a:lvl8pPr>
            <a:lvl9pPr marL="3694113" defTabSz="933450" fontAlgn="base">
              <a:spcBef>
                <a:spcPct val="0"/>
              </a:spcBef>
              <a:spcAft>
                <a:spcPct val="0"/>
              </a:spcAft>
              <a:defRPr>
                <a:solidFill>
                  <a:schemeClr val="tx1"/>
                </a:solidFill>
                <a:latin typeface="Arial" charset="0"/>
              </a:defRPr>
            </a:lvl9pPr>
          </a:lstStyle>
          <a:p>
            <a:pPr eaLnBrk="1" hangingPunct="1">
              <a:defRPr/>
            </a:pPr>
            <a:r>
              <a:rPr lang="en-US" altLang="ko-KR" sz="1200" dirty="0">
                <a:solidFill>
                  <a:srgbClr val="000000"/>
                </a:solidFill>
                <a:ea typeface="Gulim" pitchFamily="34" charset="-127"/>
              </a:rPr>
              <a:t>Last Modified 9/4/2007 9:23:32 PM Eastern Standard Time</a:t>
            </a:r>
          </a:p>
        </p:txBody>
      </p:sp>
      <p:sp>
        <p:nvSpPr>
          <p:cNvPr id="11" name="Printed" hidden="1"/>
          <p:cNvSpPr txBox="1">
            <a:spLocks noChangeArrowheads="1"/>
          </p:cNvSpPr>
          <p:nvPr/>
        </p:nvSpPr>
        <p:spPr bwMode="auto">
          <a:xfrm>
            <a:off x="419100" y="800100"/>
            <a:ext cx="3621088" cy="187325"/>
          </a:xfrm>
          <a:prstGeom prst="rect">
            <a:avLst/>
          </a:prstGeom>
          <a:noFill/>
          <a:ln>
            <a:noFill/>
          </a:ln>
          <a:effectLst/>
          <a:extLst/>
        </p:spPr>
        <p:txBody>
          <a:bodyPr wrap="none" lIns="0" tIns="0" rIns="0" bIns="0">
            <a:spAutoFit/>
          </a:bodyPr>
          <a:lstStyle>
            <a:lvl1pPr defTabSz="933450">
              <a:defRPr>
                <a:solidFill>
                  <a:schemeClr val="tx1"/>
                </a:solidFill>
                <a:latin typeface="Arial" charset="0"/>
              </a:defRPr>
            </a:lvl1pPr>
            <a:lvl2pPr marL="466725" defTabSz="933450">
              <a:defRPr>
                <a:solidFill>
                  <a:schemeClr val="tx1"/>
                </a:solidFill>
                <a:latin typeface="Arial" charset="0"/>
              </a:defRPr>
            </a:lvl2pPr>
            <a:lvl3pPr marL="933450" defTabSz="933450">
              <a:defRPr>
                <a:solidFill>
                  <a:schemeClr val="tx1"/>
                </a:solidFill>
                <a:latin typeface="Arial" charset="0"/>
              </a:defRPr>
            </a:lvl3pPr>
            <a:lvl4pPr marL="1400175" defTabSz="933450">
              <a:defRPr>
                <a:solidFill>
                  <a:schemeClr val="tx1"/>
                </a:solidFill>
                <a:latin typeface="Arial" charset="0"/>
              </a:defRPr>
            </a:lvl4pPr>
            <a:lvl5pPr marL="1865313" defTabSz="933450">
              <a:defRPr>
                <a:solidFill>
                  <a:schemeClr val="tx1"/>
                </a:solidFill>
                <a:latin typeface="Arial" charset="0"/>
              </a:defRPr>
            </a:lvl5pPr>
            <a:lvl6pPr marL="2322513" defTabSz="933450" fontAlgn="base">
              <a:spcBef>
                <a:spcPct val="0"/>
              </a:spcBef>
              <a:spcAft>
                <a:spcPct val="0"/>
              </a:spcAft>
              <a:defRPr>
                <a:solidFill>
                  <a:schemeClr val="tx1"/>
                </a:solidFill>
                <a:latin typeface="Arial" charset="0"/>
              </a:defRPr>
            </a:lvl6pPr>
            <a:lvl7pPr marL="2779713" defTabSz="933450" fontAlgn="base">
              <a:spcBef>
                <a:spcPct val="0"/>
              </a:spcBef>
              <a:spcAft>
                <a:spcPct val="0"/>
              </a:spcAft>
              <a:defRPr>
                <a:solidFill>
                  <a:schemeClr val="tx1"/>
                </a:solidFill>
                <a:latin typeface="Arial" charset="0"/>
              </a:defRPr>
            </a:lvl7pPr>
            <a:lvl8pPr marL="3236913" defTabSz="933450" fontAlgn="base">
              <a:spcBef>
                <a:spcPct val="0"/>
              </a:spcBef>
              <a:spcAft>
                <a:spcPct val="0"/>
              </a:spcAft>
              <a:defRPr>
                <a:solidFill>
                  <a:schemeClr val="tx1"/>
                </a:solidFill>
                <a:latin typeface="Arial" charset="0"/>
              </a:defRPr>
            </a:lvl8pPr>
            <a:lvl9pPr marL="3694113" defTabSz="933450" fontAlgn="base">
              <a:spcBef>
                <a:spcPct val="0"/>
              </a:spcBef>
              <a:spcAft>
                <a:spcPct val="0"/>
              </a:spcAft>
              <a:defRPr>
                <a:solidFill>
                  <a:schemeClr val="tx1"/>
                </a:solidFill>
                <a:latin typeface="Arial" charset="0"/>
              </a:defRPr>
            </a:lvl9pPr>
          </a:lstStyle>
          <a:p>
            <a:pPr eaLnBrk="1" hangingPunct="1">
              <a:defRPr/>
            </a:pPr>
            <a:r>
              <a:rPr lang="en-US" altLang="ko-KR" sz="1200" dirty="0">
                <a:solidFill>
                  <a:srgbClr val="000000"/>
                </a:solidFill>
                <a:ea typeface="Gulim" pitchFamily="34" charset="-127"/>
              </a:rPr>
              <a:t>Printed 12/22/2005 3:28:39 PM GMT Standard Time</a:t>
            </a:r>
          </a:p>
        </p:txBody>
      </p:sp>
      <p:sp>
        <p:nvSpPr>
          <p:cNvPr id="12" name="Rectangle 9"/>
          <p:cNvSpPr>
            <a:spLocks noChangeArrowheads="1"/>
          </p:cNvSpPr>
          <p:nvPr userDrawn="1"/>
        </p:nvSpPr>
        <p:spPr bwMode="auto">
          <a:xfrm rot="5400000">
            <a:off x="-3200400" y="3352800"/>
            <a:ext cx="6858000" cy="152400"/>
          </a:xfrm>
          <a:prstGeom prst="rect">
            <a:avLst/>
          </a:prstGeom>
          <a:solidFill>
            <a:schemeClr val="accent1">
              <a:lumMod val="25000"/>
            </a:schemeClr>
          </a:solidFill>
          <a:ln w="9525">
            <a:noFill/>
            <a:miter lim="800000"/>
            <a:headEnd/>
            <a:tailEnd/>
          </a:ln>
          <a:effectLst/>
        </p:spPr>
        <p:txBody>
          <a:bodyPr wrap="none" lIns="91402" tIns="45701" rIns="91402" bIns="45701" anchor="ctr"/>
          <a:lstStyle/>
          <a:p>
            <a:pPr defTabSz="914012" eaLnBrk="1" hangingPunct="1">
              <a:defRPr/>
            </a:pPr>
            <a:endParaRPr lang="en-US" sz="1600" dirty="0">
              <a:solidFill>
                <a:srgbClr val="000000"/>
              </a:solidFill>
              <a:latin typeface="Arial"/>
              <a:ea typeface="+mn-ea"/>
            </a:endParaRPr>
          </a:p>
        </p:txBody>
      </p:sp>
      <p:pic>
        <p:nvPicPr>
          <p:cNvPr id="13" name="Picture 7" descr="Horizontal_RGB_6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762000"/>
            <a:ext cx="3681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userDrawn="1"/>
        </p:nvSpPr>
        <p:spPr bwMode="auto">
          <a:xfrm>
            <a:off x="0" y="0"/>
            <a:ext cx="152400" cy="6858000"/>
          </a:xfrm>
          <a:prstGeom prst="rect">
            <a:avLst/>
          </a:prstGeom>
          <a:solidFill>
            <a:srgbClr val="C00000"/>
          </a:solidFill>
          <a:ln w="9525">
            <a:solidFill>
              <a:srgbClr val="003399"/>
            </a:solidFill>
            <a:miter lim="800000"/>
            <a:headEnd/>
            <a:tailEnd/>
          </a:ln>
        </p:spPr>
        <p:txBody>
          <a:bodyPr wrap="none" lIns="91402" tIns="45701" rIns="91402" bIns="45701" anchor="ctr"/>
          <a:lstStyle>
            <a:lvl1pPr defTabSz="912813">
              <a:defRPr sz="2800">
                <a:solidFill>
                  <a:schemeClr val="tx1"/>
                </a:solidFill>
                <a:latin typeface="Calibri" pitchFamily="34" charset="0"/>
                <a:ea typeface="ＭＳ Ｐゴシック" pitchFamily="34" charset="-128"/>
              </a:defRPr>
            </a:lvl1pPr>
            <a:lvl2pPr marL="742950" indent="-285750" defTabSz="912813">
              <a:defRPr sz="2800">
                <a:solidFill>
                  <a:schemeClr val="tx1"/>
                </a:solidFill>
                <a:latin typeface="Calibri" pitchFamily="34" charset="0"/>
                <a:ea typeface="ＭＳ Ｐゴシック" pitchFamily="34" charset="-128"/>
              </a:defRPr>
            </a:lvl2pPr>
            <a:lvl3pPr marL="1143000" indent="-228600" defTabSz="912813">
              <a:defRPr sz="2800">
                <a:solidFill>
                  <a:schemeClr val="tx1"/>
                </a:solidFill>
                <a:latin typeface="Calibri" pitchFamily="34" charset="0"/>
                <a:ea typeface="ＭＳ Ｐゴシック" pitchFamily="34" charset="-128"/>
              </a:defRPr>
            </a:lvl3pPr>
            <a:lvl4pPr marL="1600200" indent="-228600" defTabSz="912813">
              <a:defRPr sz="2800">
                <a:solidFill>
                  <a:schemeClr val="tx1"/>
                </a:solidFill>
                <a:latin typeface="Calibri" pitchFamily="34" charset="0"/>
                <a:ea typeface="ＭＳ Ｐゴシック" pitchFamily="34" charset="-128"/>
              </a:defRPr>
            </a:lvl4pPr>
            <a:lvl5pPr marL="2057400" indent="-228600" defTabSz="912813">
              <a:defRPr sz="2800">
                <a:solidFill>
                  <a:schemeClr val="tx1"/>
                </a:solidFill>
                <a:latin typeface="Calibri" pitchFamily="34" charset="0"/>
                <a:ea typeface="ＭＳ Ｐゴシック" pitchFamily="34" charset="-128"/>
              </a:defRPr>
            </a:lvl5pPr>
            <a:lvl6pPr marL="2514600" indent="-228600" defTabSz="91281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1281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1281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1281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eaLnBrk="1" hangingPunct="1"/>
            <a:endParaRPr lang="en-US" altLang="en-US" sz="1600">
              <a:solidFill>
                <a:srgbClr val="000000"/>
              </a:solidFill>
              <a:latin typeface="Arial" pitchFamily="34" charset="0"/>
            </a:endParaRPr>
          </a:p>
        </p:txBody>
      </p:sp>
      <p:sp>
        <p:nvSpPr>
          <p:cNvPr id="4098" name="Rectangle 2"/>
          <p:cNvSpPr>
            <a:spLocks noGrp="1" noChangeArrowheads="1"/>
          </p:cNvSpPr>
          <p:nvPr>
            <p:ph type="ctrTitle"/>
          </p:nvPr>
        </p:nvSpPr>
        <p:spPr>
          <a:xfrm>
            <a:off x="254004" y="2667000"/>
            <a:ext cx="8275638" cy="376834"/>
          </a:xfrm>
        </p:spPr>
        <p:txBody>
          <a:bodyPr/>
          <a:lstStyle>
            <a:lvl1pPr algn="l">
              <a:defRPr sz="2400"/>
            </a:lvl1pPr>
          </a:lstStyle>
          <a:p>
            <a:pPr lvl="0"/>
            <a:r>
              <a:rPr lang="en-US" altLang="ko-KR" noProof="0" smtClean="0"/>
              <a:t>Click to edit Master title style</a:t>
            </a:r>
          </a:p>
        </p:txBody>
      </p:sp>
      <p:sp>
        <p:nvSpPr>
          <p:cNvPr id="4099" name="Rectangle 3"/>
          <p:cNvSpPr>
            <a:spLocks noGrp="1" noChangeArrowheads="1"/>
          </p:cNvSpPr>
          <p:nvPr>
            <p:ph type="subTitle" idx="1"/>
          </p:nvPr>
        </p:nvSpPr>
        <p:spPr>
          <a:xfrm>
            <a:off x="4191000" y="3733804"/>
            <a:ext cx="3194050" cy="246221"/>
          </a:xfrm>
        </p:spPr>
        <p:txBody>
          <a:bodyPr/>
          <a:lstStyle>
            <a:lvl1pPr>
              <a:defRPr b="1">
                <a:solidFill>
                  <a:srgbClr val="002960"/>
                </a:solidFill>
              </a:defRPr>
            </a:lvl1pPr>
          </a:lstStyle>
          <a:p>
            <a:pPr lvl="0"/>
            <a:r>
              <a:rPr lang="en-US" altLang="ko-KR" noProof="0" smtClean="0"/>
              <a:t>Click to edit Master subtitle style</a:t>
            </a:r>
          </a:p>
        </p:txBody>
      </p:sp>
    </p:spTree>
    <p:extLst>
      <p:ext uri="{BB962C8B-B14F-4D97-AF65-F5344CB8AC3E}">
        <p14:creationId xmlns:p14="http://schemas.microsoft.com/office/powerpoint/2010/main" val="202196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pPr>
                <a:defRPr/>
              </a:pPr>
              <a:t>‹#›</a:t>
            </a:fld>
            <a:endParaRPr lang="en-US"/>
          </a:p>
        </p:txBody>
      </p:sp>
    </p:spTree>
    <p:extLst>
      <p:ext uri="{BB962C8B-B14F-4D97-AF65-F5344CB8AC3E}">
        <p14:creationId xmlns:p14="http://schemas.microsoft.com/office/powerpoint/2010/main" val="261398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a:p>
        </p:txBody>
      </p:sp>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yameyg@globalhealth.ucsf.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Microsoft_Excel_97-2003_Worksheet2.xls"/></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oleObject" Target="../embeddings/Microsoft_Excel_97-2003_Worksheet3.xls"/><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575" y="3933825"/>
            <a:ext cx="5000625" cy="714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598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16-8-4 Targets are Achievable</a:t>
            </a:r>
            <a:endParaRPr lang="en-GB" dirty="0"/>
          </a:p>
        </p:txBody>
      </p:sp>
      <p:sp>
        <p:nvSpPr>
          <p:cNvPr id="4" name="Double Bracket 3"/>
          <p:cNvSpPr/>
          <p:nvPr/>
        </p:nvSpPr>
        <p:spPr>
          <a:xfrm>
            <a:off x="6019800" y="2309037"/>
            <a:ext cx="2687515" cy="2562286"/>
          </a:xfrm>
          <a:prstGeom prst="bracketPair">
            <a:avLst/>
          </a:pr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5" name="TextBox 4"/>
          <p:cNvSpPr txBox="1"/>
          <p:nvPr/>
        </p:nvSpPr>
        <p:spPr>
          <a:xfrm>
            <a:off x="6134101" y="2286000"/>
            <a:ext cx="2458915" cy="2585323"/>
          </a:xfrm>
          <a:prstGeom prst="rect">
            <a:avLst/>
          </a:prstGeom>
          <a:noFill/>
        </p:spPr>
        <p:txBody>
          <a:bodyPr wrap="square" rtlCol="0">
            <a:spAutoFit/>
          </a:bodyPr>
          <a:lstStyle/>
          <a:p>
            <a:pPr lvl="0" algn="ctr" fontAlgn="base">
              <a:spcBef>
                <a:spcPct val="0"/>
              </a:spcBef>
              <a:spcAft>
                <a:spcPct val="0"/>
              </a:spcAft>
            </a:pPr>
            <a:r>
              <a:rPr lang="en-US" dirty="0">
                <a:solidFill>
                  <a:srgbClr val="53565A"/>
                </a:solidFill>
                <a:latin typeface="Calibri"/>
                <a:ea typeface="ＭＳ Ｐゴシック" charset="0"/>
                <a:cs typeface="Calibri"/>
              </a:rPr>
              <a:t>With </a:t>
            </a:r>
            <a:r>
              <a:rPr lang="en-US" dirty="0" smtClean="0">
                <a:solidFill>
                  <a:srgbClr val="53565A"/>
                </a:solidFill>
                <a:latin typeface="Calibri"/>
                <a:ea typeface="ＭＳ Ｐゴシック" charset="0"/>
                <a:cs typeface="Calibri"/>
              </a:rPr>
              <a:t>enhanced investment, </a:t>
            </a:r>
          </a:p>
          <a:p>
            <a:pPr lvl="0" algn="ctr" fontAlgn="base">
              <a:spcBef>
                <a:spcPct val="0"/>
              </a:spcBef>
              <a:spcAft>
                <a:spcPct val="0"/>
              </a:spcAft>
            </a:pPr>
            <a:r>
              <a:rPr lang="en-US" dirty="0" smtClean="0">
                <a:solidFill>
                  <a:srgbClr val="53565A"/>
                </a:solidFill>
                <a:latin typeface="Calibri"/>
                <a:ea typeface="ＭＳ Ｐゴシック" charset="0"/>
                <a:cs typeface="Calibri"/>
              </a:rPr>
              <a:t>we could achieve a </a:t>
            </a:r>
          </a:p>
          <a:p>
            <a:pPr lvl="0" algn="ctr" fontAlgn="base">
              <a:spcBef>
                <a:spcPct val="0"/>
              </a:spcBef>
              <a:spcAft>
                <a:spcPct val="0"/>
              </a:spcAft>
            </a:pPr>
            <a:r>
              <a:rPr lang="en-US" b="1" dirty="0" smtClean="0">
                <a:solidFill>
                  <a:schemeClr val="accent4"/>
                </a:solidFill>
                <a:latin typeface="Calibri"/>
                <a:ea typeface="ＭＳ Ｐゴシック" charset="0"/>
                <a:cs typeface="Calibri"/>
              </a:rPr>
              <a:t>grand</a:t>
            </a:r>
            <a:r>
              <a:rPr lang="en-US" dirty="0" smtClean="0">
                <a:solidFill>
                  <a:schemeClr val="accent4"/>
                </a:solidFill>
                <a:latin typeface="Calibri"/>
                <a:ea typeface="ＭＳ Ｐゴシック" charset="0"/>
                <a:cs typeface="Calibri"/>
              </a:rPr>
              <a:t> </a:t>
            </a:r>
            <a:r>
              <a:rPr lang="en-US" b="1" dirty="0">
                <a:solidFill>
                  <a:schemeClr val="accent4"/>
                </a:solidFill>
                <a:latin typeface="Calibri"/>
                <a:ea typeface="ＭＳ Ｐゴシック" charset="0"/>
                <a:cs typeface="Calibri"/>
              </a:rPr>
              <a:t>c</a:t>
            </a:r>
            <a:r>
              <a:rPr lang="en-US" b="1" dirty="0" smtClean="0">
                <a:solidFill>
                  <a:schemeClr val="accent4"/>
                </a:solidFill>
                <a:latin typeface="Calibri"/>
                <a:ea typeface="ＭＳ Ｐゴシック" charset="0"/>
                <a:cs typeface="Calibri"/>
              </a:rPr>
              <a:t>onvergence</a:t>
            </a:r>
            <a:r>
              <a:rPr lang="en-US" dirty="0" smtClean="0">
                <a:solidFill>
                  <a:srgbClr val="53565A"/>
                </a:solidFill>
                <a:latin typeface="Calibri"/>
                <a:ea typeface="ＭＳ Ｐゴシック" charset="0"/>
                <a:cs typeface="Calibri"/>
              </a:rPr>
              <a:t> in global health in </a:t>
            </a:r>
            <a:r>
              <a:rPr lang="en-US" dirty="0">
                <a:solidFill>
                  <a:srgbClr val="53565A"/>
                </a:solidFill>
                <a:latin typeface="Calibri"/>
                <a:ea typeface="ＭＳ Ｐゴシック" charset="0"/>
                <a:cs typeface="Calibri"/>
              </a:rPr>
              <a:t>the next </a:t>
            </a:r>
            <a:r>
              <a:rPr lang="en-US" dirty="0" smtClean="0">
                <a:solidFill>
                  <a:srgbClr val="53565A"/>
                </a:solidFill>
                <a:latin typeface="Calibri"/>
                <a:ea typeface="ＭＳ Ｐゴシック" charset="0"/>
                <a:cs typeface="Calibri"/>
              </a:rPr>
              <a:t>generation – reaching an under-5 mortality rate of </a:t>
            </a:r>
            <a:r>
              <a:rPr lang="en-US" b="1" dirty="0" smtClean="0">
                <a:solidFill>
                  <a:srgbClr val="53565A"/>
                </a:solidFill>
                <a:latin typeface="Calibri"/>
                <a:ea typeface="ＭＳ Ｐゴシック" charset="0"/>
                <a:cs typeface="Calibri"/>
              </a:rPr>
              <a:t>16 per 1,000 live births </a:t>
            </a:r>
            <a:endParaRPr lang="en-US" b="1" dirty="0">
              <a:solidFill>
                <a:srgbClr val="53565A"/>
              </a:solidFill>
              <a:latin typeface="Calibri"/>
              <a:ea typeface="ＭＳ Ｐゴシック" charset="0"/>
              <a:cs typeface="Calibri"/>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410200" cy="3951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5400" y="2286000"/>
            <a:ext cx="685800" cy="338554"/>
          </a:xfrm>
          <a:prstGeom prst="rect">
            <a:avLst/>
          </a:prstGeom>
          <a:noFill/>
        </p:spPr>
        <p:txBody>
          <a:bodyPr wrap="square" rtlCol="0">
            <a:spAutoFit/>
          </a:bodyPr>
          <a:lstStyle/>
          <a:p>
            <a:r>
              <a:rPr lang="en-US" sz="1600" b="1" dirty="0" smtClean="0">
                <a:solidFill>
                  <a:schemeClr val="accent1"/>
                </a:solidFill>
              </a:rPr>
              <a:t>104</a:t>
            </a:r>
            <a:endParaRPr lang="en-US" sz="1600" b="1" dirty="0">
              <a:solidFill>
                <a:schemeClr val="accent1"/>
              </a:solidFill>
            </a:endParaRPr>
          </a:p>
        </p:txBody>
      </p:sp>
      <p:sp>
        <p:nvSpPr>
          <p:cNvPr id="7" name="TextBox 6"/>
          <p:cNvSpPr txBox="1"/>
          <p:nvPr/>
        </p:nvSpPr>
        <p:spPr>
          <a:xfrm>
            <a:off x="1371600" y="3166646"/>
            <a:ext cx="685800" cy="338554"/>
          </a:xfrm>
          <a:prstGeom prst="rect">
            <a:avLst/>
          </a:prstGeom>
          <a:noFill/>
        </p:spPr>
        <p:txBody>
          <a:bodyPr wrap="square" rtlCol="0">
            <a:spAutoFit/>
          </a:bodyPr>
          <a:lstStyle/>
          <a:p>
            <a:r>
              <a:rPr lang="en-US" sz="1600" b="1" dirty="0" smtClean="0">
                <a:solidFill>
                  <a:schemeClr val="accent2"/>
                </a:solidFill>
              </a:rPr>
              <a:t>63</a:t>
            </a:r>
            <a:endParaRPr lang="en-US" sz="1600" b="1" dirty="0">
              <a:solidFill>
                <a:schemeClr val="accent2"/>
              </a:solidFill>
            </a:endParaRPr>
          </a:p>
        </p:txBody>
      </p:sp>
    </p:spTree>
    <p:extLst>
      <p:ext uri="{BB962C8B-B14F-4D97-AF65-F5344CB8AC3E}">
        <p14:creationId xmlns:p14="http://schemas.microsoft.com/office/powerpoint/2010/main" val="319891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i="1" dirty="0" smtClean="0"/>
              <a:t/>
            </a:r>
            <a:br>
              <a:rPr lang="en-US" i="1" dirty="0" smtClean="0"/>
            </a:br>
            <a:r>
              <a:rPr lang="en-US" dirty="0" smtClean="0"/>
              <a:t>How We Modeled Convergence</a:t>
            </a:r>
            <a:endParaRPr lang="en-US" i="1" dirty="0"/>
          </a:p>
        </p:txBody>
      </p:sp>
      <p:graphicFrame>
        <p:nvGraphicFramePr>
          <p:cNvPr id="4" name="Diagram 3"/>
          <p:cNvGraphicFramePr/>
          <p:nvPr>
            <p:extLst>
              <p:ext uri="{D42A27DB-BD31-4B8C-83A1-F6EECF244321}">
                <p14:modId xmlns:p14="http://schemas.microsoft.com/office/powerpoint/2010/main" val="446283774"/>
              </p:ext>
            </p:extLst>
          </p:nvPr>
        </p:nvGraphicFramePr>
        <p:xfrm>
          <a:off x="381000" y="12192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72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dirty="0" smtClean="0"/>
              <a:t>Convergence Targets are Based on Death Rates Today in 4C Countries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252711986"/>
              </p:ext>
            </p:extLst>
          </p:nvPr>
        </p:nvGraphicFramePr>
        <p:xfrm>
          <a:off x="1066800" y="1371600"/>
          <a:ext cx="7086600" cy="3550920"/>
        </p:xfrm>
        <a:graphic>
          <a:graphicData uri="http://schemas.openxmlformats.org/drawingml/2006/table">
            <a:tbl>
              <a:tblPr firstRow="1" bandRow="1">
                <a:tableStyleId>{BC89EF96-8CEA-46FF-86C4-4CE0E7609802}</a:tableStyleId>
              </a:tblPr>
              <a:tblGrid>
                <a:gridCol w="1417320"/>
                <a:gridCol w="1417320"/>
                <a:gridCol w="1417320"/>
                <a:gridCol w="1417320"/>
                <a:gridCol w="1417320"/>
              </a:tblGrid>
              <a:tr h="929640">
                <a:tc>
                  <a:txBody>
                    <a:bodyPr/>
                    <a:lstStyle/>
                    <a:p>
                      <a:pPr algn="ctr"/>
                      <a:r>
                        <a:rPr lang="en-US" sz="1500" dirty="0" smtClean="0"/>
                        <a:t>Indicator</a:t>
                      </a:r>
                      <a:endParaRPr lang="en-US" sz="1500" dirty="0"/>
                    </a:p>
                  </a:txBody>
                  <a:tcPr anchor="ctr"/>
                </a:tc>
                <a:tc>
                  <a:txBody>
                    <a:bodyPr/>
                    <a:lstStyle/>
                    <a:p>
                      <a:pPr algn="ctr"/>
                      <a:r>
                        <a:rPr lang="en-US" sz="1500" dirty="0" smtClean="0"/>
                        <a:t>Low-Income Countries</a:t>
                      </a:r>
                      <a:endParaRPr lang="en-US" sz="1500" dirty="0"/>
                    </a:p>
                  </a:txBody>
                  <a:tcPr anchor="ctr"/>
                </a:tc>
                <a:tc>
                  <a:txBody>
                    <a:bodyPr/>
                    <a:lstStyle/>
                    <a:p>
                      <a:pPr algn="ctr"/>
                      <a:r>
                        <a:rPr lang="en-US" sz="1500" dirty="0" smtClean="0"/>
                        <a:t>Lower Middle-Income</a:t>
                      </a:r>
                      <a:r>
                        <a:rPr lang="en-US" sz="1500" baseline="0" dirty="0" smtClean="0"/>
                        <a:t> Countries</a:t>
                      </a:r>
                      <a:endParaRPr lang="en-US" sz="1500" dirty="0"/>
                    </a:p>
                  </a:txBody>
                  <a:tcPr anchor="ctr"/>
                </a:tc>
                <a:tc>
                  <a:txBody>
                    <a:bodyPr/>
                    <a:lstStyle/>
                    <a:p>
                      <a:pPr algn="ctr"/>
                      <a:r>
                        <a:rPr lang="en-US" sz="1500" dirty="0" smtClean="0"/>
                        <a:t>4C Countries (Range)</a:t>
                      </a:r>
                      <a:endParaRPr lang="en-US" sz="1500" dirty="0"/>
                    </a:p>
                  </a:txBody>
                  <a:tcPr anchor="ctr"/>
                </a:tc>
                <a:tc>
                  <a:txBody>
                    <a:bodyPr/>
                    <a:lstStyle/>
                    <a:p>
                      <a:pPr algn="ctr"/>
                      <a:r>
                        <a:rPr lang="en-US" sz="1500" dirty="0" smtClean="0"/>
                        <a:t>2035</a:t>
                      </a:r>
                      <a:r>
                        <a:rPr lang="en-US" sz="1500" baseline="0" dirty="0" smtClean="0"/>
                        <a:t> Convergence</a:t>
                      </a:r>
                    </a:p>
                    <a:p>
                      <a:pPr algn="ctr"/>
                      <a:r>
                        <a:rPr lang="en-US" sz="1500" baseline="0" dirty="0" smtClean="0"/>
                        <a:t>Targets</a:t>
                      </a:r>
                    </a:p>
                  </a:txBody>
                  <a:tcPr anchor="ctr"/>
                </a:tc>
              </a:tr>
              <a:tr h="370840">
                <a:tc>
                  <a:txBody>
                    <a:bodyPr/>
                    <a:lstStyle/>
                    <a:p>
                      <a:r>
                        <a:rPr lang="en-US" sz="1400" dirty="0" smtClean="0"/>
                        <a:t>Under-5 death rate</a:t>
                      </a:r>
                      <a:r>
                        <a:rPr lang="en-US" sz="1400" baseline="0" dirty="0" smtClean="0"/>
                        <a:t> per 1,000 live births</a:t>
                      </a:r>
                      <a:endParaRPr lang="en-US" sz="1400" b="0" dirty="0"/>
                    </a:p>
                  </a:txBody>
                  <a:tcPr anchor="ctr"/>
                </a:tc>
                <a:tc>
                  <a:txBody>
                    <a:bodyPr/>
                    <a:lstStyle/>
                    <a:p>
                      <a:pPr algn="ctr"/>
                      <a:r>
                        <a:rPr lang="en-US" sz="1600" dirty="0" smtClean="0"/>
                        <a:t>104</a:t>
                      </a:r>
                      <a:endParaRPr lang="en-US" sz="1600" dirty="0"/>
                    </a:p>
                  </a:txBody>
                  <a:tcPr anchor="ctr"/>
                </a:tc>
                <a:tc>
                  <a:txBody>
                    <a:bodyPr/>
                    <a:lstStyle/>
                    <a:p>
                      <a:pPr algn="ctr"/>
                      <a:r>
                        <a:rPr lang="en-US" sz="1600" dirty="0" smtClean="0"/>
                        <a:t>63</a:t>
                      </a:r>
                      <a:endParaRPr lang="en-US" sz="1600" dirty="0"/>
                    </a:p>
                  </a:txBody>
                  <a:tcPr anchor="ctr"/>
                </a:tc>
                <a:tc>
                  <a:txBody>
                    <a:bodyPr/>
                    <a:lstStyle/>
                    <a:p>
                      <a:pPr algn="ctr"/>
                      <a:r>
                        <a:rPr lang="en-US" sz="1600" b="1" dirty="0" smtClean="0"/>
                        <a:t>6</a:t>
                      </a:r>
                      <a:r>
                        <a:rPr lang="en-US" sz="1600" b="1" baseline="0" dirty="0" smtClean="0"/>
                        <a:t> - </a:t>
                      </a:r>
                      <a:r>
                        <a:rPr lang="en-US" sz="1600" b="1" dirty="0" smtClean="0"/>
                        <a:t>14</a:t>
                      </a:r>
                      <a:endParaRPr lang="en-US" sz="1600" b="1" dirty="0"/>
                    </a:p>
                  </a:txBody>
                  <a:tcPr anchor="ctr"/>
                </a:tc>
                <a:tc>
                  <a:txBody>
                    <a:bodyPr/>
                    <a:lstStyle/>
                    <a:p>
                      <a:pPr algn="ctr"/>
                      <a:r>
                        <a:rPr lang="en-US" sz="1600" b="1" dirty="0" smtClean="0">
                          <a:solidFill>
                            <a:srgbClr val="FF0000"/>
                          </a:solidFill>
                        </a:rPr>
                        <a:t>16</a:t>
                      </a:r>
                      <a:endParaRPr lang="en-US" sz="1600" b="1" dirty="0">
                        <a:solidFill>
                          <a:srgbClr val="FF0000"/>
                        </a:solidFill>
                      </a:endParaRPr>
                    </a:p>
                  </a:txBody>
                  <a:tcPr anchor="ctr"/>
                </a:tc>
              </a:tr>
              <a:tr h="370840">
                <a:tc>
                  <a:txBody>
                    <a:bodyPr/>
                    <a:lstStyle/>
                    <a:p>
                      <a:r>
                        <a:rPr lang="en-US" sz="1400" dirty="0" smtClean="0"/>
                        <a:t>Annual</a:t>
                      </a:r>
                      <a:r>
                        <a:rPr lang="en-US" sz="1400" baseline="0" dirty="0" smtClean="0"/>
                        <a:t> AIDS deaths per 100,000 population</a:t>
                      </a:r>
                      <a:endParaRPr lang="en-US" sz="1400" b="0" dirty="0"/>
                    </a:p>
                  </a:txBody>
                  <a:tcPr anchor="ctr"/>
                </a:tc>
                <a:tc>
                  <a:txBody>
                    <a:bodyPr/>
                    <a:lstStyle/>
                    <a:p>
                      <a:pPr algn="ctr"/>
                      <a:r>
                        <a:rPr lang="en-US" sz="1600" dirty="0" smtClean="0"/>
                        <a:t>77</a:t>
                      </a:r>
                      <a:endParaRPr lang="en-US" sz="1600" dirty="0"/>
                    </a:p>
                  </a:txBody>
                  <a:tcPr anchor="ctr"/>
                </a:tc>
                <a:tc>
                  <a:txBody>
                    <a:bodyPr/>
                    <a:lstStyle/>
                    <a:p>
                      <a:pPr algn="ctr"/>
                      <a:r>
                        <a:rPr lang="en-US" sz="1600" dirty="0" smtClean="0"/>
                        <a:t>23</a:t>
                      </a:r>
                      <a:endParaRPr lang="en-US" sz="1600" dirty="0"/>
                    </a:p>
                  </a:txBody>
                  <a:tcPr anchor="ctr"/>
                </a:tc>
                <a:tc>
                  <a:txBody>
                    <a:bodyPr/>
                    <a:lstStyle/>
                    <a:p>
                      <a:pPr algn="ctr"/>
                      <a:r>
                        <a:rPr lang="en-US" sz="1600" b="1" dirty="0" smtClean="0"/>
                        <a:t>1.4 </a:t>
                      </a:r>
                      <a:r>
                        <a:rPr lang="en-US" sz="1600" b="1" baseline="0" dirty="0" smtClean="0"/>
                        <a:t>- </a:t>
                      </a:r>
                      <a:r>
                        <a:rPr lang="en-US" sz="1600" b="1" dirty="0" smtClean="0"/>
                        <a:t>8.7</a:t>
                      </a:r>
                      <a:endParaRPr lang="en-US" sz="1600" b="1" dirty="0"/>
                    </a:p>
                  </a:txBody>
                  <a:tcPr anchor="ctr"/>
                </a:tc>
                <a:tc>
                  <a:txBody>
                    <a:bodyPr/>
                    <a:lstStyle/>
                    <a:p>
                      <a:pPr algn="ctr"/>
                      <a:r>
                        <a:rPr lang="en-US" sz="1600" b="1" dirty="0" smtClean="0">
                          <a:solidFill>
                            <a:srgbClr val="FF0000"/>
                          </a:solidFill>
                        </a:rPr>
                        <a:t>8</a:t>
                      </a:r>
                      <a:endParaRPr lang="en-US" sz="1600" b="1" dirty="0">
                        <a:solidFill>
                          <a:srgbClr val="FF0000"/>
                        </a:solidFill>
                      </a:endParaRPr>
                    </a:p>
                  </a:txBody>
                  <a:tcPr anchor="ctr"/>
                </a:tc>
              </a:tr>
              <a:tr h="370840">
                <a:tc>
                  <a:txBody>
                    <a:bodyPr/>
                    <a:lstStyle/>
                    <a:p>
                      <a:r>
                        <a:rPr lang="en-US" sz="1400" dirty="0" smtClean="0"/>
                        <a:t>Annual TB deaths</a:t>
                      </a:r>
                      <a:r>
                        <a:rPr lang="en-US" sz="1400" baseline="0" dirty="0" smtClean="0"/>
                        <a:t> per 100,000 population</a:t>
                      </a:r>
                      <a:endParaRPr lang="en-US" sz="1400" b="0" dirty="0" smtClean="0"/>
                    </a:p>
                  </a:txBody>
                  <a:tcPr anchor="ctr"/>
                </a:tc>
                <a:tc>
                  <a:txBody>
                    <a:bodyPr/>
                    <a:lstStyle/>
                    <a:p>
                      <a:pPr algn="ctr"/>
                      <a:r>
                        <a:rPr lang="en-US" sz="1600" dirty="0" smtClean="0"/>
                        <a:t>55</a:t>
                      </a:r>
                      <a:endParaRPr lang="en-US" sz="1600" dirty="0"/>
                    </a:p>
                  </a:txBody>
                  <a:tcPr anchor="ctr"/>
                </a:tc>
                <a:tc>
                  <a:txBody>
                    <a:bodyPr/>
                    <a:lstStyle/>
                    <a:p>
                      <a:pPr algn="ctr"/>
                      <a:r>
                        <a:rPr lang="en-US" sz="1600" dirty="0" smtClean="0"/>
                        <a:t>28</a:t>
                      </a:r>
                      <a:endParaRPr lang="en-US" sz="1600" dirty="0"/>
                    </a:p>
                  </a:txBody>
                  <a:tcPr anchor="ctr"/>
                </a:tc>
                <a:tc>
                  <a:txBody>
                    <a:bodyPr/>
                    <a:lstStyle/>
                    <a:p>
                      <a:pPr algn="ctr"/>
                      <a:r>
                        <a:rPr lang="en-US" sz="1600" b="1" dirty="0" smtClean="0"/>
                        <a:t>0.3 </a:t>
                      </a:r>
                      <a:r>
                        <a:rPr lang="en-US" sz="1600" b="1" baseline="0" dirty="0" smtClean="0"/>
                        <a:t>- </a:t>
                      </a:r>
                      <a:r>
                        <a:rPr lang="en-US" sz="1600" b="1" dirty="0" smtClean="0"/>
                        <a:t>3.5</a:t>
                      </a:r>
                      <a:endParaRPr lang="en-US" sz="1600" b="1" dirty="0"/>
                    </a:p>
                  </a:txBody>
                  <a:tcPr anchor="ctr"/>
                </a:tc>
                <a:tc>
                  <a:txBody>
                    <a:bodyPr/>
                    <a:lstStyle/>
                    <a:p>
                      <a:pPr algn="ctr"/>
                      <a:r>
                        <a:rPr lang="en-US" sz="1600" b="1" dirty="0" smtClean="0">
                          <a:solidFill>
                            <a:srgbClr val="FF0000"/>
                          </a:solidFill>
                        </a:rPr>
                        <a:t>4</a:t>
                      </a:r>
                      <a:endParaRPr lang="en-US" sz="1600" b="1" dirty="0">
                        <a:solidFill>
                          <a:srgbClr val="FF0000"/>
                        </a:solidFill>
                      </a:endParaRPr>
                    </a:p>
                  </a:txBody>
                  <a:tcPr anchor="ctr"/>
                </a:tc>
              </a:tr>
            </a:tbl>
          </a:graphicData>
        </a:graphic>
      </p:graphicFrame>
    </p:spTree>
    <p:extLst>
      <p:ext uri="{BB962C8B-B14F-4D97-AF65-F5344CB8AC3E}">
        <p14:creationId xmlns:p14="http://schemas.microsoft.com/office/powerpoint/2010/main" val="873089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US" dirty="0" smtClean="0"/>
              <a:t>Modeling Convergence Investment Case</a:t>
            </a:r>
            <a:r>
              <a:rPr lang="en-US" baseline="30000" dirty="0" smtClean="0"/>
              <a:t>1</a:t>
            </a:r>
          </a:p>
        </p:txBody>
      </p:sp>
      <p:sp>
        <p:nvSpPr>
          <p:cNvPr id="25602" name="TextBox 3"/>
          <p:cNvSpPr txBox="1">
            <a:spLocks noChangeArrowheads="1"/>
          </p:cNvSpPr>
          <p:nvPr/>
        </p:nvSpPr>
        <p:spPr bwMode="auto">
          <a:xfrm>
            <a:off x="3581400" y="2133600"/>
            <a:ext cx="1981200" cy="2362200"/>
          </a:xfrm>
          <a:prstGeom prst="rect">
            <a:avLst/>
          </a:prstGeom>
          <a:solidFill>
            <a:schemeClr val="bg1"/>
          </a:solidFill>
          <a:ln w="9525">
            <a:solidFill>
              <a:schemeClr val="tx1"/>
            </a:solidFill>
            <a:miter lim="800000"/>
            <a:headEnd/>
            <a:tailEnd/>
          </a:ln>
        </p:spPr>
        <p:txBody>
          <a:bodyPr anchor="ctr"/>
          <a:lstStyle/>
          <a:p>
            <a:pPr algn="ctr"/>
            <a:r>
              <a:rPr lang="en-US" sz="2400" b="1" dirty="0" smtClean="0">
                <a:latin typeface="Calibri" pitchFamily="34" charset="0"/>
              </a:rPr>
              <a:t>UN One Health </a:t>
            </a:r>
            <a:r>
              <a:rPr lang="en-US" sz="2400" b="1" dirty="0">
                <a:latin typeface="Calibri" pitchFamily="34" charset="0"/>
              </a:rPr>
              <a:t>tool</a:t>
            </a:r>
          </a:p>
          <a:p>
            <a:pPr algn="ctr"/>
            <a:endParaRPr lang="en-US" dirty="0">
              <a:latin typeface="Calibri" pitchFamily="34" charset="0"/>
            </a:endParaRPr>
          </a:p>
          <a:p>
            <a:pPr algn="ctr"/>
            <a:r>
              <a:rPr lang="en-US" dirty="0">
                <a:latin typeface="Calibri" pitchFamily="34" charset="0"/>
              </a:rPr>
              <a:t>Country-level cost and impact model to 2035</a:t>
            </a:r>
          </a:p>
        </p:txBody>
      </p:sp>
      <p:sp>
        <p:nvSpPr>
          <p:cNvPr id="25603" name="TextBox 17"/>
          <p:cNvSpPr txBox="1">
            <a:spLocks noChangeArrowheads="1"/>
          </p:cNvSpPr>
          <p:nvPr/>
        </p:nvSpPr>
        <p:spPr bwMode="auto">
          <a:xfrm>
            <a:off x="762000" y="1828800"/>
            <a:ext cx="1600200" cy="381000"/>
          </a:xfrm>
          <a:prstGeom prst="rect">
            <a:avLst/>
          </a:prstGeom>
          <a:noFill/>
          <a:ln w="9525">
            <a:solidFill>
              <a:schemeClr val="tx1"/>
            </a:solidFill>
            <a:miter lim="800000"/>
            <a:headEnd/>
            <a:tailEnd/>
          </a:ln>
        </p:spPr>
        <p:txBody>
          <a:bodyPr>
            <a:spAutoFit/>
          </a:bodyPr>
          <a:lstStyle/>
          <a:p>
            <a:pPr algn="ctr"/>
            <a:r>
              <a:rPr lang="en-US" dirty="0">
                <a:latin typeface="Calibri" pitchFamily="34" charset="0"/>
              </a:rPr>
              <a:t>HIV</a:t>
            </a:r>
          </a:p>
        </p:txBody>
      </p:sp>
      <p:sp>
        <p:nvSpPr>
          <p:cNvPr id="25604" name="TextBox 18"/>
          <p:cNvSpPr txBox="1">
            <a:spLocks noChangeArrowheads="1"/>
          </p:cNvSpPr>
          <p:nvPr/>
        </p:nvSpPr>
        <p:spPr bwMode="auto">
          <a:xfrm>
            <a:off x="762000" y="2528888"/>
            <a:ext cx="1600200" cy="381000"/>
          </a:xfrm>
          <a:prstGeom prst="rect">
            <a:avLst/>
          </a:prstGeom>
          <a:noFill/>
          <a:ln w="9525">
            <a:solidFill>
              <a:schemeClr val="tx1"/>
            </a:solidFill>
            <a:miter lim="800000"/>
            <a:headEnd/>
            <a:tailEnd/>
          </a:ln>
        </p:spPr>
        <p:txBody>
          <a:bodyPr>
            <a:spAutoFit/>
          </a:bodyPr>
          <a:lstStyle/>
          <a:p>
            <a:pPr algn="ctr"/>
            <a:r>
              <a:rPr lang="en-US">
                <a:latin typeface="Calibri" pitchFamily="34" charset="0"/>
              </a:rPr>
              <a:t>Malaria</a:t>
            </a:r>
          </a:p>
        </p:txBody>
      </p:sp>
      <p:sp>
        <p:nvSpPr>
          <p:cNvPr id="25605" name="TextBox 19"/>
          <p:cNvSpPr txBox="1">
            <a:spLocks noChangeArrowheads="1"/>
          </p:cNvSpPr>
          <p:nvPr/>
        </p:nvSpPr>
        <p:spPr bwMode="auto">
          <a:xfrm>
            <a:off x="762000" y="3228976"/>
            <a:ext cx="1600200" cy="368300"/>
          </a:xfrm>
          <a:prstGeom prst="rect">
            <a:avLst/>
          </a:prstGeom>
          <a:noFill/>
          <a:ln w="9525">
            <a:solidFill>
              <a:schemeClr val="tx1"/>
            </a:solidFill>
            <a:miter lim="800000"/>
            <a:headEnd/>
            <a:tailEnd/>
          </a:ln>
        </p:spPr>
        <p:txBody>
          <a:bodyPr>
            <a:spAutoFit/>
          </a:bodyPr>
          <a:lstStyle/>
          <a:p>
            <a:pPr algn="ctr"/>
            <a:r>
              <a:rPr lang="en-US">
                <a:latin typeface="Calibri" pitchFamily="34" charset="0"/>
              </a:rPr>
              <a:t>RMNCH</a:t>
            </a:r>
          </a:p>
        </p:txBody>
      </p:sp>
      <p:sp>
        <p:nvSpPr>
          <p:cNvPr id="25606" name="TextBox 20"/>
          <p:cNvSpPr txBox="1">
            <a:spLocks noChangeArrowheads="1"/>
          </p:cNvSpPr>
          <p:nvPr/>
        </p:nvSpPr>
        <p:spPr bwMode="auto">
          <a:xfrm>
            <a:off x="762000" y="3916363"/>
            <a:ext cx="1600200" cy="369887"/>
          </a:xfrm>
          <a:prstGeom prst="rect">
            <a:avLst/>
          </a:prstGeom>
          <a:noFill/>
          <a:ln w="9525">
            <a:solidFill>
              <a:schemeClr val="tx1"/>
            </a:solidFill>
            <a:miter lim="800000"/>
            <a:headEnd/>
            <a:tailEnd/>
          </a:ln>
        </p:spPr>
        <p:txBody>
          <a:bodyPr>
            <a:spAutoFit/>
          </a:bodyPr>
          <a:lstStyle/>
          <a:p>
            <a:pPr algn="ctr"/>
            <a:r>
              <a:rPr lang="en-US">
                <a:latin typeface="Calibri" pitchFamily="34" charset="0"/>
              </a:rPr>
              <a:t>TB</a:t>
            </a:r>
          </a:p>
        </p:txBody>
      </p:sp>
      <p:cxnSp>
        <p:nvCxnSpPr>
          <p:cNvPr id="23" name="Straight Arrow Connector 22"/>
          <p:cNvCxnSpPr>
            <a:stCxn id="25603" idx="3"/>
            <a:endCxn id="25602" idx="1"/>
          </p:cNvCxnSpPr>
          <p:nvPr/>
        </p:nvCxnSpPr>
        <p:spPr>
          <a:xfrm>
            <a:off x="2362200" y="2019300"/>
            <a:ext cx="1219200" cy="129540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5604" idx="3"/>
            <a:endCxn id="25602" idx="1"/>
          </p:cNvCxnSpPr>
          <p:nvPr/>
        </p:nvCxnSpPr>
        <p:spPr>
          <a:xfrm>
            <a:off x="2362200" y="2719388"/>
            <a:ext cx="1219200" cy="595312"/>
          </a:xfrm>
          <a:prstGeom prst="straightConnector1">
            <a:avLst/>
          </a:prstGeom>
          <a:ln>
            <a:solidFill>
              <a:srgbClr val="00AEE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605" idx="3"/>
            <a:endCxn id="25602" idx="1"/>
          </p:cNvCxnSpPr>
          <p:nvPr/>
        </p:nvCxnSpPr>
        <p:spPr>
          <a:xfrm flipV="1">
            <a:off x="2362200" y="3314700"/>
            <a:ext cx="1219200" cy="98426"/>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606" idx="3"/>
            <a:endCxn id="25602" idx="1"/>
          </p:cNvCxnSpPr>
          <p:nvPr/>
        </p:nvCxnSpPr>
        <p:spPr>
          <a:xfrm flipV="1">
            <a:off x="2362200" y="3314700"/>
            <a:ext cx="1219200" cy="786607"/>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1219200" y="3962400"/>
            <a:ext cx="609600" cy="1524000"/>
          </a:xfrm>
          <a:prstGeom prst="rightBrace">
            <a:avLst>
              <a:gd name="adj1" fmla="val 16666"/>
              <a:gd name="adj2" fmla="val 50000"/>
            </a:avLst>
          </a:prstGeom>
          <a:ln w="19050" cmpd="sng"/>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612" name="TextBox 8"/>
          <p:cNvSpPr txBox="1">
            <a:spLocks noChangeArrowheads="1"/>
          </p:cNvSpPr>
          <p:nvPr/>
        </p:nvSpPr>
        <p:spPr bwMode="auto">
          <a:xfrm>
            <a:off x="381000" y="4977824"/>
            <a:ext cx="2438400" cy="584776"/>
          </a:xfrm>
          <a:prstGeom prst="rect">
            <a:avLst/>
          </a:prstGeom>
          <a:noFill/>
          <a:ln w="9525">
            <a:noFill/>
            <a:miter lim="800000"/>
            <a:headEnd/>
            <a:tailEnd/>
          </a:ln>
        </p:spPr>
        <p:txBody>
          <a:bodyPr wrap="square">
            <a:spAutoFit/>
          </a:bodyPr>
          <a:lstStyle/>
          <a:p>
            <a:pPr algn="ctr"/>
            <a:r>
              <a:rPr lang="en-US" sz="1600" dirty="0">
                <a:latin typeface="Calibri" pitchFamily="34" charset="0"/>
              </a:rPr>
              <a:t>Burden, interventions, coverage, efficacy</a:t>
            </a:r>
          </a:p>
        </p:txBody>
      </p:sp>
      <p:sp>
        <p:nvSpPr>
          <p:cNvPr id="10" name="Right Arrow 9"/>
          <p:cNvSpPr/>
          <p:nvPr/>
        </p:nvSpPr>
        <p:spPr>
          <a:xfrm>
            <a:off x="5715000" y="2877344"/>
            <a:ext cx="914400" cy="7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14" name="TextBox 10"/>
          <p:cNvSpPr txBox="1">
            <a:spLocks noChangeArrowheads="1"/>
          </p:cNvSpPr>
          <p:nvPr/>
        </p:nvSpPr>
        <p:spPr bwMode="auto">
          <a:xfrm>
            <a:off x="6705600" y="2437537"/>
            <a:ext cx="2286000" cy="1754327"/>
          </a:xfrm>
          <a:prstGeom prst="rect">
            <a:avLst/>
          </a:prstGeom>
          <a:noFill/>
          <a:ln w="9525">
            <a:noFill/>
            <a:miter lim="800000"/>
            <a:headEnd/>
            <a:tailEnd/>
          </a:ln>
        </p:spPr>
        <p:txBody>
          <a:bodyPr>
            <a:spAutoFit/>
          </a:bodyPr>
          <a:lstStyle/>
          <a:p>
            <a:pPr marL="285750" indent="-285750">
              <a:buClr>
                <a:schemeClr val="accent2"/>
              </a:buClr>
              <a:buFont typeface="Wingdings" charset="2"/>
              <a:buChar char="ü"/>
            </a:pPr>
            <a:r>
              <a:rPr lang="en-US" dirty="0">
                <a:latin typeface="Calibri" pitchFamily="34" charset="0"/>
              </a:rPr>
              <a:t>Burden reduction</a:t>
            </a:r>
          </a:p>
          <a:p>
            <a:pPr marL="285750" indent="-285750">
              <a:buClr>
                <a:schemeClr val="accent2"/>
              </a:buClr>
              <a:buFont typeface="Wingdings" charset="2"/>
              <a:buChar char="ü"/>
            </a:pPr>
            <a:endParaRPr lang="en-US" dirty="0">
              <a:latin typeface="Calibri" pitchFamily="34" charset="0"/>
            </a:endParaRPr>
          </a:p>
          <a:p>
            <a:pPr marL="285750" indent="-285750">
              <a:buClr>
                <a:schemeClr val="accent2"/>
              </a:buClr>
              <a:buFont typeface="Wingdings" charset="2"/>
              <a:buChar char="ü"/>
            </a:pPr>
            <a:r>
              <a:rPr lang="en-US" dirty="0">
                <a:latin typeface="Calibri" pitchFamily="34" charset="0"/>
              </a:rPr>
              <a:t>Intervention costs</a:t>
            </a:r>
          </a:p>
          <a:p>
            <a:pPr marL="285750" indent="-285750">
              <a:buClr>
                <a:schemeClr val="accent2"/>
              </a:buClr>
              <a:buFont typeface="Wingdings" charset="2"/>
              <a:buChar char="ü"/>
            </a:pPr>
            <a:endParaRPr lang="en-US" dirty="0">
              <a:latin typeface="Calibri" pitchFamily="34" charset="0"/>
            </a:endParaRPr>
          </a:p>
          <a:p>
            <a:pPr marL="285750" indent="-285750">
              <a:buClr>
                <a:schemeClr val="accent2"/>
              </a:buClr>
              <a:buFont typeface="Wingdings" charset="2"/>
              <a:buChar char="ü"/>
            </a:pPr>
            <a:r>
              <a:rPr lang="en-US" dirty="0" smtClean="0">
                <a:latin typeface="Calibri" pitchFamily="34" charset="0"/>
              </a:rPr>
              <a:t>HR needs and impact</a:t>
            </a:r>
            <a:endParaRPr lang="en-US" dirty="0">
              <a:latin typeface="Calibri" pitchFamily="34" charset="0"/>
            </a:endParaRPr>
          </a:p>
        </p:txBody>
      </p:sp>
    </p:spTree>
    <p:extLst>
      <p:ext uri="{BB962C8B-B14F-4D97-AF65-F5344CB8AC3E}">
        <p14:creationId xmlns:p14="http://schemas.microsoft.com/office/powerpoint/2010/main" val="802700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95600" y="2514600"/>
            <a:ext cx="1981200" cy="1905000"/>
          </a:xfrm>
          <a:prstGeom prst="rect">
            <a:avLst/>
          </a:prstGeom>
          <a:solidFill>
            <a:schemeClr val="bg1"/>
          </a:solidFill>
          <a:ln w="9525">
            <a:solidFill>
              <a:schemeClr val="tx1"/>
            </a:solidFill>
            <a:miter lim="800000"/>
            <a:headEnd/>
            <a:tailEnd/>
          </a:ln>
        </p:spPr>
        <p:txBody>
          <a:bodyPr/>
          <a:lstStyle/>
          <a:p>
            <a:pPr algn="ctr"/>
            <a:r>
              <a:rPr lang="en-US" dirty="0">
                <a:latin typeface="Calibri" pitchFamily="34" charset="0"/>
              </a:rPr>
              <a:t>One Health</a:t>
            </a:r>
          </a:p>
          <a:p>
            <a:pPr algn="ctr"/>
            <a:endParaRPr lang="en-US" dirty="0">
              <a:latin typeface="Calibri" pitchFamily="34" charset="0"/>
            </a:endParaRPr>
          </a:p>
          <a:p>
            <a:pPr algn="ctr"/>
            <a:endParaRPr lang="en-US" dirty="0">
              <a:latin typeface="Calibri" pitchFamily="34" charset="0"/>
            </a:endParaRPr>
          </a:p>
          <a:p>
            <a:pPr algn="ctr"/>
            <a:r>
              <a:rPr lang="en-US" dirty="0">
                <a:latin typeface="Calibri" pitchFamily="34" charset="0"/>
              </a:rPr>
              <a:t>Country-level cost and impact model to 2035</a:t>
            </a:r>
          </a:p>
        </p:txBody>
      </p:sp>
      <p:sp>
        <p:nvSpPr>
          <p:cNvPr id="28675" name="TextBox 9"/>
          <p:cNvSpPr txBox="1">
            <a:spLocks noChangeArrowheads="1"/>
          </p:cNvSpPr>
          <p:nvPr/>
        </p:nvSpPr>
        <p:spPr bwMode="auto">
          <a:xfrm>
            <a:off x="3048000" y="26670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a:latin typeface="Calibri" pitchFamily="34" charset="0"/>
              </a:rPr>
              <a:t>One Health</a:t>
            </a:r>
          </a:p>
          <a:p>
            <a:pPr algn="ctr"/>
            <a:endParaRPr lang="en-US">
              <a:latin typeface="Calibri" pitchFamily="34" charset="0"/>
            </a:endParaRPr>
          </a:p>
          <a:p>
            <a:pPr algn="ctr"/>
            <a:endParaRPr lang="en-US">
              <a:latin typeface="Calibri" pitchFamily="34" charset="0"/>
            </a:endParaRPr>
          </a:p>
          <a:p>
            <a:pPr algn="ctr"/>
            <a:r>
              <a:rPr lang="en-US">
                <a:latin typeface="Calibri" pitchFamily="34" charset="0"/>
              </a:rPr>
              <a:t>Country-level cost and impact model to 2035</a:t>
            </a:r>
          </a:p>
        </p:txBody>
      </p:sp>
      <p:sp>
        <p:nvSpPr>
          <p:cNvPr id="28676" name="TextBox 10"/>
          <p:cNvSpPr txBox="1">
            <a:spLocks noChangeArrowheads="1"/>
          </p:cNvSpPr>
          <p:nvPr/>
        </p:nvSpPr>
        <p:spPr bwMode="auto">
          <a:xfrm>
            <a:off x="3200400" y="28194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a:latin typeface="Calibri" pitchFamily="34" charset="0"/>
              </a:rPr>
              <a:t>One Health</a:t>
            </a:r>
          </a:p>
          <a:p>
            <a:pPr algn="ctr"/>
            <a:endParaRPr lang="en-US">
              <a:latin typeface="Calibri" pitchFamily="34" charset="0"/>
            </a:endParaRPr>
          </a:p>
          <a:p>
            <a:pPr algn="ctr"/>
            <a:endParaRPr lang="en-US">
              <a:latin typeface="Calibri" pitchFamily="34" charset="0"/>
            </a:endParaRPr>
          </a:p>
          <a:p>
            <a:pPr algn="ctr"/>
            <a:r>
              <a:rPr lang="en-US">
                <a:latin typeface="Calibri" pitchFamily="34" charset="0"/>
              </a:rPr>
              <a:t>Country-level cost and impact model to 2035</a:t>
            </a:r>
          </a:p>
        </p:txBody>
      </p:sp>
      <p:sp>
        <p:nvSpPr>
          <p:cNvPr id="28677" name="TextBox 11"/>
          <p:cNvSpPr txBox="1">
            <a:spLocks noChangeArrowheads="1"/>
          </p:cNvSpPr>
          <p:nvPr/>
        </p:nvSpPr>
        <p:spPr bwMode="auto">
          <a:xfrm>
            <a:off x="3352800" y="29718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a:latin typeface="Calibri" pitchFamily="34" charset="0"/>
              </a:rPr>
              <a:t>One Health</a:t>
            </a:r>
          </a:p>
          <a:p>
            <a:pPr algn="ctr"/>
            <a:endParaRPr lang="en-US">
              <a:latin typeface="Calibri" pitchFamily="34" charset="0"/>
            </a:endParaRPr>
          </a:p>
          <a:p>
            <a:pPr algn="ctr"/>
            <a:endParaRPr lang="en-US">
              <a:latin typeface="Calibri" pitchFamily="34" charset="0"/>
            </a:endParaRPr>
          </a:p>
          <a:p>
            <a:pPr algn="ctr"/>
            <a:r>
              <a:rPr lang="en-US">
                <a:latin typeface="Calibri" pitchFamily="34" charset="0"/>
              </a:rPr>
              <a:t>Country-level cost and impact model to 2035</a:t>
            </a:r>
          </a:p>
        </p:txBody>
      </p:sp>
      <p:sp>
        <p:nvSpPr>
          <p:cNvPr id="28678" name="TextBox 12"/>
          <p:cNvSpPr txBox="1">
            <a:spLocks noChangeArrowheads="1"/>
          </p:cNvSpPr>
          <p:nvPr/>
        </p:nvSpPr>
        <p:spPr bwMode="auto">
          <a:xfrm>
            <a:off x="3505200" y="31242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a:latin typeface="Calibri" pitchFamily="34" charset="0"/>
              </a:rPr>
              <a:t>One Health</a:t>
            </a:r>
          </a:p>
          <a:p>
            <a:pPr algn="ctr"/>
            <a:endParaRPr lang="en-US">
              <a:latin typeface="Calibri" pitchFamily="34" charset="0"/>
            </a:endParaRPr>
          </a:p>
          <a:p>
            <a:pPr algn="ctr"/>
            <a:endParaRPr lang="en-US">
              <a:latin typeface="Calibri" pitchFamily="34" charset="0"/>
            </a:endParaRPr>
          </a:p>
          <a:p>
            <a:pPr algn="ctr"/>
            <a:r>
              <a:rPr lang="en-US">
                <a:latin typeface="Calibri" pitchFamily="34" charset="0"/>
              </a:rPr>
              <a:t>Country-level cost and impact model to 2035</a:t>
            </a:r>
          </a:p>
        </p:txBody>
      </p:sp>
      <p:sp>
        <p:nvSpPr>
          <p:cNvPr id="28679" name="TextBox 13"/>
          <p:cNvSpPr txBox="1">
            <a:spLocks noChangeArrowheads="1"/>
          </p:cNvSpPr>
          <p:nvPr/>
        </p:nvSpPr>
        <p:spPr bwMode="auto">
          <a:xfrm>
            <a:off x="3657600" y="32766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a:latin typeface="Calibri" pitchFamily="34" charset="0"/>
              </a:rPr>
              <a:t>One Health</a:t>
            </a:r>
          </a:p>
          <a:p>
            <a:pPr algn="ctr"/>
            <a:endParaRPr lang="en-US">
              <a:latin typeface="Calibri" pitchFamily="34" charset="0"/>
            </a:endParaRPr>
          </a:p>
          <a:p>
            <a:pPr algn="ctr"/>
            <a:endParaRPr lang="en-US">
              <a:latin typeface="Calibri" pitchFamily="34" charset="0"/>
            </a:endParaRPr>
          </a:p>
          <a:p>
            <a:pPr algn="ctr"/>
            <a:r>
              <a:rPr lang="en-US">
                <a:latin typeface="Calibri" pitchFamily="34" charset="0"/>
              </a:rPr>
              <a:t>Country-level cost and impact model to 2035</a:t>
            </a:r>
          </a:p>
        </p:txBody>
      </p:sp>
      <p:sp>
        <p:nvSpPr>
          <p:cNvPr id="28680" name="TextBox 14"/>
          <p:cNvSpPr txBox="1">
            <a:spLocks noChangeArrowheads="1"/>
          </p:cNvSpPr>
          <p:nvPr/>
        </p:nvSpPr>
        <p:spPr bwMode="auto">
          <a:xfrm>
            <a:off x="3810000" y="34290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dirty="0">
                <a:latin typeface="Calibri" pitchFamily="34" charset="0"/>
              </a:rPr>
              <a:t>One Health</a:t>
            </a:r>
          </a:p>
          <a:p>
            <a:pPr algn="ctr"/>
            <a:endParaRPr lang="en-US" dirty="0">
              <a:latin typeface="Calibri" pitchFamily="34" charset="0"/>
            </a:endParaRPr>
          </a:p>
          <a:p>
            <a:pPr algn="ctr"/>
            <a:endParaRPr lang="en-US" dirty="0">
              <a:latin typeface="Calibri" pitchFamily="34" charset="0"/>
            </a:endParaRPr>
          </a:p>
          <a:p>
            <a:pPr algn="ctr"/>
            <a:r>
              <a:rPr lang="en-US" dirty="0">
                <a:latin typeface="Calibri" pitchFamily="34" charset="0"/>
              </a:rPr>
              <a:t>Country-level cost and impact model to 2035</a:t>
            </a:r>
          </a:p>
        </p:txBody>
      </p:sp>
      <p:sp>
        <p:nvSpPr>
          <p:cNvPr id="28681" name="TextBox 15"/>
          <p:cNvSpPr txBox="1">
            <a:spLocks noChangeArrowheads="1"/>
          </p:cNvSpPr>
          <p:nvPr/>
        </p:nvSpPr>
        <p:spPr bwMode="auto">
          <a:xfrm>
            <a:off x="3962400" y="3581400"/>
            <a:ext cx="1981200" cy="19050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lstStyle/>
          <a:p>
            <a:pPr algn="ctr"/>
            <a:r>
              <a:rPr lang="en-US" dirty="0" smtClean="0">
                <a:latin typeface="Calibri" pitchFamily="34" charset="0"/>
              </a:rPr>
              <a:t>One </a:t>
            </a:r>
            <a:r>
              <a:rPr lang="en-US" dirty="0">
                <a:latin typeface="Calibri" pitchFamily="34" charset="0"/>
              </a:rPr>
              <a:t>Health</a:t>
            </a:r>
          </a:p>
          <a:p>
            <a:pPr algn="ctr"/>
            <a:endParaRPr lang="en-US" dirty="0">
              <a:latin typeface="Calibri" pitchFamily="34" charset="0"/>
            </a:endParaRPr>
          </a:p>
          <a:p>
            <a:pPr algn="ctr"/>
            <a:endParaRPr lang="en-US" dirty="0">
              <a:latin typeface="Calibri" pitchFamily="34" charset="0"/>
            </a:endParaRPr>
          </a:p>
          <a:p>
            <a:pPr algn="ctr"/>
            <a:r>
              <a:rPr lang="en-US" dirty="0">
                <a:latin typeface="Calibri" pitchFamily="34" charset="0"/>
              </a:rPr>
              <a:t>Country-level cost and impact model to 2035</a:t>
            </a:r>
          </a:p>
        </p:txBody>
      </p:sp>
      <p:sp>
        <p:nvSpPr>
          <p:cNvPr id="28682" name="TextBox 16"/>
          <p:cNvSpPr txBox="1">
            <a:spLocks noChangeArrowheads="1"/>
          </p:cNvSpPr>
          <p:nvPr/>
        </p:nvSpPr>
        <p:spPr bwMode="auto">
          <a:xfrm>
            <a:off x="4114800" y="3733800"/>
            <a:ext cx="1981200" cy="2133600"/>
          </a:xfrm>
          <a:prstGeom prst="rect">
            <a:avLst/>
          </a:prstGeom>
          <a:solidFill>
            <a:schemeClr val="bg1"/>
          </a:solidFill>
          <a:ln w="9525">
            <a:solidFill>
              <a:schemeClr val="tx1"/>
            </a:solidFill>
            <a:miter lim="800000"/>
            <a:headEnd/>
            <a:tailEnd/>
          </a:ln>
          <a:effectLst>
            <a:outerShdw blurRad="50800" dist="38100" dir="10800000" algn="r" rotWithShape="0">
              <a:prstClr val="black">
                <a:alpha val="40000"/>
              </a:prstClr>
            </a:outerShdw>
          </a:effectLst>
        </p:spPr>
        <p:txBody>
          <a:bodyPr anchor="ctr"/>
          <a:lstStyle/>
          <a:p>
            <a:pPr algn="ctr"/>
            <a:r>
              <a:rPr lang="en-US" sz="2000" b="1" dirty="0" smtClean="0">
                <a:latin typeface="Calibri" pitchFamily="34" charset="0"/>
              </a:rPr>
              <a:t>UN One Health</a:t>
            </a:r>
          </a:p>
          <a:p>
            <a:pPr algn="ctr"/>
            <a:r>
              <a:rPr lang="en-US" sz="2000" b="1" dirty="0" smtClean="0">
                <a:latin typeface="Calibri" pitchFamily="34" charset="0"/>
              </a:rPr>
              <a:t>Tool</a:t>
            </a:r>
            <a:endParaRPr lang="en-US" sz="2000" b="1" dirty="0">
              <a:latin typeface="Calibri" pitchFamily="34" charset="0"/>
            </a:endParaRPr>
          </a:p>
          <a:p>
            <a:pPr algn="ctr"/>
            <a:endParaRPr lang="en-US" sz="2000" dirty="0">
              <a:latin typeface="Calibri" pitchFamily="34" charset="0"/>
            </a:endParaRPr>
          </a:p>
          <a:p>
            <a:pPr algn="ctr"/>
            <a:r>
              <a:rPr lang="en-US" sz="2000" dirty="0">
                <a:latin typeface="Calibri" pitchFamily="34" charset="0"/>
              </a:rPr>
              <a:t>Country-level cost and impact model to 2035</a:t>
            </a:r>
          </a:p>
        </p:txBody>
      </p:sp>
      <p:sp>
        <p:nvSpPr>
          <p:cNvPr id="28683" name="TextBox 17"/>
          <p:cNvSpPr txBox="1">
            <a:spLocks noChangeArrowheads="1"/>
          </p:cNvSpPr>
          <p:nvPr/>
        </p:nvSpPr>
        <p:spPr bwMode="auto">
          <a:xfrm>
            <a:off x="762000" y="2286000"/>
            <a:ext cx="1600200" cy="381000"/>
          </a:xfrm>
          <a:prstGeom prst="rect">
            <a:avLst/>
          </a:prstGeom>
          <a:noFill/>
          <a:ln w="9525">
            <a:solidFill>
              <a:schemeClr val="tx1"/>
            </a:solidFill>
            <a:miter lim="800000"/>
            <a:headEnd/>
            <a:tailEnd/>
          </a:ln>
        </p:spPr>
        <p:txBody>
          <a:bodyPr>
            <a:spAutoFit/>
          </a:bodyPr>
          <a:lstStyle/>
          <a:p>
            <a:pPr algn="ctr"/>
            <a:r>
              <a:rPr lang="en-US" dirty="0">
                <a:latin typeface="Calibri" pitchFamily="34" charset="0"/>
              </a:rPr>
              <a:t>HIV</a:t>
            </a:r>
          </a:p>
        </p:txBody>
      </p:sp>
      <p:sp>
        <p:nvSpPr>
          <p:cNvPr id="28684" name="TextBox 18"/>
          <p:cNvSpPr txBox="1">
            <a:spLocks noChangeArrowheads="1"/>
          </p:cNvSpPr>
          <p:nvPr/>
        </p:nvSpPr>
        <p:spPr bwMode="auto">
          <a:xfrm>
            <a:off x="762000" y="2986088"/>
            <a:ext cx="1600200" cy="381000"/>
          </a:xfrm>
          <a:prstGeom prst="rect">
            <a:avLst/>
          </a:prstGeom>
          <a:noFill/>
          <a:ln w="9525">
            <a:solidFill>
              <a:schemeClr val="tx1"/>
            </a:solidFill>
            <a:miter lim="800000"/>
            <a:headEnd/>
            <a:tailEnd/>
          </a:ln>
        </p:spPr>
        <p:txBody>
          <a:bodyPr>
            <a:spAutoFit/>
          </a:bodyPr>
          <a:lstStyle/>
          <a:p>
            <a:pPr algn="ctr"/>
            <a:r>
              <a:rPr lang="en-US">
                <a:latin typeface="Calibri" pitchFamily="34" charset="0"/>
              </a:rPr>
              <a:t>Malaria</a:t>
            </a:r>
          </a:p>
        </p:txBody>
      </p:sp>
      <p:sp>
        <p:nvSpPr>
          <p:cNvPr id="28685" name="TextBox 19"/>
          <p:cNvSpPr txBox="1">
            <a:spLocks noChangeArrowheads="1"/>
          </p:cNvSpPr>
          <p:nvPr/>
        </p:nvSpPr>
        <p:spPr bwMode="auto">
          <a:xfrm>
            <a:off x="762000" y="3686175"/>
            <a:ext cx="1600200" cy="368300"/>
          </a:xfrm>
          <a:prstGeom prst="rect">
            <a:avLst/>
          </a:prstGeom>
          <a:noFill/>
          <a:ln w="9525">
            <a:solidFill>
              <a:schemeClr val="tx1"/>
            </a:solidFill>
            <a:miter lim="800000"/>
            <a:headEnd/>
            <a:tailEnd/>
          </a:ln>
        </p:spPr>
        <p:txBody>
          <a:bodyPr>
            <a:spAutoFit/>
          </a:bodyPr>
          <a:lstStyle/>
          <a:p>
            <a:pPr algn="ctr"/>
            <a:r>
              <a:rPr lang="en-US">
                <a:latin typeface="Calibri" pitchFamily="34" charset="0"/>
              </a:rPr>
              <a:t>RMNCH</a:t>
            </a:r>
          </a:p>
        </p:txBody>
      </p:sp>
      <p:sp>
        <p:nvSpPr>
          <p:cNvPr id="28686" name="TextBox 20"/>
          <p:cNvSpPr txBox="1">
            <a:spLocks noChangeArrowheads="1"/>
          </p:cNvSpPr>
          <p:nvPr/>
        </p:nvSpPr>
        <p:spPr bwMode="auto">
          <a:xfrm>
            <a:off x="762000" y="4373563"/>
            <a:ext cx="1600200" cy="369887"/>
          </a:xfrm>
          <a:prstGeom prst="rect">
            <a:avLst/>
          </a:prstGeom>
          <a:noFill/>
          <a:ln w="9525">
            <a:solidFill>
              <a:schemeClr val="tx1"/>
            </a:solidFill>
            <a:miter lim="800000"/>
            <a:headEnd/>
            <a:tailEnd/>
          </a:ln>
        </p:spPr>
        <p:txBody>
          <a:bodyPr>
            <a:spAutoFit/>
          </a:bodyPr>
          <a:lstStyle/>
          <a:p>
            <a:pPr algn="ctr"/>
            <a:r>
              <a:rPr lang="en-US">
                <a:latin typeface="Calibri" pitchFamily="34" charset="0"/>
              </a:rPr>
              <a:t>TB</a:t>
            </a:r>
          </a:p>
        </p:txBody>
      </p:sp>
      <p:cxnSp>
        <p:nvCxnSpPr>
          <p:cNvPr id="22" name="Straight Arrow Connector 21"/>
          <p:cNvCxnSpPr>
            <a:stCxn id="28683" idx="3"/>
            <a:endCxn id="28674" idx="1"/>
          </p:cNvCxnSpPr>
          <p:nvPr/>
        </p:nvCxnSpPr>
        <p:spPr>
          <a:xfrm>
            <a:off x="2362200" y="2476500"/>
            <a:ext cx="533400" cy="99060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8684" idx="3"/>
            <a:endCxn id="28674" idx="1"/>
          </p:cNvCxnSpPr>
          <p:nvPr/>
        </p:nvCxnSpPr>
        <p:spPr>
          <a:xfrm>
            <a:off x="2362200" y="3176588"/>
            <a:ext cx="533400" cy="290512"/>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8674" idx="1"/>
          </p:cNvCxnSpPr>
          <p:nvPr/>
        </p:nvCxnSpPr>
        <p:spPr>
          <a:xfrm flipV="1">
            <a:off x="2362200" y="3467100"/>
            <a:ext cx="533400" cy="403226"/>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8686" idx="3"/>
            <a:endCxn id="28674" idx="1"/>
          </p:cNvCxnSpPr>
          <p:nvPr/>
        </p:nvCxnSpPr>
        <p:spPr>
          <a:xfrm flipV="1">
            <a:off x="2362200" y="3467100"/>
            <a:ext cx="533400" cy="1091407"/>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86600" y="3048000"/>
            <a:ext cx="1676400" cy="1138773"/>
          </a:xfrm>
          <a:prstGeom prst="rect">
            <a:avLst/>
          </a:prstGeom>
          <a:noFill/>
        </p:spPr>
        <p:txBody>
          <a:bodyPr>
            <a:spAutoFit/>
          </a:bodyPr>
          <a:lstStyle/>
          <a:p>
            <a:pPr marL="285750" indent="-285750" fontAlgn="auto">
              <a:spcBef>
                <a:spcPts val="0"/>
              </a:spcBef>
              <a:spcAft>
                <a:spcPts val="0"/>
              </a:spcAft>
              <a:buClr>
                <a:schemeClr val="accent2"/>
              </a:buClr>
              <a:buFont typeface="Wingdings" charset="2"/>
              <a:buChar char="ü"/>
              <a:defRPr/>
            </a:pPr>
            <a:r>
              <a:rPr lang="en-US" sz="2800" dirty="0" smtClean="0">
                <a:latin typeface="+mn-lt"/>
              </a:rPr>
              <a:t> </a:t>
            </a:r>
            <a:r>
              <a:rPr lang="en-US" sz="2000" dirty="0" smtClean="0"/>
              <a:t>NTDs</a:t>
            </a:r>
            <a:endParaRPr lang="en-US" sz="2000" dirty="0"/>
          </a:p>
          <a:p>
            <a:pPr marL="285750" indent="-285750" fontAlgn="auto">
              <a:spcBef>
                <a:spcPts val="0"/>
              </a:spcBef>
              <a:spcAft>
                <a:spcPts val="0"/>
              </a:spcAft>
              <a:buClr>
                <a:schemeClr val="accent2"/>
              </a:buClr>
              <a:buFont typeface="Wingdings" charset="2"/>
              <a:buChar char="ü"/>
              <a:defRPr/>
            </a:pPr>
            <a:r>
              <a:rPr lang="en-US" sz="2000" dirty="0" smtClean="0"/>
              <a:t> HSS</a:t>
            </a:r>
          </a:p>
          <a:p>
            <a:pPr marL="285750" indent="-285750" fontAlgn="auto">
              <a:spcBef>
                <a:spcPts val="0"/>
              </a:spcBef>
              <a:spcAft>
                <a:spcPts val="0"/>
              </a:spcAft>
              <a:buClr>
                <a:schemeClr val="accent2"/>
              </a:buClr>
              <a:buFont typeface="Wingdings" charset="2"/>
              <a:buChar char="ü"/>
              <a:defRPr/>
            </a:pPr>
            <a:r>
              <a:rPr lang="en-US" sz="2000" dirty="0"/>
              <a:t> </a:t>
            </a:r>
            <a:r>
              <a:rPr lang="en-US" sz="2000" dirty="0" smtClean="0"/>
              <a:t>New tools</a:t>
            </a:r>
            <a:endParaRPr lang="en-US" sz="2000" dirty="0"/>
          </a:p>
        </p:txBody>
      </p:sp>
      <p:sp>
        <p:nvSpPr>
          <p:cNvPr id="2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dirty="0" smtClean="0"/>
              <a:t>Modeling Convergence Investment Case</a:t>
            </a:r>
            <a:r>
              <a:rPr lang="en-US" baseline="30000" dirty="0" smtClean="0"/>
              <a:t>2</a:t>
            </a:r>
          </a:p>
        </p:txBody>
      </p:sp>
      <p:sp>
        <p:nvSpPr>
          <p:cNvPr id="5" name="TextBox 4"/>
          <p:cNvSpPr txBox="1"/>
          <p:nvPr/>
        </p:nvSpPr>
        <p:spPr>
          <a:xfrm>
            <a:off x="2743200" y="1828800"/>
            <a:ext cx="2438400" cy="369332"/>
          </a:xfrm>
          <a:prstGeom prst="rect">
            <a:avLst/>
          </a:prstGeom>
          <a:noFill/>
        </p:spPr>
        <p:txBody>
          <a:bodyPr wrap="square" rtlCol="0">
            <a:spAutoFit/>
          </a:bodyPr>
          <a:lstStyle/>
          <a:p>
            <a:r>
              <a:rPr lang="en-US" b="1" dirty="0" smtClean="0">
                <a:solidFill>
                  <a:srgbClr val="FF0000"/>
                </a:solidFill>
              </a:rPr>
              <a:t>LICs and Lower MICs</a:t>
            </a:r>
            <a:endParaRPr lang="en-US" b="1" dirty="0">
              <a:solidFill>
                <a:srgbClr val="FF0000"/>
              </a:solidFill>
            </a:endParaRPr>
          </a:p>
        </p:txBody>
      </p:sp>
      <p:sp>
        <p:nvSpPr>
          <p:cNvPr id="2" name="TextBox 1"/>
          <p:cNvSpPr txBox="1"/>
          <p:nvPr/>
        </p:nvSpPr>
        <p:spPr>
          <a:xfrm>
            <a:off x="6289673" y="2895600"/>
            <a:ext cx="644527" cy="1200329"/>
          </a:xfrm>
          <a:prstGeom prst="rect">
            <a:avLst/>
          </a:prstGeom>
          <a:noFill/>
        </p:spPr>
        <p:txBody>
          <a:bodyPr wrap="none" rtlCol="0">
            <a:spAutoFit/>
          </a:bodyPr>
          <a:lstStyle/>
          <a:p>
            <a:r>
              <a:rPr lang="en-GB" sz="7200" b="1" dirty="0" smtClean="0">
                <a:solidFill>
                  <a:schemeClr val="accent1"/>
                </a:solidFill>
              </a:rPr>
              <a:t>+</a:t>
            </a:r>
            <a:endParaRPr lang="en-GB" sz="7200" b="1" dirty="0">
              <a:solidFill>
                <a:schemeClr val="accent1"/>
              </a:solidFill>
            </a:endParaRPr>
          </a:p>
        </p:txBody>
      </p:sp>
    </p:spTree>
    <p:extLst>
      <p:ext uri="{BB962C8B-B14F-4D97-AF65-F5344CB8AC3E}">
        <p14:creationId xmlns:p14="http://schemas.microsoft.com/office/powerpoint/2010/main" val="31222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dirty="0" smtClean="0"/>
              <a:t>Impact and Cost of Convergence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5683943"/>
              </p:ext>
            </p:extLst>
          </p:nvPr>
        </p:nvGraphicFramePr>
        <p:xfrm>
          <a:off x="762000" y="1371600"/>
          <a:ext cx="7772399" cy="4005197"/>
        </p:xfrm>
        <a:graphic>
          <a:graphicData uri="http://schemas.openxmlformats.org/drawingml/2006/table">
            <a:tbl>
              <a:tblPr>
                <a:tableStyleId>{3C2FFA5D-87B4-456A-9821-1D502468CF0F}</a:tableStyleId>
              </a:tblPr>
              <a:tblGrid>
                <a:gridCol w="3787636"/>
                <a:gridCol w="3984763"/>
              </a:tblGrid>
              <a:tr h="638827">
                <a:tc>
                  <a:txBody>
                    <a:bodyPr/>
                    <a:lstStyle/>
                    <a:p>
                      <a:pPr algn="ctr"/>
                      <a:r>
                        <a:rPr lang="en-US" sz="2000" b="1" dirty="0" smtClean="0">
                          <a:solidFill>
                            <a:schemeClr val="bg1"/>
                          </a:solidFill>
                        </a:rPr>
                        <a:t>Low-income countries</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Lower middle-income countries</a:t>
                      </a:r>
                      <a:endParaRPr lang="en-US" sz="2000" b="1" dirty="0">
                        <a:solidFill>
                          <a:schemeClr val="bg1"/>
                        </a:solidFill>
                      </a:endParaRPr>
                    </a:p>
                  </a:txBody>
                  <a:tcPr anchor="ctr">
                    <a:solidFill>
                      <a:schemeClr val="accent1"/>
                    </a:solidFill>
                  </a:tcPr>
                </a:tc>
              </a:tr>
              <a:tr h="338203">
                <a:tc gridSpan="2">
                  <a:txBody>
                    <a:bodyPr/>
                    <a:lstStyle/>
                    <a:p>
                      <a:pPr algn="ctr"/>
                      <a:r>
                        <a:rPr lang="en-US" b="1" dirty="0" smtClean="0"/>
                        <a:t>Annual deaths averted from 2035 onwards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906">
                <a:tc>
                  <a:txBody>
                    <a:bodyPr/>
                    <a:lstStyle/>
                    <a:p>
                      <a:pPr algn="ctr"/>
                      <a:r>
                        <a:rPr lang="en-US" dirty="0" smtClean="0"/>
                        <a:t>4.5</a:t>
                      </a:r>
                      <a:r>
                        <a:rPr lang="en-US" baseline="0" dirty="0" smtClean="0"/>
                        <a:t> million</a:t>
                      </a:r>
                      <a:endParaRPr lang="en-US" dirty="0"/>
                    </a:p>
                  </a:txBody>
                  <a:tcPr>
                    <a:solidFill>
                      <a:srgbClr val="FFFFFF"/>
                    </a:solidFill>
                  </a:tcPr>
                </a:tc>
                <a:tc>
                  <a:txBody>
                    <a:bodyPr/>
                    <a:lstStyle/>
                    <a:p>
                      <a:pPr algn="ctr"/>
                      <a:r>
                        <a:rPr lang="en-US" dirty="0" smtClean="0"/>
                        <a:t>5.8 million</a:t>
                      </a:r>
                      <a:endParaRPr lang="en-US" dirty="0"/>
                    </a:p>
                  </a:txBody>
                  <a:tcPr>
                    <a:solidFill>
                      <a:srgbClr val="FFFFFF"/>
                    </a:solidFill>
                  </a:tcPr>
                </a:tc>
              </a:tr>
              <a:tr h="313151">
                <a:tc gridSpan="2">
                  <a:txBody>
                    <a:bodyPr/>
                    <a:lstStyle/>
                    <a:p>
                      <a:pPr algn="ctr"/>
                      <a:r>
                        <a:rPr lang="en-US" b="1" dirty="0" smtClean="0"/>
                        <a:t>Approximate incremental cost per year, 2016-2035</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536">
                <a:tc>
                  <a:txBody>
                    <a:bodyPr/>
                    <a:lstStyle/>
                    <a:p>
                      <a:pPr algn="ctr"/>
                      <a:r>
                        <a:rPr lang="en-US" dirty="0" smtClean="0"/>
                        <a:t>$25 billion</a:t>
                      </a:r>
                      <a:endParaRPr lang="en-US" dirty="0"/>
                    </a:p>
                  </a:txBody>
                  <a:tcPr>
                    <a:solidFill>
                      <a:schemeClr val="bg1"/>
                    </a:solidFill>
                  </a:tcPr>
                </a:tc>
                <a:tc>
                  <a:txBody>
                    <a:bodyPr/>
                    <a:lstStyle/>
                    <a:p>
                      <a:pPr algn="ctr"/>
                      <a:r>
                        <a:rPr lang="en-US" dirty="0" smtClean="0"/>
                        <a:t>$45 billion</a:t>
                      </a:r>
                      <a:endParaRPr lang="en-US" dirty="0"/>
                    </a:p>
                  </a:txBody>
                  <a:tcPr>
                    <a:solidFill>
                      <a:schemeClr val="bg1"/>
                    </a:solidFill>
                  </a:tcPr>
                </a:tc>
              </a:tr>
              <a:tr h="325676">
                <a:tc gridSpan="2">
                  <a:txBody>
                    <a:bodyPr/>
                    <a:lstStyle/>
                    <a:p>
                      <a:pPr algn="ctr"/>
                      <a:r>
                        <a:rPr lang="en-US" b="1" dirty="0" smtClean="0"/>
                        <a:t>Proportion of costs devoted to structural</a:t>
                      </a:r>
                      <a:r>
                        <a:rPr lang="en-US" b="1" baseline="0" dirty="0" smtClean="0"/>
                        <a:t> investments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484">
                <a:tc>
                  <a:txBody>
                    <a:bodyPr/>
                    <a:lstStyle/>
                    <a:p>
                      <a:pPr algn="ctr"/>
                      <a:r>
                        <a:rPr lang="en-US" dirty="0" smtClean="0"/>
                        <a:t>60-70%</a:t>
                      </a:r>
                      <a:endParaRPr lang="en-US" dirty="0"/>
                    </a:p>
                  </a:txBody>
                  <a:tcPr>
                    <a:solidFill>
                      <a:srgbClr val="FFFFFF"/>
                    </a:solidFill>
                  </a:tcPr>
                </a:tc>
                <a:tc>
                  <a:txBody>
                    <a:bodyPr/>
                    <a:lstStyle/>
                    <a:p>
                      <a:pPr algn="ctr"/>
                      <a:r>
                        <a:rPr lang="en-US" dirty="0" smtClean="0"/>
                        <a:t>30-40%</a:t>
                      </a:r>
                      <a:endParaRPr lang="en-US" dirty="0"/>
                    </a:p>
                  </a:txBody>
                  <a:tcPr>
                    <a:solidFill>
                      <a:srgbClr val="FFFFFF"/>
                    </a:solidFill>
                  </a:tcPr>
                </a:tc>
              </a:tr>
              <a:tr h="313150">
                <a:tc gridSpan="2">
                  <a:txBody>
                    <a:bodyPr/>
                    <a:lstStyle/>
                    <a:p>
                      <a:pPr algn="ctr"/>
                      <a:r>
                        <a:rPr lang="en-US" b="1" dirty="0" smtClean="0"/>
                        <a:t>Proportion</a:t>
                      </a:r>
                      <a:r>
                        <a:rPr lang="en-US" b="1" baseline="0" dirty="0" smtClean="0"/>
                        <a:t> of health gap closed by existing tools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404">
                <a:tc>
                  <a:txBody>
                    <a:bodyPr/>
                    <a:lstStyle/>
                    <a:p>
                      <a:pPr algn="ctr"/>
                      <a:r>
                        <a:rPr lang="en-US" dirty="0" smtClean="0"/>
                        <a:t>2/3</a:t>
                      </a:r>
                      <a:endParaRPr lang="en-US" dirty="0"/>
                    </a:p>
                  </a:txBody>
                  <a:tcPr>
                    <a:solidFill>
                      <a:srgbClr val="FFFFFF"/>
                    </a:solidFill>
                  </a:tcPr>
                </a:tc>
                <a:tc>
                  <a:txBody>
                    <a:bodyPr/>
                    <a:lstStyle/>
                    <a:p>
                      <a:pPr algn="ctr"/>
                      <a:r>
                        <a:rPr lang="en-US" dirty="0" smtClean="0"/>
                        <a:t>4/5</a:t>
                      </a:r>
                      <a:endParaRPr lang="en-US" dirty="0"/>
                    </a:p>
                  </a:txBody>
                  <a:tcPr>
                    <a:solidFill>
                      <a:srgbClr val="FFFFFF"/>
                    </a:solidFill>
                  </a:tcPr>
                </a:tc>
              </a:tr>
            </a:tbl>
          </a:graphicData>
        </a:graphic>
      </p:graphicFrame>
    </p:spTree>
    <p:extLst>
      <p:ext uri="{BB962C8B-B14F-4D97-AF65-F5344CB8AC3E}">
        <p14:creationId xmlns:p14="http://schemas.microsoft.com/office/powerpoint/2010/main" val="1078212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Income: A Better Way to Measure the Returns from Investing in Health</a:t>
            </a:r>
            <a:endParaRPr lang="en-GB" dirty="0"/>
          </a:p>
        </p:txBody>
      </p:sp>
      <p:graphicFrame>
        <p:nvGraphicFramePr>
          <p:cNvPr id="4" name="Diagram 3"/>
          <p:cNvGraphicFramePr/>
          <p:nvPr>
            <p:extLst>
              <p:ext uri="{D42A27DB-BD31-4B8C-83A1-F6EECF244321}">
                <p14:modId xmlns:p14="http://schemas.microsoft.com/office/powerpoint/2010/main" val="688249950"/>
              </p:ext>
            </p:extLst>
          </p:nvPr>
        </p:nvGraphicFramePr>
        <p:xfrm>
          <a:off x="228600" y="2057400"/>
          <a:ext cx="84201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05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1143000"/>
          </a:xfrm>
        </p:spPr>
        <p:txBody>
          <a:bodyPr/>
          <a:lstStyle/>
          <a:p>
            <a:r>
              <a:rPr lang="en-US" dirty="0" smtClean="0"/>
              <a:t>Impressive Benefit: Cost Ratio</a:t>
            </a:r>
            <a:endParaRPr lang="en-US" dirty="0"/>
          </a:p>
        </p:txBody>
      </p:sp>
      <p:pic>
        <p:nvPicPr>
          <p:cNvPr id="4" name="Picture 3" descr="sca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09699"/>
            <a:ext cx="6324600" cy="4907979"/>
          </a:xfrm>
          <a:prstGeom prst="rect">
            <a:avLst/>
          </a:prstGeom>
        </p:spPr>
      </p:pic>
    </p:spTree>
    <p:extLst>
      <p:ext uri="{BB962C8B-B14F-4D97-AF65-F5344CB8AC3E}">
        <p14:creationId xmlns:p14="http://schemas.microsoft.com/office/powerpoint/2010/main" val="16264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a:t>
            </a:r>
            <a:r>
              <a:rPr lang="en-US" dirty="0" smtClean="0"/>
              <a:t>ources of Income</a:t>
            </a:r>
            <a:endParaRPr lang="en-US" dirty="0"/>
          </a:p>
        </p:txBody>
      </p:sp>
      <p:graphicFrame>
        <p:nvGraphicFramePr>
          <p:cNvPr id="4" name="Diagram 3"/>
          <p:cNvGraphicFramePr/>
          <p:nvPr>
            <p:extLst>
              <p:ext uri="{D42A27DB-BD31-4B8C-83A1-F6EECF244321}">
                <p14:modId xmlns:p14="http://schemas.microsoft.com/office/powerpoint/2010/main" val="1616446381"/>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236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Opportunities for </a:t>
            </a:r>
            <a:r>
              <a:rPr lang="en-GB" dirty="0" smtClean="0"/>
              <a:t>International </a:t>
            </a:r>
            <a:r>
              <a:rPr lang="en-GB" dirty="0"/>
              <a:t>Collective Action</a:t>
            </a:r>
          </a:p>
        </p:txBody>
      </p:sp>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l="3125" t="630" r="6947" b="32587"/>
          <a:stretch/>
        </p:blipFill>
        <p:spPr bwMode="auto">
          <a:xfrm>
            <a:off x="3744462" y="1965207"/>
            <a:ext cx="5089408" cy="32925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uble Bracket 4"/>
          <p:cNvSpPr/>
          <p:nvPr/>
        </p:nvSpPr>
        <p:spPr>
          <a:xfrm>
            <a:off x="310131" y="1676400"/>
            <a:ext cx="3124200" cy="3789760"/>
          </a:xfrm>
          <a:prstGeom prst="bracketPair">
            <a:avLst/>
          </a:pr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6" name="TextBox 5"/>
          <p:cNvSpPr txBox="1"/>
          <p:nvPr/>
        </p:nvSpPr>
        <p:spPr>
          <a:xfrm>
            <a:off x="386331" y="1772841"/>
            <a:ext cx="2971800" cy="3693319"/>
          </a:xfrm>
          <a:prstGeom prst="rect">
            <a:avLst/>
          </a:prstGeom>
          <a:noFill/>
        </p:spPr>
        <p:txBody>
          <a:bodyPr wrap="square" rtlCol="0">
            <a:spAutoFit/>
          </a:bodyPr>
          <a:lstStyle/>
          <a:p>
            <a:pPr lvl="0" algn="ctr" fontAlgn="base">
              <a:spcBef>
                <a:spcPct val="0"/>
              </a:spcBef>
              <a:spcAft>
                <a:spcPct val="0"/>
              </a:spcAft>
            </a:pPr>
            <a:r>
              <a:rPr lang="en-US" dirty="0">
                <a:solidFill>
                  <a:srgbClr val="53565A"/>
                </a:solidFill>
                <a:ea typeface="ＭＳ Ｐゴシック" charset="0"/>
                <a:cs typeface="Calibri"/>
              </a:rPr>
              <a:t>Best way to support convergence is funding </a:t>
            </a:r>
            <a:r>
              <a:rPr lang="en-US" b="1" dirty="0">
                <a:solidFill>
                  <a:srgbClr val="EE3124"/>
                </a:solidFill>
                <a:ea typeface="ＭＳ Ｐゴシック" charset="0"/>
                <a:cs typeface="Calibri"/>
              </a:rPr>
              <a:t>development and delivery of new health technologies R&amp;D targeted at diseases disproportionately affecting LICs and LMICs</a:t>
            </a:r>
            <a:endParaRPr lang="en-US" b="1" dirty="0" smtClean="0">
              <a:solidFill>
                <a:srgbClr val="EE3124"/>
              </a:solidFill>
              <a:ea typeface="ＭＳ Ｐゴシック" charset="0"/>
              <a:cs typeface="Calibri"/>
            </a:endParaRPr>
          </a:p>
          <a:p>
            <a:pPr lvl="0" algn="ctr" fontAlgn="base">
              <a:spcBef>
                <a:spcPct val="0"/>
              </a:spcBef>
              <a:spcAft>
                <a:spcPct val="0"/>
              </a:spcAft>
            </a:pPr>
            <a:r>
              <a:rPr lang="en-US" b="1" dirty="0" smtClean="0">
                <a:solidFill>
                  <a:srgbClr val="EE3124"/>
                </a:solidFill>
                <a:ea typeface="ＭＳ Ｐゴシック" charset="0"/>
                <a:cs typeface="Calibri"/>
              </a:rPr>
              <a:t>and </a:t>
            </a:r>
            <a:r>
              <a:rPr lang="en-US" b="1" dirty="0">
                <a:solidFill>
                  <a:srgbClr val="EE3124"/>
                </a:solidFill>
                <a:ea typeface="ＭＳ Ｐゴシック" charset="0"/>
                <a:cs typeface="Calibri"/>
              </a:rPr>
              <a:t>managing </a:t>
            </a:r>
            <a:r>
              <a:rPr lang="en-US" b="1" dirty="0" smtClean="0">
                <a:solidFill>
                  <a:srgbClr val="EE3124"/>
                </a:solidFill>
                <a:ea typeface="ＭＳ Ｐゴシック" charset="0"/>
                <a:cs typeface="Calibri"/>
              </a:rPr>
              <a:t>externalities such as pandemics</a:t>
            </a:r>
            <a:r>
              <a:rPr lang="en-US" dirty="0" smtClean="0">
                <a:solidFill>
                  <a:srgbClr val="53565A"/>
                </a:solidFill>
                <a:ea typeface="ＭＳ Ｐゴシック" charset="0"/>
                <a:cs typeface="Calibri"/>
              </a:rPr>
              <a:t>.</a:t>
            </a:r>
          </a:p>
          <a:p>
            <a:pPr lvl="0" algn="ctr" fontAlgn="base">
              <a:spcBef>
                <a:spcPct val="0"/>
              </a:spcBef>
              <a:spcAft>
                <a:spcPct val="0"/>
              </a:spcAft>
            </a:pPr>
            <a:endParaRPr lang="en-US" dirty="0">
              <a:solidFill>
                <a:srgbClr val="53565A"/>
              </a:solidFill>
              <a:ea typeface="ＭＳ Ｐゴシック" charset="0"/>
              <a:cs typeface="Calibri"/>
            </a:endParaRPr>
          </a:p>
          <a:p>
            <a:pPr lvl="0" algn="ctr" fontAlgn="base">
              <a:spcBef>
                <a:spcPct val="0"/>
              </a:spcBef>
              <a:spcAft>
                <a:spcPct val="0"/>
              </a:spcAft>
            </a:pPr>
            <a:r>
              <a:rPr lang="en-US" dirty="0"/>
              <a:t>These core functions have been neglected in the last 20 </a:t>
            </a:r>
            <a:r>
              <a:rPr lang="en-US" dirty="0" smtClean="0"/>
              <a:t>years.</a:t>
            </a:r>
            <a:endParaRPr lang="en-US" dirty="0" smtClean="0">
              <a:solidFill>
                <a:srgbClr val="53565A"/>
              </a:solidFill>
              <a:ea typeface="ＭＳ Ｐゴシック" charset="0"/>
              <a:cs typeface="Calibri"/>
            </a:endParaRPr>
          </a:p>
        </p:txBody>
      </p:sp>
    </p:spTree>
    <p:extLst>
      <p:ext uri="{BB962C8B-B14F-4D97-AF65-F5344CB8AC3E}">
        <p14:creationId xmlns:p14="http://schemas.microsoft.com/office/powerpoint/2010/main" val="235008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05800" cy="3657600"/>
          </a:xfrm>
        </p:spPr>
        <p:txBody>
          <a:bodyPr>
            <a:normAutofit fontScale="92500"/>
          </a:bodyPr>
          <a:lstStyle/>
          <a:p>
            <a:pPr marL="0" indent="0" algn="ctr">
              <a:spcBef>
                <a:spcPts val="0"/>
              </a:spcBef>
              <a:buNone/>
            </a:pPr>
            <a:r>
              <a:rPr lang="en-US" sz="3500" b="1" dirty="0">
                <a:solidFill>
                  <a:schemeClr val="accent1"/>
                </a:solidFill>
              </a:rPr>
              <a:t>Towards a Grand Convergence in Global Health: </a:t>
            </a:r>
            <a:endParaRPr lang="en-US" sz="3500" b="1" dirty="0" smtClean="0">
              <a:solidFill>
                <a:schemeClr val="accent1"/>
              </a:solidFill>
            </a:endParaRPr>
          </a:p>
          <a:p>
            <a:pPr marL="0" indent="0" algn="ctr">
              <a:spcBef>
                <a:spcPts val="0"/>
              </a:spcBef>
              <a:buNone/>
            </a:pPr>
            <a:r>
              <a:rPr lang="en-US" sz="3500" b="1" dirty="0" smtClean="0">
                <a:solidFill>
                  <a:schemeClr val="accent1"/>
                </a:solidFill>
              </a:rPr>
              <a:t>What </a:t>
            </a:r>
            <a:r>
              <a:rPr lang="en-US" sz="3500" b="1" dirty="0">
                <a:solidFill>
                  <a:schemeClr val="accent1"/>
                </a:solidFill>
              </a:rPr>
              <a:t>Convergence Means </a:t>
            </a:r>
            <a:r>
              <a:rPr lang="en-US" sz="3500" b="1" dirty="0" smtClean="0">
                <a:solidFill>
                  <a:schemeClr val="accent1"/>
                </a:solidFill>
              </a:rPr>
              <a:t>for </a:t>
            </a:r>
            <a:r>
              <a:rPr lang="en-US" sz="3500" b="1" dirty="0">
                <a:solidFill>
                  <a:schemeClr val="accent1"/>
                </a:solidFill>
              </a:rPr>
              <a:t>Health After </a:t>
            </a:r>
            <a:r>
              <a:rPr lang="en-US" sz="3500" b="1" dirty="0" smtClean="0">
                <a:solidFill>
                  <a:schemeClr val="accent1"/>
                </a:solidFill>
              </a:rPr>
              <a:t>2015</a:t>
            </a:r>
          </a:p>
          <a:p>
            <a:pPr marL="0" indent="0" algn="ctr">
              <a:buNone/>
            </a:pPr>
            <a:endParaRPr lang="en-US" sz="2000" b="1" dirty="0"/>
          </a:p>
          <a:p>
            <a:pPr marL="0" indent="0" algn="ctr">
              <a:buNone/>
            </a:pPr>
            <a:r>
              <a:rPr lang="en-US" sz="1900" b="1" dirty="0" smtClean="0"/>
              <a:t>United Nations</a:t>
            </a:r>
          </a:p>
          <a:p>
            <a:pPr marL="0" indent="0" algn="ctr">
              <a:buNone/>
            </a:pPr>
            <a:r>
              <a:rPr lang="en-US" sz="1900" dirty="0" smtClean="0"/>
              <a:t>January 16, 2014</a:t>
            </a:r>
          </a:p>
          <a:p>
            <a:pPr marL="0" indent="0" algn="ctr">
              <a:buNone/>
            </a:pPr>
            <a:endParaRPr lang="en-US" sz="1900" dirty="0"/>
          </a:p>
          <a:p>
            <a:pPr marL="0" indent="0" algn="ctr">
              <a:buNone/>
            </a:pPr>
            <a:r>
              <a:rPr lang="en-US" sz="1900" dirty="0" smtClean="0"/>
              <a:t>Moderator: </a:t>
            </a:r>
          </a:p>
          <a:p>
            <a:pPr marL="0" indent="0" algn="ctr">
              <a:buNone/>
            </a:pPr>
            <a:r>
              <a:rPr lang="en-US" sz="1900" dirty="0" smtClean="0"/>
              <a:t>Dr. Margaret Kruk</a:t>
            </a:r>
          </a:p>
          <a:p>
            <a:pPr marL="0" indent="0" algn="ctr">
              <a:buNone/>
            </a:pPr>
            <a:r>
              <a:rPr lang="en-US" sz="1900" dirty="0" smtClean="0"/>
              <a:t>Columbia University</a:t>
            </a:r>
            <a:endParaRPr lang="en-US" sz="1900" dirty="0"/>
          </a:p>
        </p:txBody>
      </p:sp>
    </p:spTree>
    <p:extLst>
      <p:ext uri="{BB962C8B-B14F-4D97-AF65-F5344CB8AC3E}">
        <p14:creationId xmlns:p14="http://schemas.microsoft.com/office/powerpoint/2010/main" val="1935701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Progress on Maternal </a:t>
            </a:r>
            <a:r>
              <a:rPr lang="en-US" dirty="0"/>
              <a:t>M</a:t>
            </a:r>
            <a:r>
              <a:rPr lang="en-US" dirty="0" smtClean="0"/>
              <a:t>ortality </a:t>
            </a:r>
            <a:r>
              <a:rPr lang="en-US" dirty="0"/>
              <a:t>R</a:t>
            </a:r>
            <a:r>
              <a:rPr lang="en-US" dirty="0" smtClean="0"/>
              <a:t>atio by 2035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8314430"/>
              </p:ext>
            </p:extLst>
          </p:nvPr>
        </p:nvGraphicFramePr>
        <p:xfrm>
          <a:off x="457200" y="1945640"/>
          <a:ext cx="8229600" cy="2854960"/>
        </p:xfrm>
        <a:graphic>
          <a:graphicData uri="http://schemas.openxmlformats.org/drawingml/2006/table">
            <a:tbl>
              <a:tblPr firstRow="1" bandRow="1">
                <a:tableStyleId>{BC89EF96-8CEA-46FF-86C4-4CE0E7609802}</a:tableStyleId>
              </a:tblPr>
              <a:tblGrid>
                <a:gridCol w="2743200"/>
                <a:gridCol w="2743200"/>
                <a:gridCol w="2743200"/>
              </a:tblGrid>
              <a:tr h="713740">
                <a:tc>
                  <a:txBody>
                    <a:bodyPr/>
                    <a:lstStyle/>
                    <a:p>
                      <a:endParaRPr lang="en-US" dirty="0"/>
                    </a:p>
                  </a:txBody>
                  <a:tcPr anchor="ctr"/>
                </a:tc>
                <a:tc>
                  <a:txBody>
                    <a:bodyPr/>
                    <a:lstStyle/>
                    <a:p>
                      <a:pPr algn="ctr"/>
                      <a:r>
                        <a:rPr lang="en-US" dirty="0" smtClean="0"/>
                        <a:t>Today</a:t>
                      </a:r>
                      <a:endParaRPr lang="en-US" dirty="0"/>
                    </a:p>
                  </a:txBody>
                  <a:tcPr anchor="ctr"/>
                </a:tc>
                <a:tc>
                  <a:txBody>
                    <a:bodyPr/>
                    <a:lstStyle/>
                    <a:p>
                      <a:pPr algn="ctr"/>
                      <a:r>
                        <a:rPr lang="en-US" dirty="0" smtClean="0"/>
                        <a:t>2035</a:t>
                      </a:r>
                      <a:endParaRPr lang="en-US" dirty="0"/>
                    </a:p>
                  </a:txBody>
                  <a:tcPr anchor="ctr"/>
                </a:tc>
              </a:tr>
              <a:tr h="713740">
                <a:tc>
                  <a:txBody>
                    <a:bodyPr/>
                    <a:lstStyle/>
                    <a:p>
                      <a:r>
                        <a:rPr lang="en-US" dirty="0" smtClean="0"/>
                        <a:t>Low-income</a:t>
                      </a:r>
                      <a:r>
                        <a:rPr lang="en-US" baseline="0" dirty="0" smtClean="0"/>
                        <a:t> countries</a:t>
                      </a:r>
                      <a:endParaRPr lang="en-US" dirty="0"/>
                    </a:p>
                  </a:txBody>
                  <a:tcPr anchor="ctr"/>
                </a:tc>
                <a:tc>
                  <a:txBody>
                    <a:bodyPr/>
                    <a:lstStyle/>
                    <a:p>
                      <a:pPr algn="ctr"/>
                      <a:r>
                        <a:rPr lang="en-US" dirty="0" smtClean="0"/>
                        <a:t>412</a:t>
                      </a:r>
                      <a:endParaRPr lang="en-US" dirty="0"/>
                    </a:p>
                  </a:txBody>
                  <a:tcPr anchor="ctr"/>
                </a:tc>
                <a:tc>
                  <a:txBody>
                    <a:bodyPr/>
                    <a:lstStyle/>
                    <a:p>
                      <a:pPr algn="ctr"/>
                      <a:r>
                        <a:rPr lang="en-US" dirty="0" smtClean="0"/>
                        <a:t>102</a:t>
                      </a:r>
                      <a:endParaRPr lang="en-US" b="1" dirty="0"/>
                    </a:p>
                  </a:txBody>
                  <a:tcPr anchor="ctr"/>
                </a:tc>
              </a:tr>
              <a:tr h="713740">
                <a:tc>
                  <a:txBody>
                    <a:bodyPr/>
                    <a:lstStyle/>
                    <a:p>
                      <a:r>
                        <a:rPr lang="en-US" dirty="0" smtClean="0"/>
                        <a:t>Middle-income countries</a:t>
                      </a:r>
                      <a:endParaRPr lang="en-US" dirty="0"/>
                    </a:p>
                  </a:txBody>
                  <a:tcPr anchor="ctr"/>
                </a:tc>
                <a:tc>
                  <a:txBody>
                    <a:bodyPr/>
                    <a:lstStyle/>
                    <a:p>
                      <a:pPr algn="ctr"/>
                      <a:r>
                        <a:rPr lang="en-US" dirty="0" smtClean="0"/>
                        <a:t>260</a:t>
                      </a:r>
                      <a:endParaRPr lang="en-US" dirty="0"/>
                    </a:p>
                  </a:txBody>
                  <a:tcPr anchor="ctr"/>
                </a:tc>
                <a:tc>
                  <a:txBody>
                    <a:bodyPr/>
                    <a:lstStyle/>
                    <a:p>
                      <a:pPr algn="ctr"/>
                      <a:r>
                        <a:rPr lang="en-US" dirty="0" smtClean="0"/>
                        <a:t>64</a:t>
                      </a:r>
                      <a:endParaRPr lang="en-US" b="1" dirty="0"/>
                    </a:p>
                  </a:txBody>
                  <a:tcPr anchor="ctr"/>
                </a:tc>
              </a:tr>
              <a:tr h="713740">
                <a:tc>
                  <a:txBody>
                    <a:bodyPr/>
                    <a:lstStyle/>
                    <a:p>
                      <a:r>
                        <a:rPr lang="en-US" dirty="0" smtClean="0"/>
                        <a:t>4C countries</a:t>
                      </a:r>
                      <a:r>
                        <a:rPr lang="en-US" baseline="0" dirty="0" smtClean="0"/>
                        <a:t> (range)</a:t>
                      </a:r>
                      <a:endParaRPr lang="en-US" dirty="0"/>
                    </a:p>
                  </a:txBody>
                  <a:tcPr anchor="ctr"/>
                </a:tc>
                <a:tc>
                  <a:txBody>
                    <a:bodyPr/>
                    <a:lstStyle/>
                    <a:p>
                      <a:pPr algn="ctr"/>
                      <a:r>
                        <a:rPr lang="en-US" b="1" dirty="0" smtClean="0">
                          <a:solidFill>
                            <a:srgbClr val="FF0000"/>
                          </a:solidFill>
                        </a:rPr>
                        <a:t>25-73</a:t>
                      </a:r>
                      <a:endParaRPr lang="en-US" b="1" dirty="0">
                        <a:solidFill>
                          <a:srgbClr val="FF0000"/>
                        </a:solidFill>
                      </a:endParaRPr>
                    </a:p>
                  </a:txBody>
                  <a:tcPr anchor="ctr"/>
                </a:tc>
                <a:tc>
                  <a:txBody>
                    <a:bodyPr/>
                    <a:lstStyle/>
                    <a:p>
                      <a:pPr algn="ctr"/>
                      <a:endParaRPr lang="en-US" dirty="0"/>
                    </a:p>
                  </a:txBody>
                  <a:tcPr anchor="ctr"/>
                </a:tc>
              </a:tr>
            </a:tbl>
          </a:graphicData>
        </a:graphic>
      </p:graphicFrame>
      <p:sp>
        <p:nvSpPr>
          <p:cNvPr id="3" name="TextBox 2"/>
          <p:cNvSpPr txBox="1"/>
          <p:nvPr/>
        </p:nvSpPr>
        <p:spPr>
          <a:xfrm>
            <a:off x="1371600" y="4953000"/>
            <a:ext cx="7239000" cy="369332"/>
          </a:xfrm>
          <a:prstGeom prst="rect">
            <a:avLst/>
          </a:prstGeom>
          <a:noFill/>
        </p:spPr>
        <p:txBody>
          <a:bodyPr wrap="square" rtlCol="0">
            <a:spAutoFit/>
          </a:bodyPr>
          <a:lstStyle/>
          <a:p>
            <a:pPr algn="r"/>
            <a:r>
              <a:rPr lang="en-US" dirty="0" smtClean="0"/>
              <a:t>Number of deaths in pregnancy and childbirth per 100,000 live births</a:t>
            </a:r>
            <a:endParaRPr lang="en-US" dirty="0"/>
          </a:p>
        </p:txBody>
      </p:sp>
    </p:spTree>
    <p:extLst>
      <p:ext uri="{BB962C8B-B14F-4D97-AF65-F5344CB8AC3E}">
        <p14:creationId xmlns:p14="http://schemas.microsoft.com/office/powerpoint/2010/main" val="3905110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2030 Outcomes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66571483"/>
              </p:ext>
            </p:extLst>
          </p:nvPr>
        </p:nvGraphicFramePr>
        <p:xfrm>
          <a:off x="762000" y="1447800"/>
          <a:ext cx="7620000" cy="3781137"/>
        </p:xfrm>
        <a:graphic>
          <a:graphicData uri="http://schemas.openxmlformats.org/drawingml/2006/table">
            <a:tbl>
              <a:tblPr firstRow="1" bandRow="1">
                <a:tableStyleId>{BC89EF96-8CEA-46FF-86C4-4CE0E7609802}</a:tableStyleId>
              </a:tblPr>
              <a:tblGrid>
                <a:gridCol w="2286000"/>
                <a:gridCol w="1809750"/>
                <a:gridCol w="1809750"/>
                <a:gridCol w="1714500"/>
              </a:tblGrid>
              <a:tr h="793019">
                <a:tc>
                  <a:txBody>
                    <a:bodyPr/>
                    <a:lstStyle/>
                    <a:p>
                      <a:pPr algn="ctr"/>
                      <a:endParaRPr lang="en-US" sz="1600" dirty="0"/>
                    </a:p>
                  </a:txBody>
                  <a:tcPr anchor="ctr"/>
                </a:tc>
                <a:tc>
                  <a:txBody>
                    <a:bodyPr/>
                    <a:lstStyle/>
                    <a:p>
                      <a:pPr algn="ctr"/>
                      <a:r>
                        <a:rPr lang="en-US" sz="1600" dirty="0" smtClean="0"/>
                        <a:t>4C Countries Today</a:t>
                      </a:r>
                      <a:r>
                        <a:rPr lang="en-US" sz="1600" baseline="0" dirty="0" smtClean="0"/>
                        <a:t> (range)</a:t>
                      </a:r>
                      <a:endParaRPr lang="en-US" sz="1600" dirty="0"/>
                    </a:p>
                  </a:txBody>
                  <a:tcPr anchor="ctr"/>
                </a:tc>
                <a:tc>
                  <a:txBody>
                    <a:bodyPr/>
                    <a:lstStyle/>
                    <a:p>
                      <a:pPr algn="ctr"/>
                      <a:r>
                        <a:rPr lang="en-US" sz="1600" dirty="0" smtClean="0"/>
                        <a:t>Low-Income Countries</a:t>
                      </a:r>
                    </a:p>
                    <a:p>
                      <a:pPr algn="ctr"/>
                      <a:r>
                        <a:rPr lang="en-US" sz="1600" dirty="0" smtClean="0"/>
                        <a:t>2030</a:t>
                      </a:r>
                      <a:endParaRPr lang="en-US" sz="1600" dirty="0"/>
                    </a:p>
                  </a:txBody>
                  <a:tcPr anchor="ctr"/>
                </a:tc>
                <a:tc>
                  <a:txBody>
                    <a:bodyPr/>
                    <a:lstStyle/>
                    <a:p>
                      <a:pPr algn="ctr"/>
                      <a:r>
                        <a:rPr lang="en-US" sz="1600" dirty="0" smtClean="0"/>
                        <a:t>Lower</a:t>
                      </a:r>
                      <a:r>
                        <a:rPr lang="en-US" sz="1600" baseline="0" dirty="0" smtClean="0"/>
                        <a:t> Middle-Income Countries, 2030</a:t>
                      </a:r>
                      <a:endParaRPr lang="en-US" sz="1600" dirty="0"/>
                    </a:p>
                  </a:txBody>
                  <a:tcPr anchor="ctr"/>
                </a:tc>
              </a:tr>
              <a:tr h="793019">
                <a:tc>
                  <a:txBody>
                    <a:bodyPr/>
                    <a:lstStyle/>
                    <a:p>
                      <a:pPr algn="ctr"/>
                      <a:r>
                        <a:rPr lang="en-US" sz="1600" dirty="0" smtClean="0"/>
                        <a:t>Maternal mortality ratio</a:t>
                      </a:r>
                      <a:r>
                        <a:rPr lang="en-US" sz="1600" baseline="0" dirty="0" smtClean="0"/>
                        <a:t> per 100,000 live births</a:t>
                      </a:r>
                      <a:endParaRPr 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25 - 73</a:t>
                      </a:r>
                      <a:endParaRPr lang="en-US" sz="1600" dirty="0" smtClean="0"/>
                    </a:p>
                    <a:p>
                      <a:pPr algn="ctr"/>
                      <a:endParaRPr lang="en-US" sz="1600" dirty="0"/>
                    </a:p>
                  </a:txBody>
                  <a:tcPr anchor="ctr"/>
                </a:tc>
                <a:tc>
                  <a:txBody>
                    <a:bodyPr/>
                    <a:lstStyle/>
                    <a:p>
                      <a:pPr algn="ctr"/>
                      <a:r>
                        <a:rPr lang="en-US" sz="1600" b="1" dirty="0" smtClean="0">
                          <a:solidFill>
                            <a:srgbClr val="FF0000"/>
                          </a:solidFill>
                        </a:rPr>
                        <a:t>119</a:t>
                      </a:r>
                      <a:endParaRPr lang="en-US" sz="1600" b="1" dirty="0">
                        <a:solidFill>
                          <a:srgbClr val="FF0000"/>
                        </a:solidFill>
                      </a:endParaRPr>
                    </a:p>
                  </a:txBody>
                  <a:tcPr anchor="ctr"/>
                </a:tc>
                <a:tc>
                  <a:txBody>
                    <a:bodyPr/>
                    <a:lstStyle/>
                    <a:p>
                      <a:pPr algn="ctr"/>
                      <a:r>
                        <a:rPr lang="en-US" sz="1600" b="1" dirty="0" smtClean="0">
                          <a:solidFill>
                            <a:srgbClr val="FF0000"/>
                          </a:solidFill>
                        </a:rPr>
                        <a:t>69</a:t>
                      </a:r>
                      <a:endParaRPr lang="en-US" sz="1600" b="1" dirty="0">
                        <a:solidFill>
                          <a:srgbClr val="FF0000"/>
                        </a:solidFill>
                      </a:endParaRPr>
                    </a:p>
                  </a:txBody>
                  <a:tcPr anchor="ctr"/>
                </a:tc>
              </a:tr>
              <a:tr h="561722">
                <a:tc>
                  <a:txBody>
                    <a:bodyPr/>
                    <a:lstStyle/>
                    <a:p>
                      <a:pPr algn="ctr"/>
                      <a:r>
                        <a:rPr lang="en-US" sz="1600" dirty="0" smtClean="0"/>
                        <a:t>Under-5 death rate</a:t>
                      </a:r>
                    </a:p>
                    <a:p>
                      <a:pPr algn="ctr"/>
                      <a:r>
                        <a:rPr lang="en-US" sz="1600" baseline="0" dirty="0" smtClean="0"/>
                        <a:t> per 1,000 live births</a:t>
                      </a:r>
                      <a:endParaRPr lang="en-US" sz="1600" b="0" dirty="0"/>
                    </a:p>
                  </a:txBody>
                  <a:tcPr anchor="ctr"/>
                </a:tc>
                <a:tc>
                  <a:txBody>
                    <a:bodyPr/>
                    <a:lstStyle/>
                    <a:p>
                      <a:pPr algn="ctr"/>
                      <a:r>
                        <a:rPr lang="en-US" sz="1600" dirty="0" smtClean="0"/>
                        <a:t>6</a:t>
                      </a:r>
                      <a:r>
                        <a:rPr lang="en-US" sz="1600" baseline="0" dirty="0" smtClean="0"/>
                        <a:t> - </a:t>
                      </a:r>
                      <a:r>
                        <a:rPr lang="en-US" sz="1600" dirty="0" smtClean="0"/>
                        <a:t>14</a:t>
                      </a:r>
                      <a:endParaRPr lang="en-US" sz="1600" b="1" dirty="0"/>
                    </a:p>
                  </a:txBody>
                  <a:tcPr anchor="ctr"/>
                </a:tc>
                <a:tc>
                  <a:txBody>
                    <a:bodyPr/>
                    <a:lstStyle/>
                    <a:p>
                      <a:pPr algn="ctr"/>
                      <a:r>
                        <a:rPr lang="en-US" sz="1600" b="1" dirty="0" smtClean="0">
                          <a:solidFill>
                            <a:srgbClr val="FF0000"/>
                          </a:solidFill>
                        </a:rPr>
                        <a:t>27</a:t>
                      </a:r>
                      <a:endParaRPr lang="en-US" sz="1600" b="1" dirty="0">
                        <a:solidFill>
                          <a:srgbClr val="FF0000"/>
                        </a:solidFill>
                      </a:endParaRPr>
                    </a:p>
                  </a:txBody>
                  <a:tcPr anchor="ctr"/>
                </a:tc>
                <a:tc>
                  <a:txBody>
                    <a:bodyPr/>
                    <a:lstStyle/>
                    <a:p>
                      <a:pPr algn="ctr"/>
                      <a:r>
                        <a:rPr lang="en-US" sz="1600" b="1" dirty="0" smtClean="0">
                          <a:solidFill>
                            <a:srgbClr val="FF0000"/>
                          </a:solidFill>
                        </a:rPr>
                        <a:t>13</a:t>
                      </a:r>
                      <a:endParaRPr lang="en-US" sz="1600" b="1" dirty="0">
                        <a:solidFill>
                          <a:srgbClr val="FF0000"/>
                        </a:solidFill>
                      </a:endParaRPr>
                    </a:p>
                  </a:txBody>
                  <a:tcPr anchor="ctr"/>
                </a:tc>
              </a:tr>
              <a:tr h="793019">
                <a:tc>
                  <a:txBody>
                    <a:bodyPr/>
                    <a:lstStyle/>
                    <a:p>
                      <a:pPr algn="ctr"/>
                      <a:r>
                        <a:rPr lang="en-US" sz="1600" dirty="0" smtClean="0"/>
                        <a:t>Annual</a:t>
                      </a:r>
                      <a:r>
                        <a:rPr lang="en-US" sz="1600" baseline="0" dirty="0" smtClean="0"/>
                        <a:t> AIDS deaths</a:t>
                      </a:r>
                    </a:p>
                    <a:p>
                      <a:pPr algn="ctr"/>
                      <a:r>
                        <a:rPr lang="en-US" sz="1600" baseline="0" dirty="0" smtClean="0"/>
                        <a:t>Per 100,000 population</a:t>
                      </a:r>
                      <a:endParaRPr lang="en-US" sz="1600" b="0" dirty="0"/>
                    </a:p>
                  </a:txBody>
                  <a:tcPr anchor="ctr"/>
                </a:tc>
                <a:tc>
                  <a:txBody>
                    <a:bodyPr/>
                    <a:lstStyle/>
                    <a:p>
                      <a:pPr algn="ctr"/>
                      <a:r>
                        <a:rPr lang="en-US" sz="1600" dirty="0" smtClean="0"/>
                        <a:t>1.4</a:t>
                      </a:r>
                      <a:r>
                        <a:rPr lang="en-US" sz="1600" baseline="0" dirty="0" smtClean="0"/>
                        <a:t> - </a:t>
                      </a:r>
                      <a:r>
                        <a:rPr lang="en-US" sz="1600" dirty="0" smtClean="0"/>
                        <a:t>8.7</a:t>
                      </a:r>
                      <a:endParaRPr lang="en-US" sz="1600" b="1" dirty="0"/>
                    </a:p>
                  </a:txBody>
                  <a:tcPr anchor="ctr"/>
                </a:tc>
                <a:tc>
                  <a:txBody>
                    <a:bodyPr/>
                    <a:lstStyle/>
                    <a:p>
                      <a:pPr algn="ctr"/>
                      <a:r>
                        <a:rPr lang="en-US" sz="1600" b="1" dirty="0" smtClean="0">
                          <a:solidFill>
                            <a:srgbClr val="FF0000"/>
                          </a:solidFill>
                        </a:rPr>
                        <a:t>5</a:t>
                      </a:r>
                      <a:endParaRPr lang="en-US" sz="1600" b="1" dirty="0">
                        <a:solidFill>
                          <a:srgbClr val="FF0000"/>
                        </a:solidFill>
                      </a:endParaRPr>
                    </a:p>
                  </a:txBody>
                  <a:tcPr anchor="ctr"/>
                </a:tc>
                <a:tc>
                  <a:txBody>
                    <a:bodyPr/>
                    <a:lstStyle/>
                    <a:p>
                      <a:pPr algn="ctr"/>
                      <a:r>
                        <a:rPr lang="en-US" sz="1600" b="1" dirty="0" smtClean="0">
                          <a:solidFill>
                            <a:srgbClr val="FF0000"/>
                          </a:solidFill>
                        </a:rPr>
                        <a:t>1</a:t>
                      </a:r>
                      <a:endParaRPr lang="en-US" sz="1600" b="1" dirty="0">
                        <a:solidFill>
                          <a:srgbClr val="FF0000"/>
                        </a:solidFill>
                      </a:endParaRPr>
                    </a:p>
                  </a:txBody>
                  <a:tcPr anchor="ctr"/>
                </a:tc>
              </a:tr>
              <a:tr h="793019">
                <a:tc>
                  <a:txBody>
                    <a:bodyPr/>
                    <a:lstStyle/>
                    <a:p>
                      <a:pPr algn="ctr"/>
                      <a:r>
                        <a:rPr lang="en-US" sz="1600" dirty="0" smtClean="0"/>
                        <a:t>Annual TB deaths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per 100,000 population</a:t>
                      </a:r>
                      <a:endParaRPr lang="en-US" sz="1600" b="0" dirty="0" smtClean="0"/>
                    </a:p>
                  </a:txBody>
                  <a:tcPr anchor="ctr"/>
                </a:tc>
                <a:tc>
                  <a:txBody>
                    <a:bodyPr/>
                    <a:lstStyle/>
                    <a:p>
                      <a:pPr algn="ctr"/>
                      <a:r>
                        <a:rPr lang="en-US" sz="1600" dirty="0" smtClean="0"/>
                        <a:t>6</a:t>
                      </a:r>
                      <a:r>
                        <a:rPr lang="en-US" sz="1600" baseline="0" dirty="0" smtClean="0"/>
                        <a:t> - 14</a:t>
                      </a:r>
                      <a:endParaRPr lang="en-US" sz="1600" b="1" dirty="0"/>
                    </a:p>
                  </a:txBody>
                  <a:tcPr anchor="ctr"/>
                </a:tc>
                <a:tc>
                  <a:txBody>
                    <a:bodyPr/>
                    <a:lstStyle/>
                    <a:p>
                      <a:pPr algn="ctr"/>
                      <a:r>
                        <a:rPr lang="en-US" sz="1600" b="1" dirty="0" smtClean="0">
                          <a:solidFill>
                            <a:srgbClr val="FF0000"/>
                          </a:solidFill>
                        </a:rPr>
                        <a:t>5</a:t>
                      </a:r>
                      <a:endParaRPr lang="en-US" sz="1600" b="1" dirty="0">
                        <a:solidFill>
                          <a:srgbClr val="FF0000"/>
                        </a:solidFill>
                      </a:endParaRPr>
                    </a:p>
                  </a:txBody>
                  <a:tcPr anchor="ctr"/>
                </a:tc>
                <a:tc>
                  <a:txBody>
                    <a:bodyPr/>
                    <a:lstStyle/>
                    <a:p>
                      <a:pPr algn="ctr"/>
                      <a:r>
                        <a:rPr lang="en-US" sz="1600" b="1" dirty="0" smtClean="0">
                          <a:solidFill>
                            <a:srgbClr val="FF0000"/>
                          </a:solidFill>
                        </a:rPr>
                        <a:t>3</a:t>
                      </a:r>
                      <a:endParaRPr lang="en-US" sz="1600" b="1" dirty="0">
                        <a:solidFill>
                          <a:srgbClr val="FF0000"/>
                        </a:solidFill>
                      </a:endParaRPr>
                    </a:p>
                  </a:txBody>
                  <a:tcPr anchor="ctr"/>
                </a:tc>
              </a:tr>
            </a:tbl>
          </a:graphicData>
        </a:graphic>
      </p:graphicFrame>
    </p:spTree>
    <p:extLst>
      <p:ext uri="{BB962C8B-B14F-4D97-AF65-F5344CB8AC3E}">
        <p14:creationId xmlns:p14="http://schemas.microsoft.com/office/powerpoint/2010/main" val="3057607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2030 Convergence with the “3P Countries”</a:t>
            </a:r>
            <a:br>
              <a:rPr lang="en-US" dirty="0" smtClean="0"/>
            </a:br>
            <a:r>
              <a:rPr lang="en-US" sz="3100" dirty="0" smtClean="0"/>
              <a:t>Panama, Peru, Paraguay</a:t>
            </a:r>
            <a:endParaRPr lang="en-US" sz="3100" dirty="0"/>
          </a:p>
        </p:txBody>
      </p:sp>
      <p:pic>
        <p:nvPicPr>
          <p:cNvPr id="3" name="Picture 2" descr="Figure 1_Convergence_2030_r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524000"/>
            <a:ext cx="6328828" cy="4298726"/>
          </a:xfrm>
          <a:prstGeom prst="rect">
            <a:avLst/>
          </a:prstGeom>
        </p:spPr>
      </p:pic>
    </p:spTree>
    <p:extLst>
      <p:ext uri="{BB962C8B-B14F-4D97-AF65-F5344CB8AC3E}">
        <p14:creationId xmlns:p14="http://schemas.microsoft.com/office/powerpoint/2010/main" val="657619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Grand Convergence in Post-2015 Framework</a:t>
            </a:r>
            <a:endParaRPr lang="en-US" sz="3200" dirty="0"/>
          </a:p>
        </p:txBody>
      </p:sp>
      <p:graphicFrame>
        <p:nvGraphicFramePr>
          <p:cNvPr id="4" name="Diagram 3"/>
          <p:cNvGraphicFramePr/>
          <p:nvPr>
            <p:extLst>
              <p:ext uri="{D42A27DB-BD31-4B8C-83A1-F6EECF244321}">
                <p14:modId xmlns:p14="http://schemas.microsoft.com/office/powerpoint/2010/main" val="2689312530"/>
              </p:ext>
            </p:extLst>
          </p:nvPr>
        </p:nvGraphicFramePr>
        <p:xfrm>
          <a:off x="609600" y="1295400"/>
          <a:ext cx="8305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539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Grand Convergence in Post-2015 Framework (continued)</a:t>
            </a:r>
            <a:endParaRPr lang="en-US" sz="3200" dirty="0"/>
          </a:p>
        </p:txBody>
      </p:sp>
      <p:graphicFrame>
        <p:nvGraphicFramePr>
          <p:cNvPr id="4" name="Diagram 3"/>
          <p:cNvGraphicFramePr/>
          <p:nvPr>
            <p:extLst>
              <p:ext uri="{D42A27DB-BD31-4B8C-83A1-F6EECF244321}">
                <p14:modId xmlns:p14="http://schemas.microsoft.com/office/powerpoint/2010/main" val="4288925101"/>
              </p:ext>
            </p:extLst>
          </p:nvPr>
        </p:nvGraphicFramePr>
        <p:xfrm>
          <a:off x="762000" y="1371600"/>
          <a:ext cx="8001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90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Caveats</a:t>
            </a:r>
            <a:r>
              <a:rPr lang="en-US" dirty="0"/>
              <a:t> </a:t>
            </a:r>
            <a:r>
              <a:rPr lang="en-US" dirty="0" smtClean="0"/>
              <a:t>&amp; 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98843"/>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096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00992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092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153400" cy="46657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8445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8237"/>
            <a:ext cx="8229600" cy="4525963"/>
          </a:xfrm>
        </p:spPr>
        <p:txBody>
          <a:bodyPr>
            <a:normAutofit/>
          </a:bodyPr>
          <a:lstStyle/>
          <a:p>
            <a:endParaRPr lang="en-US" sz="2800" dirty="0"/>
          </a:p>
          <a:p>
            <a:pPr marL="0" indent="0">
              <a:buNone/>
            </a:pPr>
            <a:r>
              <a:rPr lang="en-US" sz="2800" dirty="0"/>
              <a:t>	</a:t>
            </a:r>
            <a:r>
              <a:rPr lang="en-US" sz="2800" dirty="0" smtClean="0"/>
              <a:t>“A </a:t>
            </a:r>
            <a:r>
              <a:rPr lang="en-US" sz="2800" dirty="0"/>
              <a:t>commitment to grand convergence in no way </a:t>
            </a:r>
            <a:r>
              <a:rPr lang="en-US" sz="2800" dirty="0" smtClean="0"/>
              <a:t>	represents </a:t>
            </a:r>
            <a:r>
              <a:rPr lang="en-US" sz="2800" dirty="0"/>
              <a:t>a stepping back from universal health </a:t>
            </a:r>
            <a:r>
              <a:rPr lang="en-US" sz="2800" dirty="0" smtClean="0"/>
              <a:t>	coverage</a:t>
            </a:r>
            <a:r>
              <a:rPr lang="en-US" sz="2800" dirty="0"/>
              <a:t>. </a:t>
            </a:r>
            <a:r>
              <a:rPr lang="en-US" sz="2800" dirty="0">
                <a:solidFill>
                  <a:srgbClr val="FF0000"/>
                </a:solidFill>
              </a:rPr>
              <a:t>Grand convergence will not </a:t>
            </a:r>
            <a:r>
              <a:rPr lang="en-US" sz="2800" dirty="0" smtClean="0">
                <a:solidFill>
                  <a:srgbClr val="FF0000"/>
                </a:solidFill>
              </a:rPr>
              <a:t>be 	achieved without </a:t>
            </a:r>
            <a:r>
              <a:rPr lang="en-US" sz="2800" dirty="0">
                <a:solidFill>
                  <a:srgbClr val="FF0000"/>
                </a:solidFill>
              </a:rPr>
              <a:t>universal health coverage</a:t>
            </a:r>
            <a:r>
              <a:rPr lang="en-US" sz="2800" dirty="0" smtClean="0"/>
              <a:t>.”</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15148"/>
            <a:ext cx="7543800" cy="177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72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8229600" cy="4525963"/>
          </a:xfrm>
        </p:spPr>
        <p:txBody>
          <a:bodyPr>
            <a:normAutofit/>
          </a:bodyPr>
          <a:lstStyle/>
          <a:p>
            <a:endParaRPr lang="en-US" sz="2800" dirty="0"/>
          </a:p>
          <a:p>
            <a:pPr marL="0" indent="0">
              <a:buNone/>
            </a:pPr>
            <a:r>
              <a:rPr lang="en-US" sz="2800" dirty="0"/>
              <a:t>	</a:t>
            </a:r>
            <a:r>
              <a:rPr lang="en-US" sz="2800" dirty="0" smtClean="0"/>
              <a:t>“The </a:t>
            </a:r>
            <a:r>
              <a:rPr lang="en-US" sz="2800" dirty="0"/>
              <a:t>idea of grand convergence enables one to </a:t>
            </a:r>
            <a:r>
              <a:rPr lang="en-US" sz="2800" dirty="0" smtClean="0"/>
              <a:t>	combine </a:t>
            </a:r>
            <a:r>
              <a:rPr lang="en-US" sz="2800" dirty="0"/>
              <a:t>simplicity—the goals of 16-8-4— with </a:t>
            </a:r>
            <a:r>
              <a:rPr lang="en-US" sz="2800" dirty="0" smtClean="0"/>
              <a:t>	complexity </a:t>
            </a:r>
            <a:r>
              <a:rPr lang="en-US" sz="2800" dirty="0"/>
              <a:t>(</a:t>
            </a:r>
            <a:r>
              <a:rPr lang="en-US" sz="2800" dirty="0">
                <a:solidFill>
                  <a:srgbClr val="FF0000"/>
                </a:solidFill>
              </a:rPr>
              <a:t>these goals will only be reached with </a:t>
            </a:r>
            <a:r>
              <a:rPr lang="en-US" sz="2800" dirty="0" smtClean="0">
                <a:solidFill>
                  <a:srgbClr val="FF0000"/>
                </a:solidFill>
              </a:rPr>
              <a:t>	a </a:t>
            </a:r>
            <a:r>
              <a:rPr lang="en-US" sz="2800" dirty="0">
                <a:solidFill>
                  <a:srgbClr val="FF0000"/>
                </a:solidFill>
              </a:rPr>
              <a:t>transformational health system response</a:t>
            </a:r>
            <a:r>
              <a:rPr lang="en-US" sz="2800" dirty="0"/>
              <a:t>). And </a:t>
            </a:r>
            <a:r>
              <a:rPr lang="en-US" sz="2800" dirty="0" smtClean="0"/>
              <a:t>	as </a:t>
            </a:r>
            <a:r>
              <a:rPr lang="en-US" sz="2800" dirty="0"/>
              <a:t>the health system is strengthened, so it will be </a:t>
            </a:r>
            <a:r>
              <a:rPr lang="en-US" sz="2800" dirty="0" smtClean="0"/>
              <a:t>	prepared </a:t>
            </a:r>
            <a:r>
              <a:rPr lang="en-US" sz="2800" dirty="0"/>
              <a:t>to address the new epidemic of </a:t>
            </a:r>
            <a:r>
              <a:rPr lang="en-US" sz="2800" dirty="0" smtClean="0"/>
              <a:t>non-	communicable </a:t>
            </a:r>
            <a:r>
              <a:rPr lang="en-US" sz="2800" dirty="0"/>
              <a:t>diseases and injuries that the </a:t>
            </a:r>
            <a:r>
              <a:rPr lang="en-US" sz="2800" dirty="0" smtClean="0"/>
              <a:t>	grand </a:t>
            </a:r>
            <a:r>
              <a:rPr lang="en-US" sz="2800" dirty="0"/>
              <a:t>convergence will bring the world towards</a:t>
            </a:r>
            <a:r>
              <a:rPr lang="en-US" sz="2800" dirty="0" smtClean="0"/>
              <a:t>.”</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15148"/>
            <a:ext cx="7543800" cy="177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03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6500"/>
            <a:ext cx="8229600" cy="1905000"/>
          </a:xfrm>
        </p:spPr>
        <p:txBody>
          <a:bodyPr/>
          <a:lstStyle/>
          <a:p>
            <a:pPr marL="0" indent="0" algn="ctr">
              <a:buNone/>
            </a:pPr>
            <a:r>
              <a:rPr lang="en-US" sz="3200" b="1" dirty="0" smtClean="0">
                <a:solidFill>
                  <a:schemeClr val="accent1"/>
                </a:solidFill>
              </a:rPr>
              <a:t>What is Convergence?</a:t>
            </a:r>
            <a:endParaRPr lang="en-US" sz="3200" b="1" dirty="0">
              <a:solidFill>
                <a:schemeClr val="accent1"/>
              </a:solidFill>
            </a:endParaRPr>
          </a:p>
          <a:p>
            <a:pPr marL="0" indent="0" algn="ctr">
              <a:buNone/>
            </a:pPr>
            <a:endParaRPr lang="en-US" sz="3200" b="1" dirty="0"/>
          </a:p>
          <a:p>
            <a:pPr marL="0" indent="0" algn="ctr">
              <a:buNone/>
            </a:pPr>
            <a:r>
              <a:rPr lang="en-US" sz="1800" dirty="0" smtClean="0"/>
              <a:t>Dr. Gavin Yamey</a:t>
            </a:r>
          </a:p>
          <a:p>
            <a:pPr marL="0" indent="0" algn="ctr">
              <a:buNone/>
            </a:pPr>
            <a:r>
              <a:rPr lang="en-US" sz="1800" dirty="0" smtClean="0"/>
              <a:t>University of California, San Francisco</a:t>
            </a:r>
            <a:endParaRPr lang="en-US" sz="1800" dirty="0"/>
          </a:p>
          <a:p>
            <a:endParaRPr lang="en-US" dirty="0"/>
          </a:p>
        </p:txBody>
      </p:sp>
    </p:spTree>
    <p:extLst>
      <p:ext uri="{BB962C8B-B14F-4D97-AF65-F5344CB8AC3E}">
        <p14:creationId xmlns:p14="http://schemas.microsoft.com/office/powerpoint/2010/main" val="1489080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dirty="0" smtClean="0">
                <a:solidFill>
                  <a:srgbClr val="00AEEF"/>
                </a:solidFill>
              </a:rPr>
              <a:t>Thank You</a:t>
            </a:r>
            <a:endParaRPr lang="en-US" b="1" dirty="0">
              <a:solidFill>
                <a:srgbClr val="00AEEF"/>
              </a:solidFill>
            </a:endParaRPr>
          </a:p>
        </p:txBody>
      </p:sp>
      <p:sp>
        <p:nvSpPr>
          <p:cNvPr id="3" name="Content Placeholder 2"/>
          <p:cNvSpPr>
            <a:spLocks noGrp="1"/>
          </p:cNvSpPr>
          <p:nvPr>
            <p:ph idx="1"/>
          </p:nvPr>
        </p:nvSpPr>
        <p:spPr>
          <a:xfrm>
            <a:off x="457200" y="2332037"/>
            <a:ext cx="8229600" cy="4525963"/>
          </a:xfrm>
        </p:spPr>
        <p:txBody>
          <a:bodyPr/>
          <a:lstStyle/>
          <a:p>
            <a:pPr marL="0" indent="0" algn="ctr">
              <a:buNone/>
            </a:pPr>
            <a:r>
              <a:rPr lang="en-US" dirty="0" smtClean="0"/>
              <a:t>Gavin Yamey</a:t>
            </a:r>
          </a:p>
          <a:p>
            <a:pPr marL="0" indent="0" algn="ctr">
              <a:buNone/>
            </a:pPr>
            <a:r>
              <a:rPr lang="en-US" dirty="0" smtClean="0">
                <a:hlinkClick r:id="rId2"/>
              </a:rPr>
              <a:t>yameyg@globalhealth.ucsf.edu</a:t>
            </a:r>
            <a:endParaRPr lang="en-US" dirty="0" smtClean="0"/>
          </a:p>
          <a:p>
            <a:pPr marL="0" indent="0" algn="ctr">
              <a:buNone/>
            </a:pPr>
            <a:endParaRPr lang="en-US" dirty="0" smtClean="0"/>
          </a:p>
          <a:p>
            <a:pPr marL="0" indent="0" algn="ctr">
              <a:buNone/>
            </a:pPr>
            <a:r>
              <a:rPr lang="en-US" dirty="0" smtClean="0"/>
              <a:t>@</a:t>
            </a:r>
            <a:r>
              <a:rPr lang="en-US" dirty="0" err="1" smtClean="0"/>
              <a:t>gyamey</a:t>
            </a:r>
            <a:r>
              <a:rPr lang="en-US" dirty="0" smtClean="0"/>
              <a:t> </a:t>
            </a:r>
          </a:p>
          <a:p>
            <a:pPr marL="0" indent="0" algn="ctr">
              <a:buNone/>
            </a:pPr>
            <a:r>
              <a:rPr lang="en-US" dirty="0" smtClean="0"/>
              <a:t>#GH2035</a:t>
            </a:r>
          </a:p>
          <a:p>
            <a:pPr marL="0" indent="0" algn="ctr">
              <a:buNone/>
            </a:pPr>
            <a:r>
              <a:rPr lang="en-US" b="1" dirty="0" smtClean="0">
                <a:solidFill>
                  <a:schemeClr val="accent1"/>
                </a:solidFill>
              </a:rPr>
              <a:t>GlobalHealth2035.org</a:t>
            </a:r>
            <a:endParaRPr lang="en-US" b="1" dirty="0">
              <a:solidFill>
                <a:schemeClr val="accent1"/>
              </a:solidFill>
            </a:endParaRPr>
          </a:p>
        </p:txBody>
      </p:sp>
      <p:sp>
        <p:nvSpPr>
          <p:cNvPr id="4" name="AutoShape 2" descr="data:image/jpeg;base64,/9j/4AAQSkZJRgABAQAAAQABAAD/2wCEAAkGBwgHBhUIBwgVFhUXGRoZGBQYFhwbHxoiGxYcGSAiKSQaHDQsJBwlHhoZITIiJTUsLi4vGB8zOzMsOCgtLisBCgoKDg0OGxAQGywmICY0LDQ0NDcsLzQyLy0sLCwsMC80LTcsNDQ0LCwsLDIwLC80LDQsNCwsLCwuLDQvNywsLP/AABEIAOEA4QMBEQACEQEDEQH/xAAbAAEAAwEBAQEAAAAAAAAAAAAABQYHBAIDAf/EADwQAQABAwICBwQGCAcAAAAAAAABAgMEBREGIRIxQVFxgZFCYaGxBxQiUsHREyMyYnKS4vAVJENTssLh/8QAGwEBAAMBAQEBAAAAAAAAAAAAAAQFBgMCAQf/xAA1EQEAAgEDAQQHBwQDAQAAAAAAAQIDBAURIRIxQVETInGRobHhIzJCYYHB0UNSU/AUFTMG/9oADAMBAAIRAxEAPwA2T82AAAAAAAAAAAAAAAAAAAAAAAAAAAAAAAAAAAAAAAAAAAAAAAAAAAAAAAAAAAAAAAAAAAAAAAAAAAAAAAAAAAAAAAAAAAAAAAAAAAAAAAAAAAAAAAAAAAAAAAAAAAAAAAAAAAAAAAAAAAAAAAAAAAAAAAAAAAAAAAAAAAAAAAAAAAAAAAAAAAAAAAAAAAAAAAAAAAAAAAAAAAAAAAAftNNVVXRpjee6HyZ4732ImZ4h+Pr4AAAAAAAmdE4az9X/AFlunoUffq6p8O9D1Gtx4ek9Z8ljo9szanrHSvnP7Lbh8Cadap/zV6uuf5Y9I/NWX3TLP3YiF7i2LBWPXmZ+H++901cF6LVG0Wqo9/Tlzjcs/n8Hadl0nlPvlC6lwFXRT09Nyt/3K45+sfkl4t1iemSPd/Cu1GwTEc4bfpP8/RT8rGv4l+bGVammqOuJj++XvWtL1vHarPMKDJivjt2bxxL5PTmlcbQc67iVZl63+jt0xMzVXG2/hHbv1eaNfVY4tFI6zPknY9vzWpOS0dmseM/sikpBAAAAAAAAAAAAWr6PcCnI1Wcq5HK3HLxq5fLdWbnl7OOKR4rvY9PF805J/D85dHGXDE2KqtR06j7POa6I9nt3j3d8dny56HW9rjHk7/B23Xa+zzmxR08Y8vz9nyU1bs8AAAAAs/BnD0ape+t5lP6qmer7093hHardfq/RR2K98/BdbTt0Z7ekyfdj4z/DSaaaaKejTG0R1RDPzPLXRERHEP0fQAEdq+i4Or0RTmW+cdVUTtMe7fud8GpyYZ9SUXVaPFqYiMkdzzp+gaXp8742HTv96ftT61fg+5NVlyfes84NBp8P3Kxz71T4816nIq/wvFr3ppneue+Y7PL5+C027SzX7W36KPetfF59BTujv/hT6qK6IiaqZjfnG8da1iYnuUE1mO+Hl9eQAAAAAAAAAAF/+jWI+o3au3px/wAf/ZUe7ffr7Gq/+f8A/K/t/ZclSv1M4m4Oi/M5ek0xFXXNvqifDun3dS20m49n1Mvd5s/uGzxfnJg7/L+FEvWrli7Nq9RMVR1xMbTC6raLRzDMXpak9m0cS8PTyAA9W6KrtyLdEc5mIjz5PkzxHMvVazaYrHi2XTMOjT9PoxLUcqY28+uZ853lks2Scl5vPi/QdPhjDirjr4OpzdgAAAHNn4s5lj9D9YroieuaNomfdvMTtHhzdMd+xPa4ifa45sXpa9ntTHs70HmYOg8M4f1qrFpmr2Yq+1NU+7dMpl1Gqt2eVdlwaPQ4+3NY58PGZlneoZt7UMyrKyat5qn07oj3QvsWOuOsVqyefPfNkm9++XO6OIAAAAAAAAAAC6fRtlxTkXcSqf2oiqPLlPzhUbrj5rW7RbBliLXx+fVfVI04CN1fQ8DVqNsuz9rsrjlVHn3e6UjBqcmGfVnp5eCJqtDh1EevHXz8VI1bgrPxN68Kf0tPu5Venb5ei4w7ljv0v0n4M3qdkzY+uP1o+KtXrN2xX0L1uaZ7piYn4rCtotHMTyqL0tSeLRw8PTwkOH6Ir12xTVP+pR8Kolw1M8Yb+yUrQxzqccT5x82wso34AAAADg1zU6NI06rMrtzVttEUxy3meUeTvp8M5skUiUXWamNNinJMcsq1bU8nVsucjLr3nsjspjuhpcOCmGvZqxOq1WTUX7d5+jidkYAAAAAAAAAAAB1aZm3NOz6Muz10zvt3x1THnEzDlmxRlpNJ8XfTZ5wZa5K+DXtOzbOo4dOVjVb01R6e6ffDLZcdsdprbwb3Bmpmxxkp3S6XN1AAfDJxMbLo6GVYpqjuqiJ+b3TJak81nhzyYqZI4vEShcngzRr070WaqP4ap+U7pdNxz1755/RXZNm0tu6OPZLlxuCMbFzaMmxmV70VRVETET1TE7Ottzvek1msdYcceyY8eSt62npMT7lrVi7AAAAAVzj+qKeHZie2umPjv+Cftsfbx7JVO9TxpZ9sMxaNjAAAAAAAAAAAAAF04GwMHU9Mu42bYpq2riYntjenblMc+xT7jlyYslbUnjo0ez4MWfDemSInr+yx6Vw9Ro+RNen5dcU1ftW6tqonw6piffz80DNq5zV4vWOfNa6bb401ucVp4nviesJpEWIAAAAAAAAAACo/STd20u3Z77m/pTMf9oWm1V+0tP5fuod/t9jWv5/KJ/lni+ZQAAAAAAAAAAAABYeCNTp0/WIt3Z2puR0Znunsn15eaBuGH0mLmO+Fts+pjDn7M91un8NQZxswAAAAAAAAAAAGdfSLlxd1WjGpn9inn41c/lt6r7a8fGObef7Mnv2btZopHhHzVNaKIAAAAAAAAAAAAABofCPFNGVbjB1GvauOVNc+3/V81DrdDNJ7ePu+X0aza90jJEYss+t4T5/VblWvQAAAAAAAAAHm5XTatzcrnaIiZmfB9iJmeIfLWisTMsb1bMnUNSuZc+1VMx4dUfDZrMOP0eOKeT8/1Wb02a2TzlyOqOAAAAAAAAAAAAAAkdC0yjVs76pOR0JmJmmZjfeY7PTf0R9TmnDTt8cpmi00anJ6PtcT4NA0jSta06It1arTXRHs1UTO3n0olR58+DJ17ExPt+jU6bS6rDHZ9JEx+cfVYEFaAAAAAAAAAKvx7qkYemfU7c/au7x4U9vr1eqx23B28nbnuj5qbetV6LD6OO+3y8WbNCx4AAAAAAAAAAAAAAD6Y1+5i5FN+zVtVTMTE+DzesXrNZ7pe8eS2O8Xr3w1vQdYsazgxftTtV7dG/Omfynsll9Tp7Yb9me7wbrRaympxxaO/wAY8kkjpgAAAAAAAD5ZeTaxMarIyK9qaY3mXqlJvaK175eMmSuOk3tPSGQ61qV3VtRqy7vbypjuiOqGp0+GMOOKQwes1NtRlnJP6flDhd0UAAAAAAAAAAAAAAAB06fn5Wm5MZGHdmmr4T7pjthyy4qZa9m8O+DUZMF+3jniV70rjnDv0xRqNubdX3o50/nH981Nm2y9euOeY+LS6bfMV+mWOJ+Cw4mqYGbV0cXLoqnuiefogXwZKferMLbFqsOWeKWiXY5O4AAAAD8mYiN5kGbcZcRf4ne+qYdf6qmec/fmO3wjs9Wg0Gj9FHbv96fgyG7bj6e3o8c+rHxn+FYWSlAAAAAAAAAAAAAAAAAe7Vu5er6FqiZnuiN5+DzNoiOZeq0taeKxysmkcF5+XV0879VT7+dU+XZ5q/PuWOnSnWfguNLsubJPOT1Y+K+aTpOHpNj9Fh2tu+qec1eMqXNqL5p5vLTabSYtPXs44/Xxl3OKSAAAA8XblFm3Ny7XEREbzM8oh9iJtPEPNrRWJtaeIZ5xZxVOob4Wn1bWvaq6pr/p+a+0Wh9H69+/5fVlNz3X032WL7vjPn9FUWajAAAAAAAAAAAAAAAe7NVFF2KrlvpR207zG/o82iZjpPD1SYi3MxzC3aNh8K6ptTPSt1/7dVzr8J7f75KvPk1mL848+F/pMO3ajjvrPlM/usdjhLRbU7/VOl/FVM/ir7a/PP4ltTadJX8PP6pbFw8XEp6OLj0UR+7TEfJGvkvfraZlOx4ceOOKViPZD7vDoAAAAAhtZ4l07SqZpru9Ov7lM7z593ml4NFly90cR5q/Vblg08cTPM+Uf70Z9rnEObrNe16ro0dluJ5effPivdPpMeGOnWfNldZuGXVT63SPL/e9EJSAAAAAAAAAAAAAAAAAAAltN4j1XTtqbGVM0x7NX2o+POPLZFy6PDk746p+DctTh6VtzHlPVZcPj+3ttnYU+NExPwn81ffap/Bb3rjFv9f6lPcl8fjHRb0c8iaZ7qqZj5ckS2356+HKdj3jSX/Fx7YdccQ6PVG8ajb/AJnL/iZ/7ZSP+w0v+SPeTxDo8RvOo2/5j/iZ/wC2T/sNL/kj3uW/xhotnqyZqnuppmfw2da7fnt4OF930lfxc+yERl8f2YjbCwqp99cxHwjdKptVvx29yDl3+n9Ok/qrmpcUatqG9NeT0afu0fZ+PX8U/FocOPujmfzVGfdNTm6TbiPKOn1QyYrgAAAAAAAAAAAAAAAAAAAAAAAAAAAAAAAAAAAAAAAAAAAAAAAAAAAAAAAAAAAAAAAAAAAAAAAAAAAAAAAAAAAAAAAAAAAAAAAAAAAAAAAAAAAAAAAAAAAAAAAAAAAAAAAAAAAAAAAAAAAAAAAAAAAAAAAAAAAAAAAAAAAAAAAAAAAAAAAAAAAAAAAAAAAAAAAAAAAAAAAAAAAAAAAAAAAAAAAAAAAAAAAAAAAAAAAAAAAAAAAAAAAAH//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3.gstatic.com/images?q=tbn:ANd9GcRXLulmKN5hzWHq3isGaLTqfjl7gJSmKRZPk2ObWjnc65wxcHSN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29000"/>
            <a:ext cx="1511300" cy="9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54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828800"/>
          </a:xfrm>
        </p:spPr>
        <p:txBody>
          <a:bodyPr/>
          <a:lstStyle/>
          <a:p>
            <a:pPr marL="0" indent="0" algn="ctr">
              <a:buNone/>
            </a:pPr>
            <a:r>
              <a:rPr lang="en-US" sz="3200" b="1" dirty="0">
                <a:solidFill>
                  <a:schemeClr val="accent1"/>
                </a:solidFill>
              </a:rPr>
              <a:t>Rwanda’s Story: A Country Level Perspective </a:t>
            </a:r>
          </a:p>
          <a:p>
            <a:endParaRPr lang="en-US" b="1" dirty="0" smtClean="0"/>
          </a:p>
          <a:p>
            <a:pPr marL="0" indent="0" algn="ctr">
              <a:buNone/>
            </a:pPr>
            <a:r>
              <a:rPr lang="en-US" sz="1800" dirty="0" smtClean="0"/>
              <a:t>H.E</a:t>
            </a:r>
            <a:r>
              <a:rPr lang="en-US" sz="1800" dirty="0"/>
              <a:t>. Dr. Agnes </a:t>
            </a:r>
            <a:r>
              <a:rPr lang="en-US" sz="1800" dirty="0" smtClean="0"/>
              <a:t>Binagwaho</a:t>
            </a:r>
          </a:p>
          <a:p>
            <a:pPr marL="0" indent="0" algn="ctr">
              <a:buNone/>
            </a:pPr>
            <a:r>
              <a:rPr lang="en-US" sz="1800" dirty="0" smtClean="0"/>
              <a:t>Minister </a:t>
            </a:r>
            <a:r>
              <a:rPr lang="en-US" sz="1800" dirty="0"/>
              <a:t>of Health, Rwanda</a:t>
            </a:r>
          </a:p>
          <a:p>
            <a:pPr algn="ctr"/>
            <a:endParaRPr lang="en-US" dirty="0"/>
          </a:p>
        </p:txBody>
      </p:sp>
    </p:spTree>
    <p:extLst>
      <p:ext uri="{BB962C8B-B14F-4D97-AF65-F5344CB8AC3E}">
        <p14:creationId xmlns:p14="http://schemas.microsoft.com/office/powerpoint/2010/main" val="1665759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0 at 1.25.2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5400" y="228600"/>
            <a:ext cx="6383618" cy="5787813"/>
          </a:xfrm>
          <a:prstGeom prst="rect">
            <a:avLst/>
          </a:prstGeom>
        </p:spPr>
      </p:pic>
    </p:spTree>
    <p:extLst>
      <p:ext uri="{BB962C8B-B14F-4D97-AF65-F5344CB8AC3E}">
        <p14:creationId xmlns:p14="http://schemas.microsoft.com/office/powerpoint/2010/main" val="2187378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46200" y="5705375"/>
            <a:ext cx="7264400" cy="284693"/>
          </a:xfrm>
          <a:prstGeom prst="rect">
            <a:avLst/>
          </a:prstGeom>
          <a:noFill/>
        </p:spPr>
        <p:txBody>
          <a:bodyPr wrap="square" rtlCol="0">
            <a:spAutoFit/>
          </a:bodyPr>
          <a:lstStyle/>
          <a:p>
            <a:pPr algn="r"/>
            <a:r>
              <a:rPr lang="en-US" sz="1250" i="1" dirty="0" smtClean="0"/>
              <a:t>World Bank (2013). DataBank: World Development Indicators</a:t>
            </a:r>
            <a:r>
              <a:rPr lang="en-US" sz="1250" i="1" dirty="0"/>
              <a:t>. </a:t>
            </a:r>
            <a:r>
              <a:rPr lang="en-US" sz="1250" i="1" dirty="0" smtClean="0"/>
              <a:t>http</a:t>
            </a:r>
            <a:r>
              <a:rPr lang="en-US" sz="1250" i="1" dirty="0"/>
              <a:t>://data.worldbank.org/ </a:t>
            </a:r>
          </a:p>
        </p:txBody>
      </p:sp>
      <p:pic>
        <p:nvPicPr>
          <p:cNvPr id="4" name="Picture 3" descr="Screen Shot 2014-01-10 at 1.25.5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28600"/>
            <a:ext cx="8039100" cy="5465456"/>
          </a:xfrm>
          <a:prstGeom prst="rect">
            <a:avLst/>
          </a:prstGeom>
        </p:spPr>
      </p:pic>
    </p:spTree>
    <p:extLst>
      <p:ext uri="{BB962C8B-B14F-4D97-AF65-F5344CB8AC3E}">
        <p14:creationId xmlns:p14="http://schemas.microsoft.com/office/powerpoint/2010/main" val="1662133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715000"/>
            <a:ext cx="9004300" cy="477054"/>
          </a:xfrm>
          <a:prstGeom prst="rect">
            <a:avLst/>
          </a:prstGeom>
          <a:noFill/>
        </p:spPr>
        <p:txBody>
          <a:bodyPr wrap="square" rtlCol="0">
            <a:spAutoFit/>
          </a:bodyPr>
          <a:lstStyle/>
          <a:p>
            <a:pPr algn="r"/>
            <a:r>
              <a:rPr lang="en-US" sz="1250" i="1" dirty="0" smtClean="0"/>
              <a:t>Institute for Health Metrics and Evaluation (2013). GBD 2010: GBD Cause Patterns Visualization Tool. </a:t>
            </a:r>
          </a:p>
          <a:p>
            <a:pPr algn="r"/>
            <a:r>
              <a:rPr lang="en-US" sz="1250" i="1" dirty="0"/>
              <a:t>http://www.healthmetricsandevaluation.org/gbd/visualizations/gbd-cause-patterns</a:t>
            </a:r>
          </a:p>
        </p:txBody>
      </p:sp>
      <p:pic>
        <p:nvPicPr>
          <p:cNvPr id="4" name="Picture 3" descr="Screen Shot 2014-01-10 at 1.26.0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932" y="76200"/>
            <a:ext cx="7425268" cy="5568951"/>
          </a:xfrm>
          <a:prstGeom prst="rect">
            <a:avLst/>
          </a:prstGeom>
        </p:spPr>
      </p:pic>
    </p:spTree>
    <p:extLst>
      <p:ext uri="{BB962C8B-B14F-4D97-AF65-F5344CB8AC3E}">
        <p14:creationId xmlns:p14="http://schemas.microsoft.com/office/powerpoint/2010/main" val="4185471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15000"/>
            <a:ext cx="9144000" cy="261610"/>
          </a:xfrm>
          <a:prstGeom prst="rect">
            <a:avLst/>
          </a:prstGeom>
        </p:spPr>
        <p:txBody>
          <a:bodyPr wrap="square">
            <a:spAutoFit/>
          </a:bodyPr>
          <a:lstStyle/>
          <a:p>
            <a:pPr lvl="0" algn="r"/>
            <a:r>
              <a:rPr lang="en-US" sz="1100" i="1" dirty="0">
                <a:latin typeface="Palatino Linotype"/>
                <a:cs typeface="Palatino Linotype"/>
              </a:rPr>
              <a:t>Farmer PE, </a:t>
            </a:r>
            <a:r>
              <a:rPr lang="en-US" sz="1100" i="1" dirty="0" smtClean="0">
                <a:latin typeface="Palatino Linotype"/>
                <a:cs typeface="Palatino Linotype"/>
              </a:rPr>
              <a:t>et al. </a:t>
            </a:r>
            <a:r>
              <a:rPr lang="en-US" sz="1100" i="1" dirty="0">
                <a:latin typeface="Palatino Linotype"/>
                <a:cs typeface="Palatino Linotype"/>
              </a:rPr>
              <a:t>(2013) “Reduced Premature Mortality in Rwanda: Lessons from Success,” </a:t>
            </a:r>
            <a:r>
              <a:rPr lang="en-US" sz="1100" i="1" dirty="0" smtClean="0">
                <a:latin typeface="Palatino Linotype"/>
                <a:cs typeface="Palatino Linotype"/>
              </a:rPr>
              <a:t>BMJ 346(f65</a:t>
            </a:r>
            <a:r>
              <a:rPr lang="en-US" sz="1100" i="1" dirty="0">
                <a:latin typeface="Palatino Linotype"/>
                <a:cs typeface="Palatino Linotype"/>
              </a:rPr>
              <a:t>): 20-22.</a:t>
            </a:r>
          </a:p>
        </p:txBody>
      </p:sp>
      <p:pic>
        <p:nvPicPr>
          <p:cNvPr id="3" name="Picture 2" descr="Screen Shot 2014-01-10 at 1.26.0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 y="131276"/>
            <a:ext cx="8458200" cy="5556015"/>
          </a:xfrm>
          <a:prstGeom prst="rect">
            <a:avLst/>
          </a:prstGeom>
        </p:spPr>
      </p:pic>
    </p:spTree>
    <p:extLst>
      <p:ext uri="{BB962C8B-B14F-4D97-AF65-F5344CB8AC3E}">
        <p14:creationId xmlns:p14="http://schemas.microsoft.com/office/powerpoint/2010/main" val="2175276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36</a:t>
            </a:fld>
            <a:endParaRPr lang="en-US" dirty="0"/>
          </a:p>
        </p:txBody>
      </p:sp>
      <p:sp>
        <p:nvSpPr>
          <p:cNvPr id="3" name="Rectangle 2"/>
          <p:cNvSpPr/>
          <p:nvPr/>
        </p:nvSpPr>
        <p:spPr>
          <a:xfrm>
            <a:off x="38100" y="5867400"/>
            <a:ext cx="9029700" cy="477054"/>
          </a:xfrm>
          <a:prstGeom prst="rect">
            <a:avLst/>
          </a:prstGeom>
        </p:spPr>
        <p:txBody>
          <a:bodyPr wrap="square">
            <a:spAutoFit/>
          </a:bodyPr>
          <a:lstStyle/>
          <a:p>
            <a:r>
              <a:rPr lang="en-US" sz="1250" i="1" dirty="0"/>
              <a:t>National Institute of Statistics of </a:t>
            </a:r>
            <a:r>
              <a:rPr lang="en-US" sz="1250" i="1" dirty="0" smtClean="0"/>
              <a:t>Rwanda, Macro </a:t>
            </a:r>
            <a:r>
              <a:rPr lang="en-US" sz="1250" i="1" dirty="0"/>
              <a:t>International, Inc. (</a:t>
            </a:r>
            <a:r>
              <a:rPr lang="en-US" sz="1250" i="1" dirty="0" smtClean="0"/>
              <a:t>2012)</a:t>
            </a:r>
            <a:r>
              <a:rPr lang="en-US" sz="1250" i="1" dirty="0"/>
              <a:t>. Rwanda Demographic and Health Survey </a:t>
            </a:r>
            <a:r>
              <a:rPr lang="en-US" sz="1250" i="1" dirty="0" smtClean="0"/>
              <a:t>2010. </a:t>
            </a:r>
            <a:r>
              <a:rPr lang="en-US" sz="1250" i="1" dirty="0"/>
              <a:t>Calverton, MD: Macro International, Inc. </a:t>
            </a:r>
          </a:p>
        </p:txBody>
      </p:sp>
      <p:pic>
        <p:nvPicPr>
          <p:cNvPr id="10" name="Picture 9" descr="Screen Shot 2014-01-10 at 1.26.1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850" y="228600"/>
            <a:ext cx="8458200" cy="5522536"/>
          </a:xfrm>
          <a:prstGeom prst="rect">
            <a:avLst/>
          </a:prstGeom>
        </p:spPr>
      </p:pic>
    </p:spTree>
    <p:extLst>
      <p:ext uri="{BB962C8B-B14F-4D97-AF65-F5344CB8AC3E}">
        <p14:creationId xmlns:p14="http://schemas.microsoft.com/office/powerpoint/2010/main" val="3324766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113" r="2113"/>
          <a:stretch>
            <a:fillRect/>
          </a:stretch>
        </p:blipFill>
        <p:spPr>
          <a:xfrm>
            <a:off x="-803445" y="3039024"/>
            <a:ext cx="6944079" cy="3818976"/>
          </a:xfrm>
        </p:spPr>
      </p:pic>
      <p:pic>
        <p:nvPicPr>
          <p:cNvPr id="5" name="Picture 4"/>
          <p:cNvPicPr>
            <a:picLocks noChangeAspect="1"/>
          </p:cNvPicPr>
          <p:nvPr/>
        </p:nvPicPr>
        <p:blipFill>
          <a:blip r:embed="rId3"/>
          <a:stretch>
            <a:fillRect/>
          </a:stretch>
        </p:blipFill>
        <p:spPr>
          <a:xfrm>
            <a:off x="2777221" y="89750"/>
            <a:ext cx="6754537" cy="3027896"/>
          </a:xfrm>
          <a:prstGeom prst="rect">
            <a:avLst/>
          </a:prstGeom>
        </p:spPr>
      </p:pic>
      <p:sp>
        <p:nvSpPr>
          <p:cNvPr id="3" name="Title 2"/>
          <p:cNvSpPr>
            <a:spLocks noGrp="1"/>
          </p:cNvSpPr>
          <p:nvPr>
            <p:ph type="title"/>
          </p:nvPr>
        </p:nvSpPr>
        <p:spPr/>
        <p:txBody>
          <a:bodyPr/>
          <a:lstStyle/>
          <a:p>
            <a:endParaRPr lang="en-US"/>
          </a:p>
        </p:txBody>
      </p:sp>
      <p:sp>
        <p:nvSpPr>
          <p:cNvPr id="6" name="Title 1"/>
          <p:cNvSpPr txBox="1">
            <a:spLocks/>
          </p:cNvSpPr>
          <p:nvPr/>
        </p:nvSpPr>
        <p:spPr>
          <a:xfrm>
            <a:off x="457200" y="274638"/>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b="1" smtClean="0"/>
              <a:t>Health Financing</a:t>
            </a:r>
            <a:endParaRPr lang="en-US" b="1" dirty="0"/>
          </a:p>
        </p:txBody>
      </p:sp>
    </p:spTree>
    <p:extLst>
      <p:ext uri="{BB962C8B-B14F-4D97-AF65-F5344CB8AC3E}">
        <p14:creationId xmlns:p14="http://schemas.microsoft.com/office/powerpoint/2010/main" val="2735653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4294967295"/>
          </p:nvPr>
        </p:nvSpPr>
        <p:spPr>
          <a:xfrm>
            <a:off x="457200" y="6356350"/>
            <a:ext cx="2133600" cy="365125"/>
          </a:xfrm>
          <a:prstGeom prst="rect">
            <a:avLst/>
          </a:prstGeom>
          <a:noFill/>
        </p:spPr>
        <p:txBody>
          <a:bodyPr/>
          <a:lstStyle/>
          <a:p>
            <a:fld id="{2C7B45DA-D5AA-4AA3-9542-4E9162E59A3F}" type="slidenum">
              <a:rPr lang="en-US" smtClean="0"/>
              <a:pPr/>
              <a:t>38</a:t>
            </a:fld>
            <a:endParaRPr lang="en-US" dirty="0" smtClean="0"/>
          </a:p>
        </p:txBody>
      </p:sp>
      <p:sp>
        <p:nvSpPr>
          <p:cNvPr id="25603" name="Rectangle 2"/>
          <p:cNvSpPr>
            <a:spLocks noGrp="1" noChangeArrowheads="1"/>
          </p:cNvSpPr>
          <p:nvPr>
            <p:ph type="title"/>
          </p:nvPr>
        </p:nvSpPr>
        <p:spPr>
          <a:xfrm>
            <a:off x="222250" y="51974"/>
            <a:ext cx="8450263" cy="930275"/>
          </a:xfrm>
        </p:spPr>
        <p:txBody>
          <a:bodyPr>
            <a:normAutofit fontScale="90000"/>
          </a:bodyPr>
          <a:lstStyle/>
          <a:p>
            <a:pPr algn="ctr" fontAlgn="b"/>
            <a:r>
              <a:rPr lang="en-US" dirty="0"/>
              <a:t>Decline in NCD mortality &lt;40 </a:t>
            </a:r>
            <a:r>
              <a:rPr lang="en-US" dirty="0" smtClean="0"/>
              <a:t>years</a:t>
            </a:r>
            <a:br>
              <a:rPr lang="en-US" dirty="0" smtClean="0"/>
            </a:br>
            <a:r>
              <a:rPr lang="en-US" dirty="0" smtClean="0"/>
              <a:t>Rwanda 2000-2010 = Innovations </a:t>
            </a:r>
            <a:endParaRPr lang="en-US" dirty="0">
              <a:solidFill>
                <a:srgbClr val="000000"/>
              </a:solidFill>
              <a:latin typeface="Calibri"/>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88043694"/>
              </p:ext>
            </p:extLst>
          </p:nvPr>
        </p:nvGraphicFramePr>
        <p:xfrm>
          <a:off x="838200" y="1138817"/>
          <a:ext cx="7924800" cy="5688338"/>
        </p:xfrm>
        <a:graphic>
          <a:graphicData uri="http://schemas.openxmlformats.org/drawingml/2006/table">
            <a:tbl>
              <a:tblPr>
                <a:tableStyleId>{5C22544A-7EE6-4342-B048-85BDC9FD1C3A}</a:tableStyleId>
              </a:tblPr>
              <a:tblGrid>
                <a:gridCol w="6248400"/>
                <a:gridCol w="1676400"/>
              </a:tblGrid>
              <a:tr h="252948">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 decline</a:t>
                      </a:r>
                      <a:endParaRPr lang="en-US" sz="1800" b="0" i="0" u="none" strike="noStrike" dirty="0">
                        <a:solidFill>
                          <a:srgbClr val="000000"/>
                        </a:solidFill>
                        <a:effectLst/>
                        <a:latin typeface="Calibri"/>
                      </a:endParaRPr>
                    </a:p>
                  </a:txBody>
                  <a:tcPr marL="9525" marR="9525" marT="9525" marB="0" anchor="b"/>
                </a:tc>
              </a:tr>
              <a:tr h="252948">
                <a:tc>
                  <a:txBody>
                    <a:bodyPr/>
                    <a:lstStyle/>
                    <a:p>
                      <a:pPr algn="l" fontAlgn="b"/>
                      <a:r>
                        <a:rPr lang="en-US" sz="1800" b="1" u="none" strike="noStrike" dirty="0">
                          <a:effectLst/>
                        </a:rPr>
                        <a:t>Non-communicable diseases</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-49%</a:t>
                      </a:r>
                      <a:endParaRPr lang="en-US" sz="1800" b="1" i="0" u="none" strike="noStrike" dirty="0">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Neoplasms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-21%</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dirty="0">
                          <a:effectLst/>
                        </a:rPr>
                        <a:t>Cardiovascular and circulatory diseases</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-52%</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dirty="0">
                          <a:effectLst/>
                        </a:rPr>
                        <a:t>Chronic respiratory diseases</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Cirrhosis of the liver</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-63%</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Digestive diseases (except cirrhosis)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-57%</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Neurological disorders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-28%</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Mental and behavioral disorders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-15%</a:t>
                      </a:r>
                      <a:endParaRPr lang="en-US" sz="1800" b="0" i="0" u="none" strike="noStrike">
                        <a:solidFill>
                          <a:srgbClr val="000000"/>
                        </a:solidFill>
                        <a:effectLst/>
                        <a:latin typeface="Calibri"/>
                      </a:endParaRPr>
                    </a:p>
                  </a:txBody>
                  <a:tcPr marL="9525" marR="9525" marT="9525" marB="0" anchor="b"/>
                </a:tc>
              </a:tr>
              <a:tr h="264803">
                <a:tc>
                  <a:txBody>
                    <a:bodyPr/>
                    <a:lstStyle/>
                    <a:p>
                      <a:pPr algn="l" fontAlgn="b"/>
                      <a:r>
                        <a:rPr lang="en-US" sz="1800" u="none" strike="noStrike">
                          <a:effectLst/>
                        </a:rPr>
                        <a:t>Diabetes, urogenital, blood, and endocrine diseases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-39%</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Musculoskeletal disorders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Other NCD excl congenital</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-77%</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Congenital anomalies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-61%</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b="1" u="none" strike="noStrike" dirty="0">
                          <a:effectLst/>
                        </a:rPr>
                        <a:t>All causes</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-54%</a:t>
                      </a:r>
                      <a:endParaRPr lang="en-US" sz="1800" b="1" i="0" u="none" strike="noStrike" dirty="0">
                        <a:solidFill>
                          <a:srgbClr val="000000"/>
                        </a:solidFill>
                        <a:effectLst/>
                        <a:latin typeface="Calibri"/>
                      </a:endParaRPr>
                    </a:p>
                  </a:txBody>
                  <a:tcPr marL="9525" marR="9525" marT="9525" marB="0" anchor="b"/>
                </a:tc>
              </a:tr>
              <a:tr h="314333">
                <a:tc>
                  <a:txBody>
                    <a:bodyPr/>
                    <a:lstStyle/>
                    <a:p>
                      <a:pPr algn="l" fontAlgn="b"/>
                      <a:r>
                        <a:rPr lang="en-US" sz="1800" u="none" strike="noStrike">
                          <a:effectLst/>
                        </a:rPr>
                        <a:t>Communicable, maternal, neonatal, and nutritional disorders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-55%</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a:effectLst/>
                        </a:rPr>
                        <a:t>Non-communicable diseases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-49%</a:t>
                      </a:r>
                      <a:endParaRPr lang="en-US" sz="1800" b="0" i="0" u="none" strike="noStrike">
                        <a:solidFill>
                          <a:srgbClr val="000000"/>
                        </a:solidFill>
                        <a:effectLst/>
                        <a:latin typeface="Calibri"/>
                      </a:endParaRPr>
                    </a:p>
                  </a:txBody>
                  <a:tcPr marL="9525" marR="9525" marT="9525" marB="0" anchor="b"/>
                </a:tc>
              </a:tr>
              <a:tr h="252948">
                <a:tc>
                  <a:txBody>
                    <a:bodyPr/>
                    <a:lstStyle/>
                    <a:p>
                      <a:pPr algn="l" fontAlgn="b"/>
                      <a:r>
                        <a:rPr lang="en-US" sz="1800" u="none" strike="noStrike" dirty="0" smtClean="0">
                          <a:effectLst/>
                        </a:rPr>
                        <a:t>Injuries</a:t>
                      </a:r>
                    </a:p>
                    <a:p>
                      <a:pPr algn="l" fontAlgn="b"/>
                      <a:r>
                        <a:rPr lang="en-US" sz="1800" b="0" i="0" u="none" strike="noStrike" dirty="0" smtClean="0">
                          <a:solidFill>
                            <a:srgbClr val="000000"/>
                          </a:solidFill>
                          <a:effectLst/>
                          <a:latin typeface="Calibri"/>
                        </a:rPr>
                        <a:t>Next cancer</a:t>
                      </a:r>
                    </a:p>
                    <a:p>
                      <a:pPr algn="l" fontAlgn="b"/>
                      <a:r>
                        <a:rPr lang="en-US" sz="1800" b="1" i="0" u="none" strike="noStrike" dirty="0" smtClean="0">
                          <a:solidFill>
                            <a:srgbClr val="FF0000"/>
                          </a:solidFill>
                          <a:effectLst/>
                          <a:latin typeface="Calibri"/>
                        </a:rPr>
                        <a:t>Cervical  cancer </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u="none" strike="noStrike" dirty="0">
                          <a:effectLst/>
                        </a:rPr>
                        <a:t>-48</a:t>
                      </a:r>
                      <a:r>
                        <a:rPr lang="en-US" sz="1800" u="none" strike="noStrike" dirty="0" smtClean="0">
                          <a:effectLst/>
                        </a:rPr>
                        <a:t>%</a:t>
                      </a:r>
                    </a:p>
                    <a:p>
                      <a:pPr algn="ctr" fontAlgn="b"/>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84244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0 at 1.25.2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228599"/>
            <a:ext cx="6400800" cy="5803391"/>
          </a:xfrm>
          <a:prstGeom prst="rect">
            <a:avLst/>
          </a:prstGeom>
        </p:spPr>
      </p:pic>
    </p:spTree>
    <p:extLst>
      <p:ext uri="{BB962C8B-B14F-4D97-AF65-F5344CB8AC3E}">
        <p14:creationId xmlns:p14="http://schemas.microsoft.com/office/powerpoint/2010/main" val="695738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Health 2035: </a:t>
            </a:r>
            <a:r>
              <a:rPr lang="en-GB" dirty="0" smtClean="0"/>
              <a:t>4 Key </a:t>
            </a:r>
            <a:r>
              <a:rPr lang="en-GB" dirty="0"/>
              <a:t>Messages</a:t>
            </a:r>
          </a:p>
        </p:txBody>
      </p:sp>
      <p:graphicFrame>
        <p:nvGraphicFramePr>
          <p:cNvPr id="4" name="Diagram 3"/>
          <p:cNvGraphicFramePr/>
          <p:nvPr>
            <p:extLst>
              <p:ext uri="{D42A27DB-BD31-4B8C-83A1-F6EECF244321}">
                <p14:modId xmlns:p14="http://schemas.microsoft.com/office/powerpoint/2010/main" val="3472253793"/>
              </p:ext>
            </p:extLst>
          </p:nvPr>
        </p:nvGraphicFramePr>
        <p:xfrm>
          <a:off x="876300" y="1524000"/>
          <a:ext cx="7391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47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1-10 at 1.26.2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5400" y="152400"/>
            <a:ext cx="6459819" cy="5882405"/>
          </a:xfrm>
          <a:prstGeom prst="rect">
            <a:avLst/>
          </a:prstGeom>
        </p:spPr>
      </p:pic>
    </p:spTree>
    <p:extLst>
      <p:ext uri="{BB962C8B-B14F-4D97-AF65-F5344CB8AC3E}">
        <p14:creationId xmlns:p14="http://schemas.microsoft.com/office/powerpoint/2010/main" val="2011370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747"/>
            <a:ext cx="8508260" cy="1054394"/>
          </a:xfrm>
        </p:spPr>
        <p:txBody>
          <a:bodyPr/>
          <a:lstStyle/>
          <a:p>
            <a:r>
              <a:rPr lang="en-US" dirty="0" smtClean="0"/>
              <a:t>Government Working as One</a:t>
            </a:r>
            <a:endParaRPr lang="en-US" dirty="0"/>
          </a:p>
        </p:txBody>
      </p:sp>
      <p:graphicFrame>
        <p:nvGraphicFramePr>
          <p:cNvPr id="8" name="Diagram 7"/>
          <p:cNvGraphicFramePr/>
          <p:nvPr>
            <p:extLst>
              <p:ext uri="{D42A27DB-BD31-4B8C-83A1-F6EECF244321}">
                <p14:modId xmlns:p14="http://schemas.microsoft.com/office/powerpoint/2010/main" val="388505763"/>
              </p:ext>
            </p:extLst>
          </p:nvPr>
        </p:nvGraphicFramePr>
        <p:xfrm>
          <a:off x="-419100" y="2227131"/>
          <a:ext cx="6120628" cy="4080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77113604"/>
              </p:ext>
            </p:extLst>
          </p:nvPr>
        </p:nvGraphicFramePr>
        <p:xfrm>
          <a:off x="4665981" y="1686411"/>
          <a:ext cx="3665220" cy="20702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1208028652"/>
              </p:ext>
            </p:extLst>
          </p:nvPr>
        </p:nvGraphicFramePr>
        <p:xfrm>
          <a:off x="4729480" y="3832860"/>
          <a:ext cx="3538220" cy="28193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3491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2133600"/>
          </a:xfrm>
        </p:spPr>
        <p:txBody>
          <a:bodyPr/>
          <a:lstStyle/>
          <a:p>
            <a:pPr marL="0" indent="0" algn="ctr">
              <a:buNone/>
            </a:pPr>
            <a:r>
              <a:rPr lang="en-US" sz="3200" b="1" dirty="0" smtClean="0">
                <a:solidFill>
                  <a:schemeClr val="accent1"/>
                </a:solidFill>
              </a:rPr>
              <a:t>The Economic Transition and the Grand Convergence in Global Health</a:t>
            </a:r>
            <a:endParaRPr lang="en-US" sz="3200" b="1" dirty="0">
              <a:solidFill>
                <a:schemeClr val="accent1"/>
              </a:solidFill>
            </a:endParaRPr>
          </a:p>
          <a:p>
            <a:pPr marL="0" indent="0" algn="ctr">
              <a:buNone/>
            </a:pPr>
            <a:endParaRPr lang="en-US" sz="1800" dirty="0" smtClean="0"/>
          </a:p>
          <a:p>
            <a:pPr marL="0" indent="0" algn="ctr">
              <a:buNone/>
            </a:pPr>
            <a:r>
              <a:rPr lang="en-US" sz="1800" dirty="0" smtClean="0"/>
              <a:t>Dr</a:t>
            </a:r>
            <a:r>
              <a:rPr lang="en-US" sz="1800" dirty="0"/>
              <a:t>. Ariel </a:t>
            </a:r>
            <a:r>
              <a:rPr lang="en-US" sz="1800" dirty="0" err="1"/>
              <a:t>Pablos</a:t>
            </a:r>
            <a:r>
              <a:rPr lang="en-US" sz="1800" dirty="0"/>
              <a:t> </a:t>
            </a:r>
            <a:r>
              <a:rPr lang="en-US" sz="1800" dirty="0" smtClean="0"/>
              <a:t>Méndez </a:t>
            </a:r>
          </a:p>
          <a:p>
            <a:pPr marL="0" indent="0" algn="ctr">
              <a:buNone/>
            </a:pPr>
            <a:r>
              <a:rPr lang="en-US" sz="1800" dirty="0" smtClean="0"/>
              <a:t>Assistant </a:t>
            </a:r>
            <a:r>
              <a:rPr lang="en-US" sz="1800" dirty="0"/>
              <a:t>Administrator for Global Health, USAID</a:t>
            </a:r>
          </a:p>
          <a:p>
            <a:pPr algn="ctr"/>
            <a:endParaRPr lang="en-US" dirty="0"/>
          </a:p>
        </p:txBody>
      </p:sp>
      <p:sp>
        <p:nvSpPr>
          <p:cNvPr id="2" name="AutoShape 2" descr="data:image/jpeg;base64,/9j/4AAQSkZJRgABAQAAAQABAAD/2wCEAAkGBhQSERQUEhQWFRUUGRQaFRgWGBwYIBgdGBoXGCAYGhYaHSceGBojGR0VHy8hIycpLiwsHB8xNTAqNScrLCkBCQoKDgwOGg8PGiwlHyUpKiwtKiwpKikqKSosLCwpLCwsLCosLCwsLDYsLCwsLCwsLC0sLCksLCwsLCwsLywsLP/AABEIAHwBlwMBIgACEQEDEQH/xAAcAAACAwEBAQEAAAAAAAAAAAAABQQGBwgCAwH/xABMEAACAQMBBQQEBg4JBAMBAAABAgMABBESBQYTITEHIkFRFGFxgTI1UnKRsSMzQlRic4KDkpOhstHSFRYXNFOzwcLTJGN0oiVD8OH/xAAbAQACAwEBAQAAAAAAAAAAAAAAAgEDBAUGB//EADQRAAIBAgQDBQYGAwEAAAAAAAABAgMRBBIhMUFR8AUTYXHBIoGRobHRMjNCUuHxFTRyFP/aAAwDAQACEQMRAD8A3GiiigAooJqtXW8jTELaskcbNo9KlxoZicBLdCRx3zkZzpH4WCKZRbIbsOto7VigXVNIsa9BqOMnyUdWPqGTSs7xyyf3e2cg5xJcH0dT6wrAyn9WKqmz94Fizd+imSNZuBNcTyhrhDrEZJi06Y0DEdxSvIg6akb4bDuFvlubVTNKwjCJJbpLGhQ4OJ2cG3yCWJAyfX4XKmk7Pr4Fbk7XRKst6ZLmThx3tvnqfR7eWZUGCctcMwjAwDgkDPhUa33nMls1zFeXcqIzCQR29uCgC69bI6ZCacEHJzkV9d5YI1uLs+mW9v6VapCys2XDqzjWIwQSOGzAeOcUvtNmWsYmEN3clJ7Y27hraWQck0RuCkagaFyMeIPWrEo2vb5fwK2+n/JNTeaQRxSm7nQTNpiE9kHL9zialSDDFdPiKa2+8lwNGRbT8QakWOQwSMOfNYJs56Hq4qubeS3lFkq3UK+hoy6bnjW2slEQMHBVkICnpnrX3k3dllvoJlhjkhxEsshlWeN4411KwL/ZVnWTowyGGCT1qHGNtfHw+wJst1rvTCziOTXbyHkEnXhlj5I3NJD8xmpxWbbX33a4u4IFiUWskyRMLiFs3IYsGZA6gBEK4z1yRyxUyx3hhSXh7PuRKMsq20xcK5XqttcuMahj4GWXy0jnVbpMdTL7RUDZO2Y7gNoyrIcSRuNLxnrpdfD1EZBHMEjnU+qWrblgUUUVABRRRQAUUUUAFFFFABRRRQAUUUUAFFFFABRRRQAUUUUAFFFFABRRRQAUUUUAFFFFABRRRQAUUUUAFFFFABRRRQAUUUUAFFFFABQTRVX3l2ikjm3eRY7eMK15IzBBhvgW+rPIydW/A5fdg00Y5mQ3YX7f20biPUI5JLYkrFFEDqvXAJwWHwLYAEkn4eD9zgOlurSa6itL62Yytp4M8VuBGYgW5iAS59HdeUbNyOnmMV8IN5nmvgLaSMXKjTHwWaS2uYlLMInAyYJFGcNjGc+BFWyOzE0862o4KOw9MnjJBkkUaTFEfBh0eQAYOQO9krq/B1118qfxCiHZKtcMwj490WR5oUlYWsMq8leVyO/KF0ZGGJI1aRkEWYbtvNzvJ3l/7UZMMQ9WlTrf8tiD5Ck22O0Kx2U4tDHIuhVIESKVAbJ6lgSepJPU+dQf7dbD5Fx+gv8AyUrjUlrFE3gtGy9WOyoYBiGKOMeSKF+oc6l1nX9u1h8m4/QX/ko/t1sPkXH6C/8AJSOhVfBjd5DmaIyg8jzFJ7jdG3Y6kTgSf4luTC3v0YD+xgRVT/t1sPkXH6C/8lfn9u1h8m4/QX/kqVRqrZMh1IPiPdpWMy6PSE9NhicSKyDRNGyhgGMakJNgE/B0nnyVqqZ4lpbRyCSG6sYAqW6BcEy8QGJpywxAY2+E+R0wQCaYf262HyLj9Wv89O1t1uYlvbIANOgLxSABLlCMaJVGQHxyEnMjodS8qdZofjXXoRpL8LEFjNOFSS8mSG51COGV04bGVm52zxrlbi2JIKurcgc91hmrvsXbHHDK68OaIhZoyc6CeYIP3SMOat4jyIIGe7c2Irpb3NnDJNKlxbosD8haLCCxhIHKJdarqY5yCOeCCZ2zdvrLw3S4We/j4h7sbRJcxg6nt4mZQsoX7hskhgD0LZJwzK6/r+OuZEZWZo1FR9n3yTRJLGco6hlPqPmPAjoR4GpFZC8/GYAZPIDrSz+tNp99W/65P5ql7T+0y/Mf901yKvQewVqw9BVb3exTVq5LHWltt63kYJHcQuxzhVkRicDPIA5PLJqfXN3ZF8b2357/ACZK6RpK9JUpWTJpTzq4UUUVQWkK723bxNplnijbGdLyKpwfHBOcda+H9abT76t/1yfzVifbl8Zj8RF+9JWe10KeDU4qVzLOu4yasdfwzK6hlIZWAKkHIIPQgjkRXukm5HxbZ/8AjwfuLUDtB37TZsAOA80mREh6curt+CMj2kgesYlBuWVGjMkrss806oCzMFUdSxAA9pNIbntB2fGcNeQZ/BcN+7mucdu7y3F4+u5laQ+APJV9SoOS0srfHAr9TMrxPJHUVt2gbPkOFvIM/hOF/exTyC4V1DIwZT0KkEfSOVchVK2dtWa3bVBK8TeaMV+nHX31MsCv0sFieaOt6Ko3ZJvPPe2kj3LB2jk0BtIUkaEbnjkTknngVea584OEnFmqMsyugr8ZgASTgDqTX7VQ7UNucCxZFOHnPDHzTzc/o8vyhVbdjRQpOtUjTXFj7+sVt98QfrU/jR/WK2++IP1qfxrnDFGKTOek/wADD97+B0+rAjI5g9K/ap3Zdt70izCMcvb4Q+tcdw/RlfyTVxp07nm69J0akqcuDCiivw1JSQP6xW33xD+tT+Ne4dt27sFSeJmPQLIpJ9gBya5sYc6fbh/GNr+M/wBrVXnPTVexIQhKed6JvbkdBVEudrwxtpkmjRsZwzqpx54JqXWKdrvxh+aj+t6duxx8DhViqvdt20ua3/WK2++If1qfxo/rFbffEP61P41zfijFJnO5/gYfvfwOkBvDbffEP61P41LguVcZRlYeakH6q5jxXuGUocoSpHQqSD9I50ZxZdgxtpP5fydPUVh+wO1C6tyBK3Hj8Q57w9knXPzs1rm7+8cN5FxIWz4Mp5Mh8mHh7eh8KZSTONi+z62G1lquaGlFFFMYCHtjaQt4JJWBOhSQo6seioPWzEKPWapN/s92tnjjktLh04j7Qgl+7kcByRIDqiKDuocYAC8+VWXbQ4t1awfcqWuJB5iHAQH866N+br3tjcyzunDzwI7j7rmpI8mKkFl9RyKuhJRtcrkmyubD1i1gt7eaU+mKskfEwXtLfSpbDgZcgsEQnxYeCmrtY2SQxrHGoVEACqPAD6/b40n3VjEnFusAcdtMXhpgiJSMAeAbvyfnPVT+lqO7sTFaXOeu2340b8VF9TUw3q2OzbU2aYocxyR2Ryid1sPliSBg93mc+FWHtE7Lbq/vTPC8IQoi4dmByuc8ghGOfnUSw7PtuQRcKK9jSMcgolfujyUmLK+4iuhGpHJG0ldIzOLzPQ9xXtsl3tCHlbSyXIWG59HWZOSRgwHKkL3s5HL4XWom7W6k0V9tCeWGGWS2XTHGgVI5JZUVlwGIVRoIJHhrr3sns02za6+BeRR6zl8SOdRP3RDRHvevrXwuuyfa0kbRSXMLo0hlZWkc6nIxrJ4WSceZpbxV0pLrrmTr+0mw7rrDvFA3DAhukllVCFIVuE2tMDK8mweXLvCk77VktdkWT28cbPJNdK2qFZCwEj4XmCfVypjZ9mW2IhEsd3CogLmIB27mvIbTmLlnJr7bP7PtuQRiKG9iRBqwqyNy1Esf/qzzJJqc0dLyT2+V/uFnyfVindqOy4obuIxxrC0sEUk0S8hHI2rKgfc9By/jW2dnHxXZ/il/1rLrrsT2jI5eSaB3Y5ZmkkYk+smPJrXt0tkva2UEEhUvEgVipJGR5EgHHuqvETi6cYp3GpRak21Yh7wW4gc3Sj7GwCXij7qPoJuX3ceeZ8U1fJXCHaXD2ds+Nbp4na0YNY6W0NJoBEepeWD3sPpJBGSepFX+RAwIIBBBBB5gg+BHlVa3b2bFl4pI0eWzJhjd1DNwWAePvEZxoOg+ZRqzQlprwLWtdDxu1fKs2hWRorpTPEY3DosoIE8asDgjURIPW0nlVqqu7yWKQW4mhRU9GkWchFC5A7svIDqYTJ+yrCDST11Q0dNCPtP7TL8x/wB01yKvQewV11tP7TL8x/3TXIq9B7BXQwO0vcZcTwLl2RfG9t+e/wAmSuka5u7Ivje2/Pf5MldI1TjfzF5fcfDfh94UUUViNJz/ANuPxmPxEX70lZ7WhduPxmPxEX70lZ7Xdoflx8jmVfxs6n3I+LrP/wAeD9xaw7tjv2k2rMpPKJYkUeQ0K5/9mNbjuR8XWf8A48H7i1jHbZsZotombHcuFVgfwkARh7cBT+VWHC275+81Vvy0Z/XQm4/ZrYpawyPElxJIiOzyDWO+obCqe6AM46Z8657q2bpdpd3YAIhEkOftUmSBnroYc0/aPVWzEQnONoMzUpRi/aN3utwdnyDDWcH5MYQ/pJg1Ttu9hNu+TayvC3gr/ZE9nPvj25PsqdsDtssp8LOGtnPy+8n6xen5QFX22ukkUPGyurdGUhgfYRyNczNWpPW6Ntqc0U7ss3Un2fBPFcBcmXUpRtQZdCDI6EcweRAq7UUVTOTnLMyyMcqsgrD+1LbnHvSgPctxoHzurn6cL+TWvbybXFrayzH7hTpHmx5KPexFc5ySFiWY5JJJJ8SeZP01TN8D0fYeHvKVZ8NF58fl9T9hhLsqqMsxCgeZJwB9Nery1aKR43GGRmVh5FTg1bOyzYvHvg5HdgGs/O6KPpy35NS+13YfCulnUd2cd756AA/Suk+40ltLnceMisUsP4X9/L4aivs5296LepqOI5vsb+rUe63ubHuJreK5froDcbb3pdnHITl17knzl5Z94w3vp4PgcbtzDaxrLyfp15Fgr8Nftfhqw80cwt1p7uH8Y2v4z/a1Im6093D+MbX8Z/taqFufRMR+TP8A5f0OgqxTtd+MPzUf1vW11ina78Yfmo/rerJ7HlOxf9n3P0KVW17u7h2MlpbyPbqWeKJmOW5kqCT8LzrFK6K3S/uNr+Jh/cWlgdbtqrOnTi4NrXg7C+Ts22eRj0cD1h3H1NVV3i7HgFL2bkkf/XIQc+pX5YPzvpFahRVmVHnqXaGJpO6m35u6+ZzFNCUYqwKspIYEYII5EEeBzTLdneJ7K4WVMkdJF+Wvivt8QfA1b+2LYgSWK4UY4uVkx4soBB9pXI/JrO6pejPZ0KkMXQUmtGtV9Tpqzu1ljSRDlXUMp8wRkUVTeyLaRksjGTzhdlHzWw4/aWHuoq5O6PC4mj3NWVPkxuIZGu7x00h1igijLAkA/ZJDkAg8y69D4ClltPewbKma8bNzo0oQQcF1VEBwB3w572c5OcHGMWVJkjaZnZUBdebEKPtacsmlu8N9HNAojkRx6RZBtLBsZuIjg4PLpV6d2lbkZGvUdWNosUSRr8GNVRfYoCj9gr70UVSWCraW9NrbvommWNsA4bI5HxzjFeIN8LNxlbqA/nFH1mmzsAMkgD11Fm2pEqkh08h3uWeuMjOKAFF1vxBrKQvHIVALvxYwiA55s2rUcAE4VT4AkZqNZb9LKwWJ7SQlioAuSpYg4wqvENXj0Jzimj3kEhXjrEXXOAdL6SDjkSMjPsFJtuXC3EjxLAjvGoaAs+EnU41RggjS48CchW0HIPQAeTbyRRj/AKjVb+ZlGFH50Zj/APavK74WR6Xlsc9Ps8f81VL+lXUiOCeR1kwktvdZMsHEIj1LKebKrugYOScEENjGbPsKS3ZA6iPICgyYUajgZ5Z1LzA5MARQBJTee1bOmeN8ddDB8fo5qfbXKyIHQ6lYZBHiK9rID0IPvr1QAUjl+x7RQ+FxA4PraB1Zffplk+inlI9tj/q7A+PFmX3G3lb61FPDf3MWRC2DY3rPdJfMjRSd2IDmdDAjBK4XOD3u7zPTlimO6FyXsbYt8LhorfOQaG/9gan7O2gk8SSxnKSAMpwRkHxweYpbucMW2PKa8A9guZh9VNJ3Tv4EJWYy2n9pl+Y/7prkVeg9grr+4i1Iy/KBH0jFchyRlSVPIqSD7Ryrbgf1e4zYngW/si+N7b89/kyV0jXLu4O11tto20rnCK+GPkHVkJPqGrPurqIGq8cvbT8B8M/ZYUUUVhNJz/24/GY/ERfvSVntW3tU2wtztOZkOVj0xgjx0DBx6teqqlXeoq1OKfI5lR3mzqfcj4us/wDx4P3Fr1vXutDf25hmHrRx1RvBh/qPEV9t2LYx2Vsh6pDCp9oRQf20yDDOM8x1Ht//ABriOTUm1zOileNmczb2dnV3YEl0MkQ6SxglcfhDqh9vLyJqr12CRVU292YWF3ktCI3P3cP2M+0gDS3vBrfTxvCaM08N+05ppzu1vdc2Emu3kIGe8h5o/wA5f9Rg+urJvx2TTWKNNG/GgX4RxhkB8WXoR+EPeBVCrdGUKsdNUZmpQZ1HuXvhFtG3EsfdYd2WMnJRvLPip6g+PtBAf1gHYhtRo9omIHuzxuCPWnfB9wDj8o1vksoVSzHAUEknwA5k1xsRTVOdlsdClJzjczHtk23zitVP/ck/aqj94/RWYUx3h2ubq5lnP3bEqPJRyUe5QKXVhbuz6JgqHcUIw48fPibb2VbF4NkJCMNcHWfm9EH0Zb8qmW/mw/SrKVAMug1x/OTnge0al99Z3B2v3KKqrDAFUAAYfkAMAfD8q9/2y3X+FB9D/wA9PmVrHAngMZLEd+kr3vuUGrz2Tbe4N0YGPcuBgep1yR9I1D26apd3Prkd9IXWzNpXoMnOBnwrzBOyMrqcMpDKfIg5B+mkTsz0eIoqvSdOXFfBnTtfhpfu9thbq2imX7tQSPJhyZfcwIpgavPnsouEnF7o5hbrT3cP4xtfxn+1qRN1p7uH8Y2v4z/a1ULc+hYj8mf/AC/odBVina78Yfmo/retrrFO134w/NR/W9WT2PKdi/7PufoUquit0v7ja/iYf3FrnWuit0v7ja/iYf3FpYHS7e/Lh5+g2oooq08oUHtlx6FF58ZcfoSZ/wBKx2tB7X9uiSeO3Q5EIJfHy2xy9oX96s+qmW57jsqm4YWN+N2ap2KfAuvLVF9T/wD8r8pp2Q7NMdk0hHOaRiPmqAg/aGoqyOx5ftKSliptc/orEneaMSrdIRakQvFIxu0MiIvC5vpBHe5Nj31Wt35CLC4lb0ZcSW0yRwRJCwihmR+JJGpLDUoJAbJAHrxVr21YxNdyJPHxIrm2BZME6mtZNYAA5lisgwPHRVetYFM8aRbPaztLlJraQskaM5kQsjGNcuuNDDLH7utsH7NvJnIluaXRSrdi+MtrEz/bFBSUeUkZMbj9NW92Ka1las7FydxFtvdYXTEvKyqQBpUDljxBOfqpFtDspjkRwLq6ViDpOpAFOORwkYOOnLOSPGrTfbx2sL6JriGN8A6XkRTg9DgnOKj/ANc7H78tv10f81TllyC6Mu23uq9qW1poEjxpHw5ZuHGMZaQyMCCzEcwxGMEBTnUZdvcKiAlNdmzMY3D6TC2dImEz4JjcauZXSdOcYyBorb4WB63lqfbNH/NSsXOxxnE1mNWA2mZFyBk6DhuaZJ7nweZ5UZJcgzLmVS32Pd37rpkKDTcQTylQy8LuKohkAxN90VyToYyAnkNVss+ziKMNi4uSXYuxZk6kknog5FjnHSmn9crH78tv10f81H9c7H78tv10f81GSXIMy5i5tyGAAS5cY+UuT7SVZcn11YrC3McaIzaioALYIz68Ek/tNLv652P35bfro/5qaW10kiB42V0YZVlIYEeYI5EVDi1ugTTPrSDbbE3loACdC3UuBzPdRYuQ88y0/ql7Xv8AVPcMrshJgsYHTBKySHiSOurl3VKE/imp6au+vIiT0Ee5dts5JreAx3UV6iqdMonj1sq5L6A7RhThjjpV03KObONv8RppB7JZZJB+xhVL3czaQXEkc8U+q34oZoHSd2mJWEvIWbUGYHAPPocc60bZViIIIoh0iREH5Chf9KtrPrrzK6aJVc5drO65tL93A+xXBMiHwyebr7Qxz7GFdG0r3k3bhvoGhnXKnmpHwkYdGU+BH7eYPI0tCr3Ur8CasM8bHKNaPuZ2yy2kaw3KGeJQAjA4dQPDJ5OAOmcH10r3q7KryzZiqGeEdJIxkgfhxjLKfZkeuqaRzx4112qdaPNGFZqbN9HbpYYzpuM+XDXP068ftqob3dtsk6NFaIYFbIMjEF8HwUDkntyT5YrMMUVXHC04u9hnXm1YKse4O7Jvr2KLGY1IeY+ARTkj8o4Ue31V9d2eze8vSCkRjjPWWUFVx5qDzf3D3it83O3Nh2dDw4u8zYMkh+E5Hn5KOeF8PWSSYxGIjBWW5NKk5O72HwrFe1/bs9ptWKW3kaN/R0zjow4kvJlPJh6iK2qsy7Vuzi4vpVuLZlZkjCGJjpJwzNlWPLPe6HHTrXOw0oqftbGusm46ETdvt2jYBb2Io3+JENSn1lPhL7tVXS37R9nOMi8hHzm0H6Gwa5s2nsia3fRPE8TeTqVz7CeRHrFRa3ywlOWqMqrzWjN27Qe1Gz9EmggkE8kyNGNHNVDjSWL9OQJwBnnisIoNP92dx7q+YCCM6M85XyqL+V90fUuTV1OnChHcSUpVGWXsP2U0m0DLjuwRsSfXJ3APeNZ/JrTO1TbfAsjGpw9wdA+b1c/Rhfyqa7nboxbOtxDH3mJ1SORgu3n6gOgHgPXknKO07bouL5lB7kA4a+0HLn9Ll+SK4+Kq55No9D2NhM9aKey1fp8yp0/3b3JuL5XeHQFQhSXYrk4zgYBzgY+kVX9VdCbk7F9FsoYyMORrk+c/Mg+zkvurJFXPU9pYx4WmnHdvT1Mz/shvfOH9Nv5KP7Ib3zh/Tb+Stpop8iOB/msT4fAwnbHZtd20LzPwyiYLaGJOCQM4KjkM86qtdN3VssiMjjKuCrDzBGCPornDbOzDbTyQv1jYrnzHg3vXB99LKNjtdl4+WKzRqbr6F/7HdvYaS1Y8m+yR+0YDL7xg+41qhrmrZO1Gt5o5kPejYMOfXHUewjI99dHWV6s0SSIcrIqsp9RGaaD0OT21hu7qqqtpfVHNDdae7h/GNr+M/wBrUhZudPdwz/8AI2v4z/a1Vrc9PifyZ/8AL+h0HWKdrvxh+aj+t62usU7XT/8AIfmo/rerJ7HlOxf9n3P0KVW0bu9oNjFaW8bz4dIo1YaHOCqgEZC461i2qjVVadj02LwcMVFRm3pyN2l7T9ngZ4xPqEcn+q1Vt4u2AspSzQrnlxJMZHzUGRn1k+6sy1Dzr72tlJKcRo7nyRS31CpzNmSn2RhqTzO783p6HzkkLEliSSSSTzJJ5kk+JzTLdvd+S8nWKMdebt4Ivix/0HicVYdg9lV1MQZgIE8dXNz7EHT8oj2Vq+7+7kNnFw4VxnmzHmznzY+Ps6DwqVG4uN7VpUYuNJ3l4bLrkTbGyWGNI4xhI1CqPUBiivvRVp45tt3Yk3sjKxJcKCWtXEuB1KAFZFHmTE0mB5hape8NrczSyyS3bR20b6omDCGJUeLiQzBh9vKzAKyHJPIgc604is725u0rpJZFIzJGrtYvLqKrDIyrJhRyaSAEheWccPHMmtFGRTNDTdvbiGVZEZTDfeIBAS5jXS6YYAgSIoZcgfAY/dCrjWVbAvonea3PF9EljkuWu7l9MjNG0UazpyAjVSF0lhklc+GDfNg7YZiYJyPSIwCSOSzJ0E8f4J5ZH3LcumkmKsLO5MJGX7/tHHtwS3EDzQrFGSqqxyVDFQMEA97AIblgmqnsY20d68ktpK9qNfDQLIWx0X4TczjmdRx1x4VsW+Gwrhrq1uIHk0LJCs0auwGkSA69IOCMEhvVg+dZ5vjtaZdo3CrNKqiXAAkcAcl5AA4pli8sbW4W3Ojh+yf/AEtONRbN7ba2tuV/d30eO5la5tJHgIdY1RZCV1dzI1Nz7hZstzyBjBrzuy0Ebzm7tJHV1ZYgiy9wty8WzpA8ebdMeNWztM2pMm0ZlSaVVCx4CyMoH2NfAHFfXtG2nMk9uEllUG2hJ0yMMkl+ZweZ9dM8bvp8yyn2HKXdvOvaTe22ifPxKbu2YEjuRdWkjvIuIcLJhCct3sMCFDKgyO9gmjYfAS2uVuLSR5nGIWCyYXHe72GGBqCgaefM55Vcd9dqTLBs4rLKpa2BYiRhqPc5kg8z6zXneDakw2Zs5hNKGb0nURIwLYcYyc5OPXQ8dv7PzIh2HJqDzrVtbcr+PgVDZfAWynjltJGuWIMT6ZMDT01YIx8J8aRg4Gqt27O0I2ZaAggiJcg8vPwqlbPtru72XbLDJKZGuZAz627qgPzZs50jly9mK0uBUtrcB5O5Cg1SSN4KObMx+k1XUxHeq1vHe5lq4JYb9abu1a3J7njbu1fR4S4GpyQkSfLkbkqe89T4AE+FZxvMBqtLCI294+qX0qOQEnit3zIZI+9AWcyDORjUM5HR/tXaEzq10qrxtLLs+3kZUY6u6ZyjkapWUnSnULy5F2AT7sW0E0U15PPJHNbzOXkXEE3DXBEdzFGNLMxDciCSCADmrKccqv1fr5mKTu7DHYewVR4IFiliZmW5uI5ZeMY1g7kMQkHVDKA6jPRG9gv9J93LJwrzzDE1wQ7Kf/rUDEcX5C9fwmc+NOKoqSuyyCsgorxLJpUsfAE/RzqqbH7RBc8Ix2V7w5SoWUxLoAJ06iwc90c8n1GlUW1dDOSRbqg32wref7dBFJ8+NW/aRVdn7TIUeYNb3XDt5GjlmWMMiFTgklW1Y5g9PEVYrzbUMUBuJJFWEKG1+GDjBHic5GAOuanLKJF4sWns/wBn5z6Fb/q1/hU+x3ctYTmG3hjPmkaqfpAzVePaWgXiGzvRB14xh7uPlkatWnxzime2d9re3s1vMmWFygVosHOs4zgkdOeR18MU7jU2dyE47j+ioEm3YFtvSTIvA0a9fhpxnI9fhjrnl1r5btbwx31utxEGVHLgBwAe6xU5AJHUedV5Xa411sNKKqe3e0EWhk4lneGOI4MqxroPQZDFxyyQK9x7+jhzSyWd5CkMTSlpY1UMFx3VOvmxznHLoabu5WvYjOtiyz26uCrqGU9QwBH0Gk024tg5y1nb5/FKPqFNrG8EsUcighZFRgD1wwDDPrwarknaJCLNLsRTMjzcFUVVLl9TL01YwSvn4iiKn+kG48RjabmWURzHaQKR0IiXP0kU4Ax0pHsPehriQobO7gwpbXPGEU4IGkEMe9zz7jT2llmv7QK3AKhtseAnJhiyevcX+FQN2N7oL8SmAn7DIUbOOeOjjBPdbng+o15h3zga/ksSWWZFVhqAw+VD4Q5ySFIOCB44zijJK7VthlUtqmMRsaD/AAYv0F/hUykO2t84La4t7ZyzS3DKqquDpDHSGfJGFzy8TyPLlUK77QFW4mgjtLudoGVZDDGrAFlDDnrB6HxHhUqnJ7IiVS+7LXRVXv8AfxYjbqbW6aS4R3WJUXWoTGQylxg888s0x2FvPFdxu8etTEWWWORdDxsBnSynoce6hwklexGZbDeo02zInOp4o2J8WRSfpIpXab5272K3zsYoGBP2TqMMVxhSckkcgM0sHaQuniGxvhD14vA5Y+VpDatPjnFHdyfAlVMuzLJ/Q0H+DF+rX+FSYoVUBVAUDoAMAe4VB2tt2O3tnuZCeGia+XU5xgAHHMkgDPia+mxtrx3UEc8RykqhhnqPMH1g5B9YpcrtcZzb0bP3+hoP8GL9Wv8ACvUWyoVIZYowR0IRQR7CBS3dTfGDaEbPASCjaXR8Bl8iQCRg+BB8/EGpQ26nphtMNxBCJs8tOkvoxnOdWfVUuDTs0HetrcZVHn2dE5y8aMemWUE/SRUDebeVLGJZHSSTXIkarEAWLPnAAJHlioGz9/YpJGikhuLeURtIsc8eguq5JKHJBx5Z+o1KhJq9hc+V7jr+hoP8GL9Wv8KP6Gg/wYv1a/wqubL7RRcCNo7G+KSldMnCXTgnGosH+CPE+qp23N9YbeUQKktxORq4MCa2A+U3MBB7TR3Ur2sN3z3zMbJsmEdIox7EX+FSlQDkBj2VXNj78xTTC3kjmtpyCVjuE0FwOpRgSrfT5+VfC+7QUjuJoFtbuY25XiNDGrgalDj7vPT1eBo7uV7WFdS+rZa6Kr1rvxbytZiPU4veNw2AACmJcsHBIKnw5A86nbx7fSyt3uJFZlQoCEAJOpgowCQOpHjUZJXtYMytcZ0Uj2HvO1y5Q2l1BhdWqeMIp5gaQQx73PPuNFQ007ME7jyl229k8dBpbRLGdcMmM6HAI5jxUglWXxUkeRDGihO2pLVzNds7M9Km9KNu9xcQJHFJZF1REZS8gldmP2WIkgpgc/HmCF+FhvDJPDPPe8o7eWJYpreIxtauU+yHEh1siEojAqcktlSvS+7Y2LxWWWJuFcRghJAM5B5mORfu4yeo6g8wQedVpNlRTyw284Ftw5JJ5LXql1ITqEiSn7ZGGJYpjI5agMCtUZprX+uv7KXFp9ddaDXZ+9WhU9KKaXxw7qPnDKD0y2TwXPyWOM9GPQfTbO49ndNrkjAc4OtDpJ9Zxyb3g1Vbe9uEuGEUCp6bJOlvBNmONY4ctJPLGoy0krE8sZx44r6WW0o4QV4xsJUuFt2jQ8e3aRlEilUYAxoVI+CY8HkaSVK5bSrzpO8G18ibvZ2YreTvOJzGzhRgoGHdUL5g+FVntQ3fm41sVRnXhRQhlGcuC3dx1BORjz91X1drXal14dtcGMgPwpjGy5AI1ROrBSQQeclfcbdm8bC49z2xH08eqHS6udGh2pVpSi3qoqyVvVFb2h2cNdw2Ykl4RggVHULrOrC556gOWPXTdez22aC3hm1SrbcTTk6dWs6jq04+upFxvDcKM+icMfKuLiKMfTGZD+ylW1NtzAxrLcaTKGaOKwiMzuq4yRO4KBRkZOhevUUypX6+xTPtCs0lmsk21bS178d+LHs17bWMaxqAuc8OGJcu5/AjXmxz1PQdSR1pTLcLLcQi/dY9b/8AT2oOoB1AcGdx3WlxgqmdIPTWQGCOXbSQzR20Ub21xcXCRyPIeJJNC6v9ljuCW1d4J4nSTjFL9n7GdI7i2vkKxIx4lydMSAjDJdLKdUs9yzFfEAfB9RvjTSXXyMEqjk7sn7f3elkkvo3shPJckej3RZNMCaFADMTri4bBmwo7xNWHZlr6W6SdbaIoVbGDdyxgATN8qJMdzPwm73RVJibE3aMynXxFgchpTNnjXhAxqm/wocchFyJHIhRlTdFUAAAYA6AUs5206668iMeJ+0UUVnLT4Xv2t/mt9RrPuzWwvjY2bJcwi3wDwzBltIc5Xia+p588cs1o0kYYEHoQQffUPYmx47WCOCLOiMYXUcnGSeZ8etWRnaLXXEVq7uZNdLe8Ha/A4ZtjeXIuAqlptJ0h2jyQhHD8Dz61YN7Hh9F2SytqsVnttZPMaAhVC/qB+Fnxq7bJ2FHbmYx5+zyvLJqOe8+M48hyHKo2z90LeGCW3CloJWdjE51Kus5KoD8Fc8wPA8xVzrK/XKxWoMbu66SSRpxkk9MeZPlisaIB2XKUH/TttRTb8uXD4qjuj5OrV+2rwOy21xoMl0Yf8A3D8PHlpznHqzTraW68E0CW5XRFG0bIsfdxwzlR7KWE4w211JcXIrcfZuRc6TLnZ6vx0tvKYn4J5c4Qe+FzjJxjxMrsn+LY/wAZc/50lXCl+wthx2kIhh1aAXYajk5dix5+0mkdRyjZ+HqMoWd0Iu1f4ou/mp/mR19t9/ii6/8AHb92nG3dix3du8EudEgAbScHkQ3I+HMCvW0tkpPbvbvnhyIUbBwcEY5HzojNJLwd/oDWr8iobCh2v6NBw5bEJwotGqOUnToXGcNjOMVUYQ/9B2mkqJP6QXSSCV1caTBI66c/srZLK0WKNI1zpjVVXPM4UADJ9gpBJ2f2xtFtcyiNJTKpV8MHyzZ1Y82NWRrK+vP7iuDJOwob8O3pklsyae6IUdTqyOZLMRjGf2VC7SNsvBZMkILT3JEMKrzJaTIJA8wuo+3FTNi7opbScRZ7qQ4K4mneReeOeluWeXX21Mu9gxy3ENw+ovAHEYz3QXGC2nxbHLPhVeaOe41naxm+w7v0G+tWW0uLa3mjjtZjMqqGkX7VJlWPeJyDnzqfNu2t5tLaq6jHLH6A8Eo+FFIsTYYHy8CPEe6r1t3YcV3A8EwJR8fBOCCpDAqfAggV52fsCOGeadSxknEIkLHOeEpVSBjkcE586s75b8beqYuThwM+2ru01s2zpbhhLd3G0Ldp5PDkHxGnIYjUcgMD6gJOzYr07T2p6G9ug4sGvjo7ZPCGNOgjHj1q87X2FHcmAyas28qTR4OO8ucZ8xzPKlF72ewSTyziW5jeYgvwp2jBIAUcl9QqVVTXtcuXiGSz0EG86Xn9I7NEbQelcC6yzK/DJwurCg6gOuKk9np7t/xyRfGRjdKQAF7pCGMDrGV6Hx5+rNjtt04kkt5NUrvbLIkbPIXJEnXWTzY+Rr7T7txNdC67yyiNo2KtgOh8HX7rB5g+FK6iccvh63+AZXe5mGzio2fsFpv7sJ34ufghtUnDLeGnVnryrY80os91LeOzFmU1wAFdMneyCxbmfPJyD4cqTf2XW2NBluzD/gm5fh4+TpznHqzROUZvV21f1JinEX9oW1DLc2tpHFJcIpW5uEhAYlEP2NTkgaWfmcnoBX52dbSMVzc2bwywK7NcWyTABgjth0GCRhX5jB6E1btl7tw28sssYOuYRhiTnCxrpVF+SoHhXu/2DHNNBO2oSW5YxspxycYZW+UpHhR3kcuTh69aeQZXe5mu6m78o2dbX1iALqLjh06C5j40mYn/AAvkn2Dyw63Z3gjvdr8aLODYAMp5NG4uDqRh4MD/AKHxq47C2JHaQLBFq0JqxqOT3mLHn7Sa+FpurbxXcl3GumWVdMmD3W5g6tPyiQMnxqZVVJyv42IUGrCDtXDej23D06/TLXRqzjVlsasc8ZxnFeJd2Lp5Gu76aJmgguFhjgRlUcRCGZmckk45Y/8AxtG2thR3SxrLqxHLHKuk470ZJGfMeqptxAHRkPRgQceRGKRVLRSXiM43dzPOzqDaPoVmUktRb6U7rRycTRq5jUG06sZwcY6Uw3BZRd7UWT+8elMzZ6mIgcIj8HGfpFSbHs0gh0COe8VUI0qLlwvI5xpHLHqpjt7cy3u3WVw6TKMLNC5jcDy1L1HtzTynFt+PgKotW8BH2osCtkqY9JN1AYMfCGD3j56cYz4dKXWcV621NqCye3TvW2szK7H7VyKBTjl3uvqq1bE3It7aUzDiSzEY4s8hlcDyBbkvuFT7DYUcM9xOmrXcmMyZOR9jXSMDw5VCqKKyrl6oMrbuUZN3RZXmxodZkYPtBncjGpnjDEgeAyelOu1r4qnx8qD/ADo6a7xbpRXjRNI0qNDr4bRSGMjWFB5jn0AH01CPZ7AYZYXlupEm4eriTs5GhtY0lvgnOM+dCqJuMm9V97hldml1oS9hQ34kPpkls0ek6RCjq2rI5ksxGMav2UV+7D3TS1cus1zISpXE07SAcwchW5A8uvtoqmbTen2LFsPKKKKUkKi7R2XFOmiZA65BGeoI6MrDmrDwYEEVKooTsBUdr7tSlAjf9ZEh1IJHMU8ZHLMdyuNRxkd7ST4uaQ3mwrBzHFKWtI1FzqjuVZWeWZQnG9IdikjqM4IZueOfKtMry8YIIIBB6g88+6ro1WhHBMy6LdS9e2ELCOc3MzzXkvFCrIkehUiDqGbvhVbkvLpnnUjZslzD/RjTwXBNqt5DNw43k+CESNsKO8rKAQ3jzq4zbm2ZORbojfKizEf0oypoG6UPg9yPULu4/wCWrO+T3+nu5iZGKd8dnNcCxuEtmn4UoZoWVQ3DkjYHKykAEHRyOMEeqqve7sRrGOO9rbOLuSaO3kPFCRSIFaHhIQXJYK+lOWavbbm2x+GsknqlnmkH6LyEH6KY2GxoIPtMMcWeuhFXPtwOdKquVWXXXkS4XepWbdJJooES2EhgIMdxcxejIhHQx26/ZMBcALhAQB3qc2e7gDiW4c3Ey81ZwAsZ/wC1EO6nzjlvwjTmiqnNvYdRCiiikGCiiigAooooAKKKKACiiigAooooAKKKKACiiigAooooAKKKKACiiigAooooAKKKKACiiigAooooAKKKKACiiigAooooAKKKKACi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cdn5.techchange.org/wp-content/uploads/2012/08/usaid-log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11" y="381000"/>
            <a:ext cx="580072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28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914400" y="1328738"/>
            <a:ext cx="7772400" cy="314325"/>
          </a:xfrm>
        </p:spPr>
        <p:txBody>
          <a:bodyPr>
            <a:normAutofit fontScale="90000"/>
          </a:bodyPr>
          <a:lstStyle/>
          <a:p>
            <a:endParaRPr lang="en-US" altLang="en-US" smtClean="0">
              <a:ea typeface="ＭＳ Ｐゴシック" pitchFamily="34" charset="-128"/>
            </a:endParaRPr>
          </a:p>
        </p:txBody>
      </p:sp>
      <p:sp>
        <p:nvSpPr>
          <p:cNvPr id="54275" name="Content Placeholder 2"/>
          <p:cNvSpPr>
            <a:spLocks noGrp="1"/>
          </p:cNvSpPr>
          <p:nvPr>
            <p:ph idx="1"/>
          </p:nvPr>
        </p:nvSpPr>
        <p:spPr>
          <a:xfrm>
            <a:off x="990600" y="1981200"/>
            <a:ext cx="7543800" cy="1708150"/>
          </a:xfrm>
        </p:spPr>
        <p:txBody>
          <a:bodyPr/>
          <a:lstStyle/>
          <a:p>
            <a:endParaRPr lang="en-US" altLang="en-US" smtClean="0">
              <a:ea typeface="ＭＳ Ｐゴシック" pitchFamily="34" charset="-128"/>
            </a:endParaRPr>
          </a:p>
        </p:txBody>
      </p:sp>
      <p:pic>
        <p:nvPicPr>
          <p:cNvPr id="54276" name="Picture 3" descr="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6390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4"/>
          <p:cNvSpPr>
            <a:spLocks noChangeArrowheads="1"/>
          </p:cNvSpPr>
          <p:nvPr/>
        </p:nvSpPr>
        <p:spPr bwMode="auto">
          <a:xfrm>
            <a:off x="571500" y="228600"/>
            <a:ext cx="857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1600"/>
              <a:t>"</a:t>
            </a:r>
            <a:r>
              <a:rPr lang="en-US" altLang="en-US" sz="1600" b="1"/>
              <a:t>Funeral of First Born</a:t>
            </a:r>
            <a:r>
              <a:rPr lang="en-US" altLang="en-US" sz="1600"/>
              <a:t>" (Rural Russia, 1983). Oil on Canvas by Nicolai Yaroshenko (Russian, 1846-1898)</a:t>
            </a:r>
          </a:p>
        </p:txBody>
      </p:sp>
    </p:spTree>
    <p:extLst>
      <p:ext uri="{BB962C8B-B14F-4D97-AF65-F5344CB8AC3E}">
        <p14:creationId xmlns:p14="http://schemas.microsoft.com/office/powerpoint/2010/main" val="2311114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28600"/>
            <a:ext cx="8610600" cy="369888"/>
          </a:xfrm>
        </p:spPr>
        <p:txBody>
          <a:bodyPr>
            <a:noAutofit/>
          </a:bodyPr>
          <a:lstStyle/>
          <a:p>
            <a:pPr algn="ctr" eaLnBrk="1" hangingPunct="1">
              <a:defRPr/>
            </a:pPr>
            <a:r>
              <a:rPr lang="en-US" sz="3200" dirty="0" smtClean="0">
                <a:latin typeface="Calibri" pitchFamily="34" charset="0"/>
                <a:ea typeface="ＭＳ Ｐゴシック" charset="-128"/>
                <a:cs typeface="Calibri" pitchFamily="34" charset="0"/>
              </a:rPr>
              <a:t>Unprecedented economic growth across the globe </a:t>
            </a:r>
          </a:p>
        </p:txBody>
      </p:sp>
      <p:sp>
        <p:nvSpPr>
          <p:cNvPr id="55299" name="Slide Number Placeholder 3"/>
          <p:cNvSpPr>
            <a:spLocks noGrp="1"/>
          </p:cNvSpPr>
          <p:nvPr>
            <p:ph type="sldNum" sz="quarter" idx="4294967295"/>
          </p:nvPr>
        </p:nvSpPr>
        <p:spPr bwMode="auto">
          <a:xfrm>
            <a:off x="8229600" y="635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eaLnBrk="1" hangingPunct="1"/>
            <a:fld id="{56C756DF-E1B0-4B1C-B13A-4EDAF11BEE2B}" type="slidenum">
              <a:rPr lang="en-US" altLang="en-US" sz="1200" smtClean="0">
                <a:solidFill>
                  <a:srgbClr val="898989"/>
                </a:solidFill>
                <a:latin typeface="Times New Roman" pitchFamily="18" charset="0"/>
              </a:rPr>
              <a:pPr eaLnBrk="1" hangingPunct="1"/>
              <a:t>44</a:t>
            </a:fld>
            <a:endParaRPr lang="en-US" altLang="en-US" sz="1200" smtClean="0">
              <a:solidFill>
                <a:srgbClr val="898989"/>
              </a:solidFill>
              <a:latin typeface="Times New Roman" pitchFamily="18" charset="0"/>
            </a:endParaRPr>
          </a:p>
        </p:txBody>
      </p:sp>
      <p:pic>
        <p:nvPicPr>
          <p:cNvPr id="55300"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762000"/>
            <a:ext cx="8305800" cy="5029200"/>
          </a:xfrm>
        </p:spPr>
      </p:pic>
    </p:spTree>
    <p:extLst>
      <p:ext uri="{BB962C8B-B14F-4D97-AF65-F5344CB8AC3E}">
        <p14:creationId xmlns:p14="http://schemas.microsoft.com/office/powerpoint/2010/main" val="1980092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43000" y="228600"/>
            <a:ext cx="7772400" cy="314325"/>
          </a:xfrm>
        </p:spPr>
        <p:txBody>
          <a:bodyPr>
            <a:normAutofit fontScale="90000"/>
          </a:bodyPr>
          <a:lstStyle/>
          <a:p>
            <a:r>
              <a:rPr lang="en-US" altLang="en-US" smtClean="0">
                <a:ea typeface="ＭＳ Ｐゴシック" pitchFamily="34" charset="-128"/>
              </a:rPr>
              <a:t>Mexico, GDP per capita (current US$)</a:t>
            </a:r>
          </a:p>
        </p:txBody>
      </p:sp>
      <p:graphicFrame>
        <p:nvGraphicFramePr>
          <p:cNvPr id="56323" name="Content Placeholder 3"/>
          <p:cNvGraphicFramePr>
            <a:graphicFrameLocks noGrp="1"/>
          </p:cNvGraphicFramePr>
          <p:nvPr>
            <p:ph idx="1"/>
            <p:extLst>
              <p:ext uri="{D42A27DB-BD31-4B8C-83A1-F6EECF244321}">
                <p14:modId xmlns:p14="http://schemas.microsoft.com/office/powerpoint/2010/main" val="1262656057"/>
              </p:ext>
            </p:extLst>
          </p:nvPr>
        </p:nvGraphicFramePr>
        <p:xfrm>
          <a:off x="482600" y="838200"/>
          <a:ext cx="8331200" cy="4627563"/>
        </p:xfrm>
        <a:graphic>
          <a:graphicData uri="http://schemas.openxmlformats.org/presentationml/2006/ole">
            <mc:AlternateContent xmlns:mc="http://schemas.openxmlformats.org/markup-compatibility/2006">
              <mc:Choice xmlns:v="urn:schemas-microsoft-com:vml" Requires="v">
                <p:oleObj spid="_x0000_s17443" r:id="rId3" imgW="8333954" imgH="4627265" progId="Excel.Chart.8">
                  <p:embed/>
                </p:oleObj>
              </mc:Choice>
              <mc:Fallback>
                <p:oleObj r:id="rId3" imgW="8333954"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838200"/>
                        <a:ext cx="8331200" cy="4627563"/>
                      </a:xfrm>
                      <a:prstGeom prst="rect">
                        <a:avLst/>
                      </a:prstGeom>
                    </p:spPr>
                  </p:pic>
                </p:oleObj>
              </mc:Fallback>
            </mc:AlternateContent>
          </a:graphicData>
        </a:graphic>
      </p:graphicFrame>
      <p:sp>
        <p:nvSpPr>
          <p:cNvPr id="56324" name="TextBox 4"/>
          <p:cNvSpPr txBox="1">
            <a:spLocks noChangeArrowheads="1"/>
          </p:cNvSpPr>
          <p:nvPr/>
        </p:nvSpPr>
        <p:spPr bwMode="auto">
          <a:xfrm>
            <a:off x="4055196" y="5562600"/>
            <a:ext cx="2373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1100"/>
              <a:t>Source: World Bank Accessed 11/4/13</a:t>
            </a:r>
          </a:p>
        </p:txBody>
      </p:sp>
    </p:spTree>
    <p:extLst>
      <p:ext uri="{BB962C8B-B14F-4D97-AF65-F5344CB8AC3E}">
        <p14:creationId xmlns:p14="http://schemas.microsoft.com/office/powerpoint/2010/main" val="3253582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772400" cy="314325"/>
          </a:xfrm>
        </p:spPr>
        <p:txBody>
          <a:bodyPr>
            <a:normAutofit fontScale="90000"/>
          </a:bodyPr>
          <a:lstStyle/>
          <a:p>
            <a:pPr algn="l">
              <a:defRPr/>
            </a:pPr>
            <a:r>
              <a:rPr lang="en-US" sz="3200" b="0" dirty="0" smtClean="0"/>
              <a:t>“The First Law of Health Economics”</a:t>
            </a:r>
            <a:br>
              <a:rPr lang="en-US" sz="3200" b="0" dirty="0" smtClean="0"/>
            </a:br>
            <a:endParaRPr lang="en-US" sz="3200" b="0" dirty="0"/>
          </a:p>
        </p:txBody>
      </p:sp>
      <p:graphicFrame>
        <p:nvGraphicFramePr>
          <p:cNvPr id="57347" name="Content Placeholder 3"/>
          <p:cNvGraphicFramePr>
            <a:graphicFrameLocks noGrp="1"/>
          </p:cNvGraphicFramePr>
          <p:nvPr>
            <p:ph idx="1"/>
            <p:extLst>
              <p:ext uri="{D42A27DB-BD31-4B8C-83A1-F6EECF244321}">
                <p14:modId xmlns:p14="http://schemas.microsoft.com/office/powerpoint/2010/main" val="3535468164"/>
              </p:ext>
            </p:extLst>
          </p:nvPr>
        </p:nvGraphicFramePr>
        <p:xfrm>
          <a:off x="1168400" y="533400"/>
          <a:ext cx="7161213" cy="4984750"/>
        </p:xfrm>
        <a:graphic>
          <a:graphicData uri="http://schemas.openxmlformats.org/presentationml/2006/ole">
            <mc:AlternateContent xmlns:mc="http://schemas.openxmlformats.org/markup-compatibility/2006">
              <mc:Choice xmlns:v="urn:schemas-microsoft-com:vml" Requires="v">
                <p:oleObj spid="_x0000_s16419" name="Chart" r:id="rId4" imgW="7115091" imgH="4953076" progId="Excel.Chart.8">
                  <p:embed/>
                </p:oleObj>
              </mc:Choice>
              <mc:Fallback>
                <p:oleObj name="Chart" r:id="rId4" imgW="7115091" imgH="495307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533400"/>
                        <a:ext cx="7161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1524000" y="5562600"/>
            <a:ext cx="6803081" cy="307777"/>
          </a:xfrm>
          <a:prstGeom prst="rect">
            <a:avLst/>
          </a:prstGeom>
          <a:noFill/>
        </p:spPr>
        <p:txBody>
          <a:bodyPr wrap="none">
            <a:spAutoFit/>
          </a:bodyPr>
          <a:lstStyle/>
          <a:p>
            <a:pPr>
              <a:defRPr/>
            </a:pPr>
            <a:r>
              <a:rPr lang="en-US" sz="1400" dirty="0">
                <a:ea typeface="ＭＳ Ｐゴシック" charset="-128"/>
              </a:rPr>
              <a:t>Source: GDP/k and  THE/k from WHO Global Health Expenditure Database. Accessed 11/13</a:t>
            </a:r>
          </a:p>
        </p:txBody>
      </p:sp>
      <p:sp>
        <p:nvSpPr>
          <p:cNvPr id="57349" name="TextBox 6"/>
          <p:cNvSpPr txBox="1">
            <a:spLocks noChangeArrowheads="1"/>
          </p:cNvSpPr>
          <p:nvPr/>
        </p:nvSpPr>
        <p:spPr bwMode="auto">
          <a:xfrm>
            <a:off x="5867400" y="3200400"/>
            <a:ext cx="1371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buSzPct val="150000"/>
            </a:pPr>
            <a:r>
              <a:rPr lang="en-US" altLang="en-US" sz="1600" b="1">
                <a:solidFill>
                  <a:srgbClr val="19276B"/>
                </a:solidFill>
                <a:latin typeface="Arial" pitchFamily="34" charset="0"/>
                <a:cs typeface="Arial" pitchFamily="34" charset="0"/>
              </a:rPr>
              <a:t>N   = 191</a:t>
            </a:r>
          </a:p>
          <a:p>
            <a:pPr>
              <a:buSzPct val="150000"/>
            </a:pPr>
            <a:endParaRPr lang="en-US" altLang="en-US" sz="1600">
              <a:solidFill>
                <a:srgbClr val="19276B"/>
              </a:solidFill>
              <a:latin typeface="Arial" pitchFamily="34" charset="0"/>
              <a:cs typeface="Arial" pitchFamily="34" charset="0"/>
            </a:endParaRPr>
          </a:p>
          <a:p>
            <a:pPr>
              <a:buSzPct val="150000"/>
            </a:pPr>
            <a:r>
              <a:rPr lang="en-US" altLang="en-US" sz="1600" b="1">
                <a:solidFill>
                  <a:srgbClr val="DD0000"/>
                </a:solidFill>
                <a:latin typeface="Arial" pitchFamily="34" charset="0"/>
                <a:cs typeface="Arial" pitchFamily="34" charset="0"/>
              </a:rPr>
              <a:t>R</a:t>
            </a:r>
            <a:r>
              <a:rPr lang="en-US" altLang="en-US" sz="1600" b="1" baseline="30000">
                <a:solidFill>
                  <a:srgbClr val="DD0000"/>
                </a:solidFill>
                <a:latin typeface="Arial" pitchFamily="34" charset="0"/>
                <a:cs typeface="Arial" pitchFamily="34" charset="0"/>
              </a:rPr>
              <a:t>2</a:t>
            </a:r>
            <a:r>
              <a:rPr lang="en-US" altLang="en-US" sz="1600" b="1">
                <a:solidFill>
                  <a:srgbClr val="DD0000"/>
                </a:solidFill>
                <a:latin typeface="Arial" pitchFamily="34" charset="0"/>
                <a:cs typeface="Arial" pitchFamily="34" charset="0"/>
              </a:rPr>
              <a:t> = 92.8%</a:t>
            </a:r>
          </a:p>
        </p:txBody>
      </p:sp>
    </p:spTree>
    <p:extLst>
      <p:ext uri="{BB962C8B-B14F-4D97-AF65-F5344CB8AC3E}">
        <p14:creationId xmlns:p14="http://schemas.microsoft.com/office/powerpoint/2010/main" val="1565222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400" y="-304800"/>
            <a:ext cx="8348663" cy="1371600"/>
          </a:xfrm>
        </p:spPr>
        <p:txBody>
          <a:bodyPr/>
          <a:lstStyle/>
          <a:p>
            <a:pPr algn="ctr" eaLnBrk="1" hangingPunct="1"/>
            <a:r>
              <a:rPr lang="en-US" altLang="en-US" sz="3200" b="0" dirty="0" smtClean="0">
                <a:latin typeface="Calibri" panose="020F0502020204030204" pitchFamily="34" charset="0"/>
                <a:ea typeface="ＭＳ Ｐゴシック" pitchFamily="34" charset="-128"/>
              </a:rPr>
              <a:t>Dramatic Results in Global Health</a:t>
            </a:r>
          </a:p>
        </p:txBody>
      </p:sp>
      <p:sp>
        <p:nvSpPr>
          <p:cNvPr id="28674" name="Content Placeholder 2"/>
          <p:cNvSpPr>
            <a:spLocks noGrp="1"/>
          </p:cNvSpPr>
          <p:nvPr>
            <p:ph idx="1"/>
          </p:nvPr>
        </p:nvSpPr>
        <p:spPr>
          <a:xfrm>
            <a:off x="831850" y="1524000"/>
            <a:ext cx="8007350" cy="4367212"/>
          </a:xfrm>
        </p:spPr>
        <p:txBody>
          <a:bodyPr>
            <a:normAutofit fontScale="92500" lnSpcReduction="10000"/>
          </a:bodyPr>
          <a:lstStyle/>
          <a:p>
            <a:pPr eaLnBrk="1" hangingPunct="1">
              <a:lnSpc>
                <a:spcPct val="150000"/>
              </a:lnSpc>
              <a:defRPr/>
            </a:pPr>
            <a:r>
              <a:rPr lang="en-US" sz="2800" dirty="0" smtClean="0">
                <a:latin typeface="Gill Sans MT" pitchFamily="34" charset="0"/>
                <a:ea typeface="ＭＳ Ｐゴシック" pitchFamily="-84" charset="-128"/>
                <a:cs typeface="Gill Sans MT" pitchFamily="34" charset="0"/>
              </a:rPr>
              <a:t>HIV incidence has been cut by half;  TB deaths by 40% and Malaria deaths by 30% </a:t>
            </a:r>
          </a:p>
          <a:p>
            <a:pPr eaLnBrk="1" hangingPunct="1">
              <a:lnSpc>
                <a:spcPct val="150000"/>
              </a:lnSpc>
              <a:defRPr/>
            </a:pPr>
            <a:r>
              <a:rPr lang="en-US" sz="2800" dirty="0" smtClean="0">
                <a:latin typeface="Gill Sans MT" pitchFamily="34" charset="0"/>
                <a:ea typeface="ＭＳ Ｐゴシック" pitchFamily="-84" charset="-128"/>
                <a:cs typeface="Gill Sans MT" pitchFamily="34" charset="0"/>
              </a:rPr>
              <a:t>50% fewer women have died giving birth</a:t>
            </a:r>
          </a:p>
          <a:p>
            <a:pPr eaLnBrk="1" hangingPunct="1">
              <a:lnSpc>
                <a:spcPct val="150000"/>
              </a:lnSpc>
              <a:defRPr/>
            </a:pPr>
            <a:r>
              <a:rPr lang="en-US" sz="2800" dirty="0" smtClean="0">
                <a:latin typeface="Gill Sans MT" pitchFamily="34" charset="0"/>
                <a:ea typeface="ＭＳ Ｐゴシック" pitchFamily="-84" charset="-128"/>
                <a:cs typeface="Gill Sans MT" pitchFamily="34" charset="0"/>
              </a:rPr>
              <a:t>Nearly 100 million children</a:t>
            </a:r>
            <a:r>
              <a:rPr lang="en-US" altLang="en-US" sz="2800" dirty="0" smtClean="0">
                <a:latin typeface="Gill Sans MT" pitchFamily="34" charset="0"/>
                <a:ea typeface="ＭＳ Ｐゴシック" pitchFamily="-84" charset="-128"/>
                <a:cs typeface="Gill Sans MT" pitchFamily="34" charset="0"/>
              </a:rPr>
              <a:t>’</a:t>
            </a:r>
            <a:r>
              <a:rPr lang="en-US" altLang="ja-JP" sz="2800" dirty="0" smtClean="0">
                <a:latin typeface="Gill Sans MT" pitchFamily="34" charset="0"/>
                <a:ea typeface="ＭＳ Ｐゴシック" pitchFamily="-84" charset="-128"/>
                <a:cs typeface="Gill Sans MT" pitchFamily="34" charset="0"/>
              </a:rPr>
              <a:t>s lives have been spared </a:t>
            </a:r>
          </a:p>
          <a:p>
            <a:pPr eaLnBrk="1" hangingPunct="1">
              <a:lnSpc>
                <a:spcPct val="150000"/>
              </a:lnSpc>
              <a:defRPr/>
            </a:pPr>
            <a:r>
              <a:rPr lang="en-US" sz="2800" dirty="0" smtClean="0">
                <a:latin typeface="Gill Sans MT" pitchFamily="34" charset="0"/>
                <a:ea typeface="ＭＳ Ｐゴシック" pitchFamily="-84" charset="-128"/>
                <a:cs typeface="Gill Sans MT" pitchFamily="34" charset="0"/>
              </a:rPr>
              <a:t>Family planning has empowered women, saved lives and brought a demographic dividend to families and national economies. </a:t>
            </a:r>
          </a:p>
        </p:txBody>
      </p:sp>
      <p:sp>
        <p:nvSpPr>
          <p:cNvPr id="58372" name="TextBox 1"/>
          <p:cNvSpPr txBox="1">
            <a:spLocks noChangeArrowheads="1"/>
          </p:cNvSpPr>
          <p:nvPr/>
        </p:nvSpPr>
        <p:spPr bwMode="auto">
          <a:xfrm>
            <a:off x="381000" y="9906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eaLnBrk="1" hangingPunct="1"/>
            <a:r>
              <a:rPr lang="en-US" altLang="en-US" b="1" dirty="0">
                <a:solidFill>
                  <a:schemeClr val="accent1"/>
                </a:solidFill>
                <a:ea typeface="Aharoni" pitchFamily="2" charset="-79"/>
                <a:cs typeface="Arial" pitchFamily="34" charset="0"/>
              </a:rPr>
              <a:t>Since 1990:</a:t>
            </a:r>
          </a:p>
        </p:txBody>
      </p:sp>
    </p:spTree>
    <p:extLst>
      <p:ext uri="{BB962C8B-B14F-4D97-AF65-F5344CB8AC3E}">
        <p14:creationId xmlns:p14="http://schemas.microsoft.com/office/powerpoint/2010/main" val="3857785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42900" y="76200"/>
            <a:ext cx="8793163" cy="430213"/>
          </a:xfrm>
        </p:spPr>
        <p:txBody>
          <a:bodyPr>
            <a:noAutofit/>
          </a:bodyPr>
          <a:lstStyle/>
          <a:p>
            <a:r>
              <a:rPr lang="en-US" altLang="en-US" sz="3200" dirty="0" smtClean="0">
                <a:ea typeface="ＭＳ Ｐゴシック" pitchFamily="34" charset="-128"/>
              </a:rPr>
              <a:t>An AIDS-free Generation</a:t>
            </a:r>
          </a:p>
        </p:txBody>
      </p:sp>
      <p:sp>
        <p:nvSpPr>
          <p:cNvPr id="59395" name="Content Placeholder 2"/>
          <p:cNvSpPr>
            <a:spLocks noGrp="1"/>
          </p:cNvSpPr>
          <p:nvPr>
            <p:ph idx="1"/>
          </p:nvPr>
        </p:nvSpPr>
        <p:spPr>
          <a:xfrm>
            <a:off x="990600" y="1981200"/>
            <a:ext cx="7543800" cy="1708150"/>
          </a:xfrm>
        </p:spPr>
        <p:txBody>
          <a:bodyPr/>
          <a:lstStyle/>
          <a:p>
            <a:endParaRPr lang="en-US" altLang="en-US" smtClean="0">
              <a:ea typeface="ＭＳ Ｐゴシック" pitchFamily="34" charset="-128"/>
            </a:endParaRPr>
          </a:p>
        </p:txBody>
      </p:sp>
      <p:sp>
        <p:nvSpPr>
          <p:cNvPr id="59396" name="Slide Number Placeholder 3"/>
          <p:cNvSpPr>
            <a:spLocks noGrp="1"/>
          </p:cNvSpPr>
          <p:nvPr>
            <p:ph type="sldNum" sz="quarter" idx="4294967295"/>
          </p:nvPr>
        </p:nvSpPr>
        <p:spPr>
          <a:xfrm>
            <a:off x="8737600" y="36513"/>
            <a:ext cx="0" cy="12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64292F02-0074-4130-8F26-CB8695BF7000}" type="slidenum">
              <a:rPr lang="en-US" altLang="en-US" sz="1200" i="1" smtClean="0">
                <a:solidFill>
                  <a:srgbClr val="898989"/>
                </a:solidFill>
                <a:latin typeface="Arial" pitchFamily="34" charset="0"/>
              </a:rPr>
              <a:pPr/>
              <a:t>48</a:t>
            </a:fld>
            <a:r>
              <a:rPr lang="en-US" altLang="en-US" sz="1200" i="1" smtClean="0">
                <a:solidFill>
                  <a:srgbClr val="898989"/>
                </a:solidFill>
                <a:latin typeface="Arial" pitchFamily="34" charset="0"/>
              </a:rPr>
              <a:t> </a:t>
            </a:r>
          </a:p>
        </p:txBody>
      </p:sp>
      <p:pic>
        <p:nvPicPr>
          <p:cNvPr id="59397" name="Picture 4" descr="Obama-W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774700"/>
            <a:ext cx="9144000" cy="2921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7938" y="5867400"/>
            <a:ext cx="9144001" cy="2921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18672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25413" y="23813"/>
            <a:ext cx="8990012" cy="609600"/>
          </a:xfrm>
        </p:spPr>
        <p:txBody>
          <a:bodyPr/>
          <a:lstStyle/>
          <a:p>
            <a:pPr algn="ctr"/>
            <a:r>
              <a:rPr lang="en-US" altLang="en-US" sz="2800" b="0" dirty="0" smtClean="0">
                <a:ea typeface="ＭＳ Ｐゴシック" pitchFamily="34" charset="-128"/>
              </a:rPr>
              <a:t>Mexico: New HIV Infections,1990-2012</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533400"/>
            <a:ext cx="7315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Rectangle 2"/>
          <p:cNvSpPr>
            <a:spLocks noChangeArrowheads="1"/>
          </p:cNvSpPr>
          <p:nvPr/>
        </p:nvSpPr>
        <p:spPr bwMode="auto">
          <a:xfrm>
            <a:off x="4181415" y="5421312"/>
            <a:ext cx="3971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2000" dirty="0" smtClean="0"/>
              <a:t>Source: UNAIDS Spectrum Estimates</a:t>
            </a:r>
            <a:endParaRPr lang="en-US" altLang="en-US" sz="2000" dirty="0"/>
          </a:p>
        </p:txBody>
      </p:sp>
      <p:pic>
        <p:nvPicPr>
          <p:cNvPr id="5" name="Picture 4" descr="http://www.pulp-and-fiber.com/wp-content/uploads/2012/04/AIDS-Painted-Ribb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762000"/>
            <a:ext cx="1676400" cy="959233"/>
          </a:xfrm>
          <a:prstGeom prst="rect">
            <a:avLst/>
          </a:prstGeom>
          <a:blipFill dpi="0" rotWithShape="1">
            <a:blip r:embed="rId5">
              <a:alphaModFix amt="0"/>
            </a:blip>
            <a:srcRect/>
            <a:stretch>
              <a:fillRect/>
            </a:stretch>
          </a:blipFill>
          <a:effectLst>
            <a:reflection blurRad="139700" endPos="69000" dir="5400000" sy="-100000" algn="bl" rotWithShape="0"/>
          </a:effectLst>
          <a:extLst/>
        </p:spPr>
      </p:pic>
    </p:spTree>
    <p:extLst>
      <p:ext uri="{BB962C8B-B14F-4D97-AF65-F5344CB8AC3E}">
        <p14:creationId xmlns:p14="http://schemas.microsoft.com/office/powerpoint/2010/main" val="387522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Grand Convergence in Global Health by 2035</a:t>
            </a:r>
            <a:endParaRPr lang="en-US" sz="3200" dirty="0"/>
          </a:p>
        </p:txBody>
      </p:sp>
      <p:sp>
        <p:nvSpPr>
          <p:cNvPr id="3" name="TextBox 2"/>
          <p:cNvSpPr txBox="1"/>
          <p:nvPr/>
        </p:nvSpPr>
        <p:spPr>
          <a:xfrm>
            <a:off x="2438400" y="2514600"/>
            <a:ext cx="4800600" cy="369332"/>
          </a:xfrm>
          <a:prstGeom prst="rect">
            <a:avLst/>
          </a:prstGeom>
          <a:noFill/>
        </p:spPr>
        <p:txBody>
          <a:bodyPr wrap="square" rtlCol="0">
            <a:spAutoFit/>
          </a:bodyPr>
          <a:lstStyle/>
          <a:p>
            <a:endParaRPr lang="en-US" dirty="0"/>
          </a:p>
        </p:txBody>
      </p:sp>
      <p:pic>
        <p:nvPicPr>
          <p:cNvPr id="6" name="Picture 5" descr="Gates Graph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24000"/>
            <a:ext cx="7702408" cy="4114800"/>
          </a:xfrm>
          <a:prstGeom prst="rect">
            <a:avLst/>
          </a:prstGeom>
        </p:spPr>
      </p:pic>
    </p:spTree>
    <p:extLst>
      <p:ext uri="{BB962C8B-B14F-4D97-AF65-F5344CB8AC3E}">
        <p14:creationId xmlns:p14="http://schemas.microsoft.com/office/powerpoint/2010/main" val="3592744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ulp-and-fiber.com/wp-content/uploads/2012/04/AIDS-Painted-Ribb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869567"/>
            <a:ext cx="1676400" cy="959233"/>
          </a:xfrm>
          <a:prstGeom prst="rect">
            <a:avLst/>
          </a:prstGeom>
          <a:blipFill dpi="0" rotWithShape="1">
            <a:blip r:embed="rId4">
              <a:alphaModFix amt="0"/>
            </a:blip>
            <a:srcRect/>
            <a:stretch>
              <a:fillRect/>
            </a:stretch>
          </a:blipFill>
          <a:effectLst>
            <a:reflection blurRad="139700" endPos="69000" dir="5400000" sy="-100000" algn="bl" rotWithShape="0"/>
          </a:effectLst>
          <a:extLst/>
        </p:spPr>
      </p:pic>
      <p:graphicFrame>
        <p:nvGraphicFramePr>
          <p:cNvPr id="61443" name="Chart1"/>
          <p:cNvGraphicFramePr>
            <a:graphicFrameLocks/>
          </p:cNvGraphicFramePr>
          <p:nvPr/>
        </p:nvGraphicFramePr>
        <p:xfrm>
          <a:off x="406400" y="1701800"/>
          <a:ext cx="8631238" cy="4902200"/>
        </p:xfrm>
        <a:graphic>
          <a:graphicData uri="http://schemas.openxmlformats.org/presentationml/2006/ole">
            <mc:AlternateContent xmlns:mc="http://schemas.openxmlformats.org/markup-compatibility/2006">
              <mc:Choice xmlns:v="urn:schemas-microsoft-com:vml" Requires="v">
                <p:oleObj spid="_x0000_s8227" r:id="rId5" imgW="8632684" imgH="4901609" progId="Excel.Chart.8">
                  <p:embed/>
                </p:oleObj>
              </mc:Choice>
              <mc:Fallback>
                <p:oleObj r:id="rId5" imgW="8632684" imgH="490160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701800"/>
                        <a:ext cx="8631238"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TextBox 4"/>
          <p:cNvSpPr txBox="1">
            <a:spLocks noChangeArrowheads="1"/>
          </p:cNvSpPr>
          <p:nvPr/>
        </p:nvSpPr>
        <p:spPr bwMode="auto">
          <a:xfrm>
            <a:off x="762000" y="152400"/>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2400" dirty="0"/>
              <a:t>South &amp; SE Asia: </a:t>
            </a:r>
            <a:r>
              <a:rPr lang="en-US" altLang="en-US" sz="2400" dirty="0" smtClean="0"/>
              <a:t>New </a:t>
            </a:r>
            <a:r>
              <a:rPr lang="en-US" altLang="en-US" sz="2400" dirty="0"/>
              <a:t>HIV infections and Annual AIDS Deaths</a:t>
            </a:r>
          </a:p>
        </p:txBody>
      </p:sp>
    </p:spTree>
    <p:extLst>
      <p:ext uri="{BB962C8B-B14F-4D97-AF65-F5344CB8AC3E}">
        <p14:creationId xmlns:p14="http://schemas.microsoft.com/office/powerpoint/2010/main" val="3833322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62013"/>
          </a:xfrm>
        </p:spPr>
        <p:txBody>
          <a:bodyPr/>
          <a:lstStyle/>
          <a:p>
            <a:pPr algn="ctr">
              <a:defRPr/>
            </a:pPr>
            <a:r>
              <a:rPr lang="en-US" sz="2800" dirty="0" smtClean="0"/>
              <a:t>Ending Preventable Child Death in a Generation</a:t>
            </a:r>
            <a:endParaRPr lang="en-US" sz="2800" dirty="0"/>
          </a:p>
        </p:txBody>
      </p:sp>
      <p:sp>
        <p:nvSpPr>
          <p:cNvPr id="62467" name="Slide Number Placeholder 3"/>
          <p:cNvSpPr>
            <a:spLocks noGrp="1"/>
          </p:cNvSpPr>
          <p:nvPr>
            <p:ph type="sldNum" sz="quarter" idx="4294967295"/>
          </p:nvPr>
        </p:nvSpPr>
        <p:spPr>
          <a:xfrm>
            <a:off x="8545513" y="6511925"/>
            <a:ext cx="192087" cy="188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fld id="{F20270B4-18C4-4FD4-8D9E-2A174884480E}" type="slidenum">
              <a:rPr lang="ko-KR" altLang="en-US" sz="1200" smtClean="0">
                <a:solidFill>
                  <a:srgbClr val="000000"/>
                </a:solidFill>
                <a:latin typeface="Arial" pitchFamily="34" charset="0"/>
                <a:ea typeface="Gulim" pitchFamily="34" charset="-127"/>
              </a:rPr>
              <a:pPr/>
              <a:t>51</a:t>
            </a:fld>
            <a:endParaRPr lang="en-US" altLang="ko-KR" sz="1200" smtClean="0">
              <a:solidFill>
                <a:srgbClr val="000000"/>
              </a:solidFill>
              <a:latin typeface="Arial" pitchFamily="34" charset="0"/>
              <a:ea typeface="Gulim" pitchFamily="34" charset="-127"/>
            </a:endParaRPr>
          </a:p>
        </p:txBody>
      </p:sp>
      <p:graphicFrame>
        <p:nvGraphicFramePr>
          <p:cNvPr id="6" name="Chart 5"/>
          <p:cNvGraphicFramePr/>
          <p:nvPr>
            <p:extLst>
              <p:ext uri="{D42A27DB-BD31-4B8C-83A1-F6EECF244321}">
                <p14:modId xmlns:p14="http://schemas.microsoft.com/office/powerpoint/2010/main" val="3715617030"/>
              </p:ext>
            </p:extLst>
          </p:nvPr>
        </p:nvGraphicFramePr>
        <p:xfrm>
          <a:off x="318247" y="152400"/>
          <a:ext cx="8825753" cy="6091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3072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55588" y="76200"/>
            <a:ext cx="8915400" cy="609600"/>
          </a:xfrm>
        </p:spPr>
        <p:txBody>
          <a:bodyPr/>
          <a:lstStyle/>
          <a:p>
            <a:pPr algn="ctr"/>
            <a:r>
              <a:rPr lang="en-US" altLang="en-US" sz="2800" b="0" dirty="0" smtClean="0">
                <a:ea typeface="ＭＳ Ｐゴシック" pitchFamily="34" charset="-128"/>
              </a:rPr>
              <a:t>Mexico’s U5M, 1960-2012</a:t>
            </a:r>
          </a:p>
        </p:txBody>
      </p:sp>
      <p:pic>
        <p:nvPicPr>
          <p:cNvPr id="63491" name="Estimate" descr="Estimate Char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914400"/>
            <a:ext cx="8458200" cy="4849813"/>
          </a:xfrm>
        </p:spPr>
      </p:pic>
    </p:spTree>
    <p:extLst>
      <p:ext uri="{BB962C8B-B14F-4D97-AF65-F5344CB8AC3E}">
        <p14:creationId xmlns:p14="http://schemas.microsoft.com/office/powerpoint/2010/main" val="3808044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6858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itle 1"/>
          <p:cNvSpPr txBox="1">
            <a:spLocks/>
          </p:cNvSpPr>
          <p:nvPr/>
        </p:nvSpPr>
        <p:spPr bwMode="auto">
          <a:xfrm>
            <a:off x="-17463" y="152400"/>
            <a:ext cx="914400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ctr" eaLnBrk="1" hangingPunct="1"/>
            <a:r>
              <a:rPr lang="en-US" altLang="en-US" sz="3200" dirty="0">
                <a:latin typeface="+mn-lt"/>
              </a:rPr>
              <a:t>Grand Convergence in Mexico, 1950-2012</a:t>
            </a:r>
          </a:p>
        </p:txBody>
      </p:sp>
    </p:spTree>
    <p:extLst>
      <p:ext uri="{BB962C8B-B14F-4D97-AF65-F5344CB8AC3E}">
        <p14:creationId xmlns:p14="http://schemas.microsoft.com/office/powerpoint/2010/main" val="40146255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1"/>
          <p:cNvSpPr>
            <a:spLocks noGrp="1"/>
          </p:cNvSpPr>
          <p:nvPr>
            <p:ph idx="1"/>
          </p:nvPr>
        </p:nvSpPr>
        <p:spPr>
          <a:xfrm>
            <a:off x="952500" y="831850"/>
            <a:ext cx="7543800" cy="3816350"/>
          </a:xfrm>
        </p:spPr>
        <p:txBody>
          <a:bodyPr>
            <a:noAutofit/>
          </a:bodyPr>
          <a:lstStyle/>
          <a:p>
            <a:pPr marL="457200" indent="-457200">
              <a:spcAft>
                <a:spcPts val="600"/>
              </a:spcAft>
              <a:buFontTx/>
              <a:buAutoNum type="arabicPeriod"/>
              <a:defRPr/>
            </a:pPr>
            <a:r>
              <a:rPr lang="en-US" sz="2400" dirty="0">
                <a:solidFill>
                  <a:schemeClr val="accent1">
                    <a:lumMod val="25000"/>
                  </a:schemeClr>
                </a:solidFill>
                <a:cs typeface="Arial" pitchFamily="34" charset="0"/>
              </a:rPr>
              <a:t>Celebrate accomplishment and move on to bold end </a:t>
            </a:r>
            <a:r>
              <a:rPr lang="en-US" sz="2400" dirty="0" smtClean="0">
                <a:solidFill>
                  <a:schemeClr val="accent1">
                    <a:lumMod val="25000"/>
                  </a:schemeClr>
                </a:solidFill>
                <a:cs typeface="Arial" pitchFamily="34" charset="0"/>
              </a:rPr>
              <a:t>games for a Grand Convergence in GH</a:t>
            </a:r>
            <a:br>
              <a:rPr lang="en-US" sz="2400" dirty="0" smtClean="0">
                <a:solidFill>
                  <a:schemeClr val="accent1">
                    <a:lumMod val="25000"/>
                  </a:schemeClr>
                </a:solidFill>
                <a:cs typeface="Arial" pitchFamily="34" charset="0"/>
              </a:rPr>
            </a:br>
            <a:endParaRPr lang="en-US" sz="2400" dirty="0">
              <a:solidFill>
                <a:schemeClr val="accent1">
                  <a:lumMod val="25000"/>
                </a:schemeClr>
              </a:solidFill>
              <a:cs typeface="Arial" pitchFamily="34" charset="0"/>
            </a:endParaRPr>
          </a:p>
          <a:p>
            <a:pPr marL="457200" indent="-457200">
              <a:spcAft>
                <a:spcPts val="600"/>
              </a:spcAft>
              <a:buFontTx/>
              <a:buAutoNum type="arabicPeriod"/>
              <a:defRPr/>
            </a:pPr>
            <a:r>
              <a:rPr lang="en-US" sz="2400" dirty="0" smtClean="0">
                <a:solidFill>
                  <a:schemeClr val="accent1">
                    <a:lumMod val="25000"/>
                  </a:schemeClr>
                </a:solidFill>
                <a:ea typeface="ＭＳ Ｐゴシック" charset="-128"/>
                <a:cs typeface="Arial" pitchFamily="34" charset="0"/>
              </a:rPr>
              <a:t>Engage L-MICs in new ways &amp; towards UHC</a:t>
            </a:r>
            <a:br>
              <a:rPr lang="en-US" sz="2400" dirty="0" smtClean="0">
                <a:solidFill>
                  <a:schemeClr val="accent1">
                    <a:lumMod val="25000"/>
                  </a:schemeClr>
                </a:solidFill>
                <a:ea typeface="ＭＳ Ｐゴシック" charset="-128"/>
                <a:cs typeface="Arial" pitchFamily="34" charset="0"/>
              </a:rPr>
            </a:br>
            <a:endParaRPr lang="en-US" sz="2400" dirty="0" smtClean="0">
              <a:solidFill>
                <a:schemeClr val="accent1">
                  <a:lumMod val="25000"/>
                </a:schemeClr>
              </a:solidFill>
              <a:ea typeface="ＭＳ Ｐゴシック" charset="-128"/>
              <a:cs typeface="Arial" pitchFamily="34" charset="0"/>
            </a:endParaRPr>
          </a:p>
          <a:p>
            <a:pPr marL="457200" indent="-457200">
              <a:spcAft>
                <a:spcPts val="600"/>
              </a:spcAft>
              <a:buFontTx/>
              <a:buAutoNum type="arabicPeriod"/>
              <a:defRPr/>
            </a:pPr>
            <a:r>
              <a:rPr lang="en-US" sz="2400" dirty="0">
                <a:solidFill>
                  <a:schemeClr val="accent1">
                    <a:lumMod val="25000"/>
                  </a:schemeClr>
                </a:solidFill>
                <a:cs typeface="Arial" pitchFamily="34" charset="0"/>
              </a:rPr>
              <a:t>New ways of working at USAID </a:t>
            </a:r>
            <a:endParaRPr lang="en-US" sz="2000" dirty="0">
              <a:solidFill>
                <a:schemeClr val="accent1">
                  <a:lumMod val="25000"/>
                </a:schemeClr>
              </a:solidFill>
              <a:ea typeface="ＭＳ Ｐゴシック" charset="-128"/>
            </a:endParaRPr>
          </a:p>
          <a:p>
            <a:pPr marL="1255713" lvl="2" indent="-457200">
              <a:buFontTx/>
              <a:buAutoNum type="alphaLcParenR"/>
              <a:defRPr/>
            </a:pPr>
            <a:r>
              <a:rPr lang="en-US" dirty="0">
                <a:solidFill>
                  <a:schemeClr val="accent1">
                    <a:lumMod val="25000"/>
                  </a:schemeClr>
                </a:solidFill>
                <a:ea typeface="ＭＳ Ｐゴシック" charset="-128"/>
              </a:rPr>
              <a:t>GHI principles (country ownership, HSS)</a:t>
            </a:r>
          </a:p>
          <a:p>
            <a:pPr marL="1255713" lvl="2" indent="-457200">
              <a:lnSpc>
                <a:spcPct val="150000"/>
              </a:lnSpc>
              <a:buFontTx/>
              <a:buAutoNum type="alphaLcParenR"/>
              <a:defRPr/>
            </a:pPr>
            <a:r>
              <a:rPr lang="en-US" dirty="0">
                <a:solidFill>
                  <a:schemeClr val="accent1">
                    <a:lumMod val="25000"/>
                  </a:schemeClr>
                </a:solidFill>
                <a:ea typeface="ＭＳ Ｐゴシック" charset="-128"/>
              </a:rPr>
              <a:t>Greater value of GHD &amp; local advocacy</a:t>
            </a:r>
          </a:p>
          <a:p>
            <a:pPr marL="1255713" lvl="2" indent="-457200">
              <a:spcAft>
                <a:spcPts val="600"/>
              </a:spcAft>
              <a:buFontTx/>
              <a:buAutoNum type="alphaLcParenR"/>
              <a:defRPr/>
            </a:pPr>
            <a:r>
              <a:rPr lang="en-US" dirty="0">
                <a:solidFill>
                  <a:schemeClr val="accent1">
                    <a:lumMod val="25000"/>
                  </a:schemeClr>
                </a:solidFill>
                <a:ea typeface="ＭＳ Ｐゴシック" charset="-128"/>
              </a:rPr>
              <a:t>Planning for “The Ultimate Day…”</a:t>
            </a:r>
          </a:p>
          <a:p>
            <a:pPr marL="457200" indent="-457200">
              <a:spcAft>
                <a:spcPts val="600"/>
              </a:spcAft>
              <a:buFontTx/>
              <a:buAutoNum type="arabicPeriod"/>
              <a:defRPr/>
            </a:pPr>
            <a:endParaRPr lang="en-US" sz="2400" dirty="0">
              <a:solidFill>
                <a:schemeClr val="accent1">
                  <a:lumMod val="25000"/>
                </a:schemeClr>
              </a:solidFill>
              <a:cs typeface="Arial" pitchFamily="34" charset="0"/>
            </a:endParaRPr>
          </a:p>
        </p:txBody>
      </p:sp>
      <p:sp>
        <p:nvSpPr>
          <p:cNvPr id="69635" name="Slide Number Placeholder 1"/>
          <p:cNvSpPr>
            <a:spLocks noGrp="1"/>
          </p:cNvSpPr>
          <p:nvPr>
            <p:ph type="sldNum" sz="quarter" idx="4294967295"/>
          </p:nvPr>
        </p:nvSpPr>
        <p:spPr>
          <a:xfrm>
            <a:off x="65532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eaLnBrk="1" hangingPunct="1"/>
            <a:fld id="{25E2FC00-8E35-4200-A936-8567F88EB533}" type="slidenum">
              <a:rPr lang="en-US" altLang="en-US" sz="1200" smtClean="0">
                <a:solidFill>
                  <a:srgbClr val="898989"/>
                </a:solidFill>
                <a:latin typeface="Arial" pitchFamily="34" charset="0"/>
                <a:ea typeface="Gulim" pitchFamily="34" charset="-127"/>
              </a:rPr>
              <a:pPr eaLnBrk="1" hangingPunct="1"/>
              <a:t>54</a:t>
            </a:fld>
            <a:endParaRPr lang="en-US" altLang="en-US" sz="1200" smtClean="0">
              <a:solidFill>
                <a:srgbClr val="898989"/>
              </a:solidFill>
              <a:latin typeface="Arial" pitchFamily="34" charset="0"/>
              <a:ea typeface="Gulim" pitchFamily="34" charset="-127"/>
            </a:endParaRPr>
          </a:p>
        </p:txBody>
      </p:sp>
      <p:sp>
        <p:nvSpPr>
          <p:cNvPr id="7" name="TextBox 6"/>
          <p:cNvSpPr txBox="1">
            <a:spLocks noChangeArrowheads="1"/>
          </p:cNvSpPr>
          <p:nvPr/>
        </p:nvSpPr>
        <p:spPr bwMode="auto">
          <a:xfrm rot="10800000" flipV="1">
            <a:off x="1143000" y="5211761"/>
            <a:ext cx="7924800" cy="1570038"/>
          </a:xfrm>
          <a:prstGeom prst="rect">
            <a:avLst/>
          </a:prstGeom>
          <a:solidFill>
            <a:schemeClr val="bg1"/>
          </a:solidFill>
          <a:ln w="9525">
            <a:solidFill>
              <a:srgbClr val="000080"/>
            </a:solidFill>
            <a:miter lim="800000"/>
            <a:headEnd/>
            <a:tailEnd/>
          </a:ln>
        </p:spPr>
        <p:txBody>
          <a:bodyPr>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2400" i="1" dirty="0">
                <a:latin typeface="Times New Roman" pitchFamily="18" charset="0"/>
                <a:cs typeface="Times New Roman" pitchFamily="18" charset="0"/>
              </a:rPr>
              <a:t>…to achieve a decisive turn-around in the fate of the less-developed world, looking </a:t>
            </a:r>
            <a:r>
              <a:rPr lang="en-US" altLang="en-US" sz="2400" b="1" i="1" dirty="0">
                <a:solidFill>
                  <a:srgbClr val="000080"/>
                </a:solidFill>
                <a:latin typeface="Times New Roman" pitchFamily="18" charset="0"/>
                <a:cs typeface="Times New Roman" pitchFamily="18" charset="0"/>
              </a:rPr>
              <a:t>toward the ultimate day </a:t>
            </a:r>
            <a:r>
              <a:rPr lang="en-US" altLang="en-US" sz="2400" i="1" dirty="0">
                <a:latin typeface="Times New Roman" pitchFamily="18" charset="0"/>
                <a:cs typeface="Times New Roman" pitchFamily="18" charset="0"/>
              </a:rPr>
              <a:t>when all nations can be self-reliant and when foreign aid will no longer be needed.  </a:t>
            </a:r>
            <a:r>
              <a:rPr lang="en-US" altLang="en-US" sz="2400" dirty="0">
                <a:latin typeface="Times New Roman" pitchFamily="18" charset="0"/>
                <a:cs typeface="Times New Roman" pitchFamily="18" charset="0"/>
              </a:rPr>
              <a:t> </a:t>
            </a:r>
            <a:r>
              <a:rPr lang="en-US" altLang="en-US" sz="2400" b="1" dirty="0">
                <a:latin typeface="Times New Roman" pitchFamily="18" charset="0"/>
                <a:cs typeface="Times New Roman" pitchFamily="18" charset="0"/>
              </a:rPr>
              <a:t>President Kennedy, 1961.</a:t>
            </a:r>
            <a:endParaRPr lang="en-US" altLang="en-US" sz="2400" i="1" dirty="0">
              <a:latin typeface="Times New Roman" pitchFamily="18" charset="0"/>
              <a:cs typeface="Times New Roman" pitchFamily="18" charset="0"/>
            </a:endParaRPr>
          </a:p>
        </p:txBody>
      </p:sp>
      <p:sp>
        <p:nvSpPr>
          <p:cNvPr id="69637" name="Title 1"/>
          <p:cNvSpPr txBox="1">
            <a:spLocks/>
          </p:cNvSpPr>
          <p:nvPr/>
        </p:nvSpPr>
        <p:spPr bwMode="auto">
          <a:xfrm>
            <a:off x="1066800" y="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r>
              <a:rPr lang="en-US" altLang="en-US" sz="3200" dirty="0">
                <a:latin typeface="+mn-lt"/>
                <a:cs typeface="Arial" pitchFamily="34" charset="0"/>
              </a:rPr>
              <a:t>Implications of the ETH for USAID</a:t>
            </a:r>
          </a:p>
        </p:txBody>
      </p:sp>
    </p:spTree>
    <p:extLst>
      <p:ext uri="{BB962C8B-B14F-4D97-AF65-F5344CB8AC3E}">
        <p14:creationId xmlns:p14="http://schemas.microsoft.com/office/powerpoint/2010/main" val="38822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a:srcRect l="37100" t="22800" r="35600" b="15334"/>
          <a:stretch>
            <a:fillRect/>
          </a:stretch>
        </p:blipFill>
        <p:spPr bwMode="auto">
          <a:xfrm>
            <a:off x="4800600" y="990600"/>
            <a:ext cx="4098925" cy="5226050"/>
          </a:xfrm>
          <a:prstGeom prst="rect">
            <a:avLst/>
          </a:prstGeom>
          <a:noFill/>
          <a:ln>
            <a:noFill/>
          </a:ln>
          <a:effectLst>
            <a:outerShdw blurRad="63500" dist="17961" dir="2700000" algn="ctr" rotWithShape="0">
              <a:srgbClr val="778697">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
          <p:cNvSpPr txBox="1">
            <a:spLocks noChangeArrowheads="1"/>
          </p:cNvSpPr>
          <p:nvPr/>
        </p:nvSpPr>
        <p:spPr bwMode="auto">
          <a:xfrm>
            <a:off x="1143000" y="3886200"/>
            <a:ext cx="358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a:defRPr sz="2800">
                <a:solidFill>
                  <a:schemeClr val="tx1"/>
                </a:solidFill>
                <a:latin typeface="Calibri" pitchFamily="34" charset="0"/>
                <a:ea typeface="ＭＳ Ｐゴシック" pitchFamily="34" charset="-128"/>
              </a:defRPr>
            </a:lvl1pPr>
            <a:lvl2pPr marL="742950" indent="-285750">
              <a:defRPr sz="2800">
                <a:solidFill>
                  <a:schemeClr val="tx1"/>
                </a:solidFill>
                <a:latin typeface="Calibri" pitchFamily="34" charset="0"/>
                <a:ea typeface="ＭＳ Ｐゴシック" pitchFamily="34" charset="-128"/>
              </a:defRPr>
            </a:lvl2pPr>
            <a:lvl3pPr marL="1143000" indent="-228600">
              <a:defRPr sz="2800">
                <a:solidFill>
                  <a:schemeClr val="tx1"/>
                </a:solidFill>
                <a:latin typeface="Calibri" pitchFamily="34" charset="0"/>
                <a:ea typeface="ＭＳ Ｐゴシック" pitchFamily="34" charset="-128"/>
              </a:defRPr>
            </a:lvl3pPr>
            <a:lvl4pPr marL="1600200" indent="-228600">
              <a:defRPr sz="2800">
                <a:solidFill>
                  <a:schemeClr val="tx1"/>
                </a:solidFill>
                <a:latin typeface="Calibri" pitchFamily="34" charset="0"/>
                <a:ea typeface="ＭＳ Ｐゴシック" pitchFamily="34" charset="-128"/>
              </a:defRPr>
            </a:lvl4pPr>
            <a:lvl5pPr marL="2057400" indent="-228600">
              <a:defRPr sz="28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a:buSzPct val="150000"/>
            </a:pPr>
            <a:endParaRPr lang="en-US" altLang="en-US" sz="3600">
              <a:solidFill>
                <a:srgbClr val="1D376B"/>
              </a:solidFill>
            </a:endParaRPr>
          </a:p>
          <a:p>
            <a:pPr algn="r">
              <a:buSzPct val="150000"/>
            </a:pPr>
            <a:endParaRPr lang="en-US" altLang="en-US" sz="3600">
              <a:solidFill>
                <a:srgbClr val="1D376B"/>
              </a:solidFill>
            </a:endParaRPr>
          </a:p>
          <a:p>
            <a:pPr algn="r">
              <a:buSzPct val="150000"/>
            </a:pPr>
            <a:endParaRPr lang="en-US" altLang="en-US" sz="3600">
              <a:solidFill>
                <a:srgbClr val="1D376B"/>
              </a:solidFill>
            </a:endParaRPr>
          </a:p>
          <a:p>
            <a:pPr algn="ctr">
              <a:buSzPct val="150000"/>
            </a:pPr>
            <a:r>
              <a:rPr lang="en-US" altLang="en-US" sz="3600" b="1">
                <a:solidFill>
                  <a:srgbClr val="B70000"/>
                </a:solidFill>
              </a:rPr>
              <a:t>THANK YOU !</a:t>
            </a:r>
          </a:p>
        </p:txBody>
      </p:sp>
    </p:spTree>
    <p:extLst>
      <p:ext uri="{BB962C8B-B14F-4D97-AF65-F5344CB8AC3E}">
        <p14:creationId xmlns:p14="http://schemas.microsoft.com/office/powerpoint/2010/main" val="2148766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438400"/>
          </a:xfrm>
        </p:spPr>
        <p:txBody>
          <a:bodyPr/>
          <a:lstStyle/>
          <a:p>
            <a:pPr marL="0" indent="0" algn="ctr">
              <a:buNone/>
            </a:pPr>
            <a:r>
              <a:rPr lang="en-US" sz="3200" b="1" dirty="0">
                <a:solidFill>
                  <a:schemeClr val="accent1"/>
                </a:solidFill>
              </a:rPr>
              <a:t>Universal Health Coverage: </a:t>
            </a:r>
            <a:r>
              <a:rPr lang="en-US" sz="3200" b="1" dirty="0" smtClean="0">
                <a:solidFill>
                  <a:schemeClr val="accent1"/>
                </a:solidFill>
              </a:rPr>
              <a:t>Progressive Pathways </a:t>
            </a:r>
            <a:r>
              <a:rPr lang="en-US" sz="3200" b="1" dirty="0">
                <a:solidFill>
                  <a:schemeClr val="accent1"/>
                </a:solidFill>
              </a:rPr>
              <a:t>to Achieving Convergence </a:t>
            </a:r>
            <a:endParaRPr lang="en-US" sz="3200" b="1" dirty="0" smtClean="0">
              <a:solidFill>
                <a:schemeClr val="accent1"/>
              </a:solidFill>
            </a:endParaRPr>
          </a:p>
          <a:p>
            <a:pPr marL="0" indent="0" algn="ctr">
              <a:buNone/>
            </a:pPr>
            <a:endParaRPr lang="en-US" b="1" dirty="0" smtClean="0"/>
          </a:p>
          <a:p>
            <a:pPr marL="0" indent="0" algn="ctr">
              <a:buNone/>
            </a:pPr>
            <a:r>
              <a:rPr lang="en-US" sz="1800" dirty="0" smtClean="0"/>
              <a:t>Professor K </a:t>
            </a:r>
            <a:r>
              <a:rPr lang="en-US" sz="1800" dirty="0" err="1" smtClean="0"/>
              <a:t>Srinath</a:t>
            </a:r>
            <a:r>
              <a:rPr lang="en-US" sz="1800" dirty="0" smtClean="0"/>
              <a:t> Reddy</a:t>
            </a:r>
          </a:p>
          <a:p>
            <a:pPr marL="0" indent="0" algn="ctr">
              <a:buNone/>
            </a:pPr>
            <a:r>
              <a:rPr lang="en-US" sz="1800" dirty="0"/>
              <a:t>President, Public Health Foundation of India </a:t>
            </a:r>
          </a:p>
        </p:txBody>
      </p:sp>
    </p:spTree>
    <p:extLst>
      <p:ext uri="{BB962C8B-B14F-4D97-AF65-F5344CB8AC3E}">
        <p14:creationId xmlns:p14="http://schemas.microsoft.com/office/powerpoint/2010/main" val="246911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Health 2035: Emphasizes Financial Risk Protection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12709105"/>
              </p:ext>
            </p:extLst>
          </p:nvPr>
        </p:nvGraphicFramePr>
        <p:xfrm>
          <a:off x="990600" y="1524000"/>
          <a:ext cx="716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1982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UHC provides FRP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420321"/>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209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Three Dimensions of the UHC Cube</a:t>
            </a:r>
            <a:endParaRPr lang="en-US" sz="32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585913"/>
            <a:ext cx="7307114" cy="39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3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53" y="228600"/>
            <a:ext cx="8229600" cy="1143000"/>
          </a:xfrm>
        </p:spPr>
        <p:txBody>
          <a:bodyPr>
            <a:normAutofit/>
          </a:bodyPr>
          <a:lstStyle/>
          <a:p>
            <a:r>
              <a:rPr lang="en-US" sz="3200" dirty="0" smtClean="0"/>
              <a:t>Historical Precedent: China</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800600" cy="472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905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Move Through the Cube?</a:t>
            </a:r>
            <a:endParaRPr lang="en-US" dirty="0"/>
          </a:p>
        </p:txBody>
      </p:sp>
      <p:graphicFrame>
        <p:nvGraphicFramePr>
          <p:cNvPr id="4" name="Diagram 3"/>
          <p:cNvGraphicFramePr/>
          <p:nvPr>
            <p:extLst>
              <p:ext uri="{D42A27DB-BD31-4B8C-83A1-F6EECF244321}">
                <p14:modId xmlns:p14="http://schemas.microsoft.com/office/powerpoint/2010/main" val="356434902"/>
              </p:ext>
            </p:extLst>
          </p:nvPr>
        </p:nvGraphicFramePr>
        <p:xfrm>
          <a:off x="381000" y="1443841"/>
          <a:ext cx="8458200" cy="3737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45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Progressive Universalism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5495229"/>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970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 Shading: Initial Trajectory of Progressive Universalism </a:t>
            </a:r>
            <a:endParaRPr lang="en-US" dirty="0"/>
          </a:p>
        </p:txBody>
      </p:sp>
      <p:pic>
        <p:nvPicPr>
          <p:cNvPr id="4"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3018" t="5814" b="7632"/>
          <a:stretch/>
        </p:blipFill>
        <p:spPr bwMode="auto">
          <a:xfrm>
            <a:off x="1388060" y="1905000"/>
            <a:ext cx="6367880" cy="35367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4767590"/>
            <a:ext cx="609600" cy="261610"/>
          </a:xfrm>
          <a:prstGeom prst="rect">
            <a:avLst/>
          </a:prstGeom>
          <a:noFill/>
        </p:spPr>
        <p:txBody>
          <a:bodyPr wrap="square" rtlCol="0">
            <a:spAutoFit/>
          </a:bodyPr>
          <a:lstStyle/>
          <a:p>
            <a:r>
              <a:rPr lang="en-US" sz="1100" b="1" dirty="0" smtClean="0"/>
              <a:t>+ NCDs</a:t>
            </a:r>
            <a:endParaRPr lang="en-US" sz="1100" b="1" dirty="0"/>
          </a:p>
        </p:txBody>
      </p:sp>
    </p:spTree>
    <p:extLst>
      <p:ext uri="{BB962C8B-B14F-4D97-AF65-F5344CB8AC3E}">
        <p14:creationId xmlns:p14="http://schemas.microsoft.com/office/powerpoint/2010/main" val="24143053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Advantages of Progressive Universalism</a:t>
            </a:r>
            <a:endParaRPr lang="en-US" sz="3200" dirty="0"/>
          </a:p>
        </p:txBody>
      </p:sp>
      <p:sp>
        <p:nvSpPr>
          <p:cNvPr id="6" name="TextBox 5"/>
          <p:cNvSpPr txBox="1"/>
          <p:nvPr/>
        </p:nvSpPr>
        <p:spPr>
          <a:xfrm>
            <a:off x="1676843" y="2014776"/>
            <a:ext cx="6095557" cy="3166824"/>
          </a:xfrm>
          <a:prstGeom prst="roundRect">
            <a:avLst/>
          </a:prstGeom>
          <a:solidFill>
            <a:schemeClr val="accent1">
              <a:lumMod val="20000"/>
              <a:lumOff val="80000"/>
            </a:schemeClr>
          </a:solidFill>
        </p:spPr>
        <p:txBody>
          <a:bodyPr wrap="square" rtlCol="0">
            <a:spAutoFit/>
          </a:bodyPr>
          <a:lstStyle/>
          <a:p>
            <a:pPr marL="342900" lvl="0" indent="-342900">
              <a:buClr>
                <a:schemeClr val="accent2"/>
              </a:buClr>
              <a:buFont typeface="Wingdings" panose="05000000000000000000" pitchFamily="2" charset="2"/>
              <a:buChar char="§"/>
            </a:pPr>
            <a:endParaRPr lang="en-US" sz="2000" dirty="0" smtClean="0"/>
          </a:p>
          <a:p>
            <a:pPr marL="342900" lvl="0" indent="-342900">
              <a:buClr>
                <a:schemeClr val="accent2"/>
              </a:buClr>
              <a:buFont typeface="Wingdings" panose="05000000000000000000" pitchFamily="2" charset="2"/>
              <a:buChar char="§"/>
            </a:pPr>
            <a:r>
              <a:rPr lang="en-US" sz="2000" dirty="0" smtClean="0"/>
              <a:t>Government </a:t>
            </a:r>
            <a:r>
              <a:rPr lang="en-US" sz="2000" dirty="0"/>
              <a:t>does not have to incur costly administrative expenses identifying who is poor (</a:t>
            </a:r>
            <a:r>
              <a:rPr lang="en-US" sz="2000" i="1" dirty="0"/>
              <a:t>everyone is covered</a:t>
            </a:r>
            <a:r>
              <a:rPr lang="en-US" sz="2000" dirty="0" smtClean="0"/>
              <a:t>)</a:t>
            </a:r>
          </a:p>
          <a:p>
            <a:pPr marL="342900" lvl="0" indent="-342900">
              <a:buClr>
                <a:schemeClr val="accent2"/>
              </a:buClr>
              <a:buFont typeface="Wingdings" panose="05000000000000000000" pitchFamily="2" charset="2"/>
              <a:buChar char="§"/>
            </a:pPr>
            <a:endParaRPr lang="en-US" sz="2000" dirty="0"/>
          </a:p>
          <a:p>
            <a:pPr marL="342900" lvl="0" indent="-342900">
              <a:buClr>
                <a:schemeClr val="accent2"/>
              </a:buClr>
              <a:buFont typeface="Wingdings" panose="05000000000000000000" pitchFamily="2" charset="2"/>
              <a:buChar char="§"/>
            </a:pPr>
            <a:r>
              <a:rPr lang="en-US" sz="2000" dirty="0"/>
              <a:t>Universal package promotes broader support among population and health providers than schemes targeting poor </a:t>
            </a:r>
            <a:r>
              <a:rPr lang="en-US" sz="2000" dirty="0" smtClean="0"/>
              <a:t>alone—such support </a:t>
            </a:r>
            <a:r>
              <a:rPr lang="en-US" sz="2000" dirty="0"/>
              <a:t>helps to sustain financing over time</a:t>
            </a:r>
          </a:p>
        </p:txBody>
      </p:sp>
      <p:sp>
        <p:nvSpPr>
          <p:cNvPr id="8" name="Plus 7"/>
          <p:cNvSpPr/>
          <p:nvPr/>
        </p:nvSpPr>
        <p:spPr>
          <a:xfrm>
            <a:off x="990600" y="1328533"/>
            <a:ext cx="1372486" cy="1372486"/>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1631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Variant of Progressive Universalism</a:t>
            </a:r>
            <a:endParaRPr lang="en-US" sz="3200" dirty="0"/>
          </a:p>
        </p:txBody>
      </p:sp>
      <p:sp>
        <p:nvSpPr>
          <p:cNvPr id="3" name="Content Placeholder 2"/>
          <p:cNvSpPr>
            <a:spLocks noGrp="1"/>
          </p:cNvSpPr>
          <p:nvPr>
            <p:ph idx="1"/>
          </p:nvPr>
        </p:nvSpPr>
        <p:spPr>
          <a:xfrm>
            <a:off x="533400" y="1447800"/>
            <a:ext cx="8229600" cy="2057400"/>
          </a:xfrm>
        </p:spPr>
        <p:txBody>
          <a:bodyPr>
            <a:normAutofit/>
          </a:bodyPr>
          <a:lstStyle/>
          <a:p>
            <a:pPr>
              <a:buClr>
                <a:schemeClr val="accent2"/>
              </a:buClr>
              <a:buFont typeface="Wingdings" panose="05000000000000000000" pitchFamily="2" charset="2"/>
              <a:buChar char="§"/>
            </a:pPr>
            <a:r>
              <a:rPr lang="en-US" sz="2000" i="1" dirty="0" smtClean="0"/>
              <a:t>Larger package </a:t>
            </a:r>
            <a:r>
              <a:rPr lang="en-US" sz="2000" dirty="0" smtClean="0"/>
              <a:t>to whole population </a:t>
            </a:r>
            <a:r>
              <a:rPr lang="en-US" sz="2000" i="1" dirty="0" smtClean="0"/>
              <a:t>with patient copayment</a:t>
            </a:r>
            <a:r>
              <a:rPr lang="en-US" sz="2000" dirty="0" smtClean="0"/>
              <a:t> but </a:t>
            </a:r>
            <a:r>
              <a:rPr lang="en-US" sz="2000" i="1" dirty="0" smtClean="0"/>
              <a:t>poor are exempted from copay </a:t>
            </a:r>
            <a:r>
              <a:rPr lang="en-US" sz="2000" dirty="0" smtClean="0"/>
              <a:t>(e.g. Rwanda)</a:t>
            </a:r>
            <a:endParaRPr lang="en-US" sz="2000" i="1" dirty="0" smtClean="0"/>
          </a:p>
          <a:p>
            <a:pPr>
              <a:buClr>
                <a:schemeClr val="accent2"/>
              </a:buClr>
              <a:buFont typeface="Wingdings" panose="05000000000000000000" pitchFamily="2" charset="2"/>
              <a:buChar char="§"/>
            </a:pPr>
            <a:r>
              <a:rPr lang="en-US" sz="2000" dirty="0" smtClean="0"/>
              <a:t>Uses a wider variety of financing mechanisms (general taxation, payroll tax, mandatory insurance premiums, copayments)</a:t>
            </a:r>
          </a:p>
        </p:txBody>
      </p:sp>
      <p:graphicFrame>
        <p:nvGraphicFramePr>
          <p:cNvPr id="5" name="Diagram 4"/>
          <p:cNvGraphicFramePr/>
          <p:nvPr>
            <p:extLst>
              <p:ext uri="{D42A27DB-BD31-4B8C-83A1-F6EECF244321}">
                <p14:modId xmlns:p14="http://schemas.microsoft.com/office/powerpoint/2010/main" val="2482450586"/>
              </p:ext>
            </p:extLst>
          </p:nvPr>
        </p:nvGraphicFramePr>
        <p:xfrm>
          <a:off x="685800" y="3276600"/>
          <a:ext cx="7620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3100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Benefits to Countries of Adopting Progressive Universalism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556311"/>
              </p:ext>
            </p:extLst>
          </p:nvPr>
        </p:nvGraphicFramePr>
        <p:xfrm>
          <a:off x="-762000" y="1600200"/>
          <a:ext cx="9220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5603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600200"/>
            <a:ext cx="7772400" cy="314028"/>
          </a:xfrm>
        </p:spPr>
        <p:txBody>
          <a:bodyPr>
            <a:normAutofit fontScale="90000"/>
          </a:bodyPr>
          <a:lstStyle/>
          <a:p>
            <a:r>
              <a:rPr lang="en-US" dirty="0" smtClean="0"/>
              <a:t>Thank you</a:t>
            </a:r>
            <a:endParaRPr lang="en-US" dirty="0"/>
          </a:p>
        </p:txBody>
      </p:sp>
      <p:sp>
        <p:nvSpPr>
          <p:cNvPr id="3" name="TextBox 2"/>
          <p:cNvSpPr txBox="1"/>
          <p:nvPr/>
        </p:nvSpPr>
        <p:spPr>
          <a:xfrm>
            <a:off x="1219200" y="2743200"/>
            <a:ext cx="6477000" cy="923330"/>
          </a:xfrm>
          <a:prstGeom prst="rect">
            <a:avLst/>
          </a:prstGeom>
          <a:noFill/>
        </p:spPr>
        <p:txBody>
          <a:bodyPr wrap="square" rtlCol="0">
            <a:spAutoFit/>
          </a:bodyPr>
          <a:lstStyle/>
          <a:p>
            <a:r>
              <a:rPr lang="en-US" sz="5400" b="1" dirty="0" smtClean="0">
                <a:solidFill>
                  <a:schemeClr val="accent1"/>
                </a:solidFill>
              </a:rPr>
              <a:t>GlobalHealth2035.org</a:t>
            </a:r>
            <a:endParaRPr lang="en-US" sz="5400" b="1" dirty="0">
              <a:solidFill>
                <a:schemeClr val="accent1"/>
              </a:solidFill>
            </a:endParaRPr>
          </a:p>
        </p:txBody>
      </p:sp>
    </p:spTree>
    <p:extLst>
      <p:ext uri="{BB962C8B-B14F-4D97-AF65-F5344CB8AC3E}">
        <p14:creationId xmlns:p14="http://schemas.microsoft.com/office/powerpoint/2010/main" val="237967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00085429"/>
              </p:ext>
            </p:extLst>
          </p:nvPr>
        </p:nvGraphicFramePr>
        <p:xfrm>
          <a:off x="457200" y="1371600"/>
          <a:ext cx="8001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304800" y="152400"/>
            <a:ext cx="8534400" cy="1143000"/>
          </a:xfrm>
        </p:spPr>
        <p:txBody>
          <a:bodyPr>
            <a:noAutofit/>
          </a:bodyPr>
          <a:lstStyle/>
          <a:p>
            <a:r>
              <a:rPr lang="en-US" sz="3200" dirty="0" smtClean="0"/>
              <a:t>Rwanda: Steepest Drop in Child Mortality </a:t>
            </a:r>
            <a:br>
              <a:rPr lang="en-US" sz="3200" dirty="0" smtClean="0"/>
            </a:br>
            <a:r>
              <a:rPr lang="en-US" sz="3200" dirty="0" smtClean="0"/>
              <a:t>Ever Recorded</a:t>
            </a:r>
            <a:endParaRPr lang="en-US" sz="3200" dirty="0"/>
          </a:p>
        </p:txBody>
      </p:sp>
      <p:sp>
        <p:nvSpPr>
          <p:cNvPr id="3" name="TextBox 2"/>
          <p:cNvSpPr txBox="1"/>
          <p:nvPr/>
        </p:nvSpPr>
        <p:spPr>
          <a:xfrm>
            <a:off x="4724400" y="5791200"/>
            <a:ext cx="3352800" cy="307777"/>
          </a:xfrm>
          <a:prstGeom prst="rect">
            <a:avLst/>
          </a:prstGeom>
          <a:noFill/>
        </p:spPr>
        <p:txBody>
          <a:bodyPr wrap="square" rtlCol="0">
            <a:spAutoFit/>
          </a:bodyPr>
          <a:lstStyle/>
          <a:p>
            <a:pPr algn="r"/>
            <a:r>
              <a:rPr lang="en-US" sz="1400" dirty="0" smtClean="0"/>
              <a:t>Farmer P, et al. </a:t>
            </a:r>
            <a:r>
              <a:rPr lang="pt-BR" sz="1400" i="1" dirty="0"/>
              <a:t>BMJ 2013; </a:t>
            </a:r>
            <a:r>
              <a:rPr lang="pt-BR" sz="1400" i="1" dirty="0" smtClean="0"/>
              <a:t>346: </a:t>
            </a:r>
            <a:r>
              <a:rPr lang="pt-BR" sz="1400" dirty="0" smtClean="0"/>
              <a:t>f65</a:t>
            </a:r>
            <a:endParaRPr lang="en-US" sz="1400" dirty="0"/>
          </a:p>
        </p:txBody>
      </p:sp>
    </p:spTree>
    <p:extLst>
      <p:ext uri="{BB962C8B-B14F-4D97-AF65-F5344CB8AC3E}">
        <p14:creationId xmlns:p14="http://schemas.microsoft.com/office/powerpoint/2010/main" val="210567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2035 Grand Convergence Targets = “16-8-4”</a:t>
            </a:r>
            <a:endParaRPr lang="en-US" dirty="0"/>
          </a:p>
        </p:txBody>
      </p:sp>
      <p:graphicFrame>
        <p:nvGraphicFramePr>
          <p:cNvPr id="4" name="Diagram 3"/>
          <p:cNvGraphicFramePr/>
          <p:nvPr>
            <p:extLst>
              <p:ext uri="{D42A27DB-BD31-4B8C-83A1-F6EECF244321}">
                <p14:modId xmlns:p14="http://schemas.microsoft.com/office/powerpoint/2010/main" val="2857534451"/>
              </p:ext>
            </p:extLst>
          </p:nvPr>
        </p:nvGraphicFramePr>
        <p:xfrm>
          <a:off x="0" y="2019300"/>
          <a:ext cx="3276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033217601"/>
              </p:ext>
            </p:extLst>
          </p:nvPr>
        </p:nvGraphicFramePr>
        <p:xfrm>
          <a:off x="2895600" y="2019300"/>
          <a:ext cx="32766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439275134"/>
              </p:ext>
            </p:extLst>
          </p:nvPr>
        </p:nvGraphicFramePr>
        <p:xfrm>
          <a:off x="5791200" y="2019300"/>
          <a:ext cx="3276600" cy="2743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14377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smtClean="0"/>
              <a:t>Death Rates Today in Poorest Countries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553803931"/>
              </p:ext>
            </p:extLst>
          </p:nvPr>
        </p:nvGraphicFramePr>
        <p:xfrm>
          <a:off x="990599" y="1752600"/>
          <a:ext cx="7162801" cy="2743200"/>
        </p:xfrm>
        <a:graphic>
          <a:graphicData uri="http://schemas.openxmlformats.org/drawingml/2006/table">
            <a:tbl>
              <a:tblPr firstRow="1" bandRow="1">
                <a:tableStyleId>{BC89EF96-8CEA-46FF-86C4-4CE0E7609802}</a:tableStyleId>
              </a:tblPr>
              <a:tblGrid>
                <a:gridCol w="2133601"/>
                <a:gridCol w="1676400"/>
                <a:gridCol w="1676400"/>
                <a:gridCol w="1676400"/>
              </a:tblGrid>
              <a:tr h="685800">
                <a:tc>
                  <a:txBody>
                    <a:bodyPr/>
                    <a:lstStyle/>
                    <a:p>
                      <a:endParaRPr lang="en-US" sz="1600" dirty="0"/>
                    </a:p>
                  </a:txBody>
                  <a:tcPr/>
                </a:tc>
                <a:tc>
                  <a:txBody>
                    <a:bodyPr/>
                    <a:lstStyle/>
                    <a:p>
                      <a:pPr algn="ctr"/>
                      <a:r>
                        <a:rPr lang="en-US" sz="1400" dirty="0" smtClean="0"/>
                        <a:t>Low-Income Countries</a:t>
                      </a:r>
                      <a:endParaRPr lang="en-US" sz="1400" b="1" dirty="0"/>
                    </a:p>
                  </a:txBody>
                  <a:tcPr anchor="ctr"/>
                </a:tc>
                <a:tc>
                  <a:txBody>
                    <a:bodyPr/>
                    <a:lstStyle/>
                    <a:p>
                      <a:pPr algn="ctr"/>
                      <a:r>
                        <a:rPr lang="en-US" sz="1400" dirty="0" smtClean="0"/>
                        <a:t>Lower</a:t>
                      </a:r>
                      <a:r>
                        <a:rPr lang="en-US" sz="1400" baseline="0" dirty="0" smtClean="0"/>
                        <a:t> Middle-Income Countries</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2035 Target</a:t>
                      </a:r>
                      <a:endParaRPr lang="en-US" sz="1400" b="1" dirty="0" smtClean="0"/>
                    </a:p>
                  </a:txBody>
                  <a:tcPr anchor="ctr"/>
                </a:tc>
              </a:tr>
              <a:tr h="685800">
                <a:tc>
                  <a:txBody>
                    <a:bodyPr/>
                    <a:lstStyle/>
                    <a:p>
                      <a:pPr algn="l"/>
                      <a:r>
                        <a:rPr lang="en-US" sz="1400" dirty="0" smtClean="0"/>
                        <a:t>Under-5</a:t>
                      </a:r>
                      <a:r>
                        <a:rPr lang="en-US" sz="1400" baseline="0" dirty="0" smtClean="0"/>
                        <a:t> death rate per 1,000 live births</a:t>
                      </a:r>
                      <a:endParaRPr lang="en-US" sz="1400" b="0" dirty="0"/>
                    </a:p>
                  </a:txBody>
                  <a:tcPr/>
                </a:tc>
                <a:tc>
                  <a:txBody>
                    <a:bodyPr/>
                    <a:lstStyle/>
                    <a:p>
                      <a:pPr algn="ctr"/>
                      <a:r>
                        <a:rPr lang="en-US" sz="1600" dirty="0" smtClean="0"/>
                        <a:t>104</a:t>
                      </a:r>
                      <a:endParaRPr lang="en-US" sz="1600" dirty="0"/>
                    </a:p>
                  </a:txBody>
                  <a:tcPr anchor="ctr"/>
                </a:tc>
                <a:tc>
                  <a:txBody>
                    <a:bodyPr/>
                    <a:lstStyle/>
                    <a:p>
                      <a:pPr algn="ctr"/>
                      <a:r>
                        <a:rPr lang="en-US" sz="1600" dirty="0" smtClean="0"/>
                        <a:t>63</a:t>
                      </a:r>
                      <a:endParaRPr lang="en-US" sz="1600" dirty="0"/>
                    </a:p>
                  </a:txBody>
                  <a:tcPr anchor="ctr"/>
                </a:tc>
                <a:tc>
                  <a:txBody>
                    <a:bodyPr/>
                    <a:lstStyle/>
                    <a:p>
                      <a:pPr algn="ctr"/>
                      <a:r>
                        <a:rPr lang="en-US" sz="1800" b="1" dirty="0" smtClean="0">
                          <a:solidFill>
                            <a:schemeClr val="accent4"/>
                          </a:solidFill>
                        </a:rPr>
                        <a:t>16</a:t>
                      </a:r>
                      <a:endParaRPr lang="en-US" sz="1800" b="1" dirty="0">
                        <a:solidFill>
                          <a:schemeClr val="accent4"/>
                        </a:solidFill>
                      </a:endParaRPr>
                    </a:p>
                  </a:txBody>
                  <a:tcPr anchor="ctr"/>
                </a:tc>
              </a:tr>
              <a:tr h="685800">
                <a:tc>
                  <a:txBody>
                    <a:bodyPr/>
                    <a:lstStyle/>
                    <a:p>
                      <a:pPr algn="l"/>
                      <a:r>
                        <a:rPr lang="en-US" sz="1400" dirty="0" smtClean="0"/>
                        <a:t>Annual AIDS death rate per</a:t>
                      </a:r>
                      <a:r>
                        <a:rPr lang="en-US" sz="1400" baseline="0" dirty="0" smtClean="0"/>
                        <a:t> 100,000 population</a:t>
                      </a:r>
                      <a:endParaRPr lang="en-US" sz="1400" b="0" dirty="0"/>
                    </a:p>
                  </a:txBody>
                  <a:tcPr/>
                </a:tc>
                <a:tc>
                  <a:txBody>
                    <a:bodyPr/>
                    <a:lstStyle/>
                    <a:p>
                      <a:pPr algn="ctr"/>
                      <a:r>
                        <a:rPr lang="en-US" sz="1600" dirty="0" smtClean="0"/>
                        <a:t>77</a:t>
                      </a:r>
                      <a:endParaRPr lang="en-US" sz="1600" dirty="0"/>
                    </a:p>
                  </a:txBody>
                  <a:tcPr anchor="ctr"/>
                </a:tc>
                <a:tc>
                  <a:txBody>
                    <a:bodyPr/>
                    <a:lstStyle/>
                    <a:p>
                      <a:pPr algn="ctr"/>
                      <a:r>
                        <a:rPr lang="en-US" sz="1600" dirty="0" smtClean="0"/>
                        <a:t>23</a:t>
                      </a:r>
                      <a:endParaRPr lang="en-US" sz="1600" dirty="0"/>
                    </a:p>
                  </a:txBody>
                  <a:tcPr anchor="ctr"/>
                </a:tc>
                <a:tc>
                  <a:txBody>
                    <a:bodyPr/>
                    <a:lstStyle/>
                    <a:p>
                      <a:pPr algn="ctr"/>
                      <a:r>
                        <a:rPr lang="en-US" sz="1800" b="1" dirty="0" smtClean="0">
                          <a:solidFill>
                            <a:schemeClr val="accent4"/>
                          </a:solidFill>
                        </a:rPr>
                        <a:t>8</a:t>
                      </a:r>
                      <a:endParaRPr lang="en-US" sz="1800" b="1" dirty="0">
                        <a:solidFill>
                          <a:schemeClr val="accent4"/>
                        </a:solidFill>
                      </a:endParaRPr>
                    </a:p>
                  </a:txBody>
                  <a:tcPr anchor="ct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Annual TB death rate per</a:t>
                      </a:r>
                      <a:r>
                        <a:rPr lang="en-US" sz="1400" baseline="0" dirty="0" smtClean="0"/>
                        <a:t>100,000 population</a:t>
                      </a:r>
                      <a:endParaRPr lang="en-US" sz="1400" b="0" dirty="0" smtClean="0"/>
                    </a:p>
                  </a:txBody>
                  <a:tcPr/>
                </a:tc>
                <a:tc>
                  <a:txBody>
                    <a:bodyPr/>
                    <a:lstStyle/>
                    <a:p>
                      <a:pPr algn="ctr"/>
                      <a:r>
                        <a:rPr lang="en-US" sz="1600" dirty="0" smtClean="0"/>
                        <a:t>55</a:t>
                      </a:r>
                      <a:endParaRPr lang="en-US" sz="1600" dirty="0"/>
                    </a:p>
                  </a:txBody>
                  <a:tcPr anchor="ctr"/>
                </a:tc>
                <a:tc>
                  <a:txBody>
                    <a:bodyPr/>
                    <a:lstStyle/>
                    <a:p>
                      <a:pPr algn="ctr"/>
                      <a:r>
                        <a:rPr lang="en-US" sz="1600" dirty="0" smtClean="0"/>
                        <a:t>28</a:t>
                      </a:r>
                      <a:endParaRPr lang="en-US" sz="1600" dirty="0"/>
                    </a:p>
                  </a:txBody>
                  <a:tcPr anchor="ctr"/>
                </a:tc>
                <a:tc>
                  <a:txBody>
                    <a:bodyPr/>
                    <a:lstStyle/>
                    <a:p>
                      <a:pPr algn="ctr"/>
                      <a:r>
                        <a:rPr lang="en-US" sz="1800" b="1" dirty="0" smtClean="0">
                          <a:solidFill>
                            <a:schemeClr val="accent4"/>
                          </a:solidFill>
                        </a:rPr>
                        <a:t>4</a:t>
                      </a:r>
                      <a:endParaRPr lang="en-US" sz="1800" b="1" dirty="0">
                        <a:solidFill>
                          <a:schemeClr val="accent4"/>
                        </a:solidFill>
                      </a:endParaRPr>
                    </a:p>
                  </a:txBody>
                  <a:tcPr anchor="ctr"/>
                </a:tc>
              </a:tr>
            </a:tbl>
          </a:graphicData>
        </a:graphic>
      </p:graphicFrame>
    </p:spTree>
    <p:extLst>
      <p:ext uri="{BB962C8B-B14F-4D97-AF65-F5344CB8AC3E}">
        <p14:creationId xmlns:p14="http://schemas.microsoft.com/office/powerpoint/2010/main" val="254900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5717</TotalTime>
  <Words>2767</Words>
  <Application>Microsoft Office PowerPoint</Application>
  <PresentationFormat>On-screen Show (4:3)</PresentationFormat>
  <Paragraphs>469</Paragraphs>
  <Slides>66</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Office Theme</vt:lpstr>
      <vt:lpstr>Microsoft Excel Chart</vt:lpstr>
      <vt:lpstr>Chart</vt:lpstr>
      <vt:lpstr>PowerPoint Presentation</vt:lpstr>
      <vt:lpstr>PowerPoint Presentation</vt:lpstr>
      <vt:lpstr>PowerPoint Presentation</vt:lpstr>
      <vt:lpstr>Global Health 2035: 4 Key Messages</vt:lpstr>
      <vt:lpstr>A Grand Convergence in Global Health by 2035</vt:lpstr>
      <vt:lpstr>Historical Precedent: China</vt:lpstr>
      <vt:lpstr>Rwanda: Steepest Drop in Child Mortality  Ever Recorded</vt:lpstr>
      <vt:lpstr>2035 Grand Convergence Targets = “16-8-4”</vt:lpstr>
      <vt:lpstr>Death Rates Today in Poorest Countries</vt:lpstr>
      <vt:lpstr>16-8-4 Targets are Achievable</vt:lpstr>
      <vt:lpstr> How We Modeled Convergence</vt:lpstr>
      <vt:lpstr>Convergence Targets are Based on Death Rates Today in 4C Countries</vt:lpstr>
      <vt:lpstr>Modeling Convergence Investment Case1</vt:lpstr>
      <vt:lpstr>PowerPoint Presentation</vt:lpstr>
      <vt:lpstr>Impact and Cost of Convergence</vt:lpstr>
      <vt:lpstr>Full Income: A Better Way to Measure the Returns from Investing in Health</vt:lpstr>
      <vt:lpstr>Impressive Benefit: Cost Ratio</vt:lpstr>
      <vt:lpstr>Sources of Income</vt:lpstr>
      <vt:lpstr>Opportunities for International Collective Action</vt:lpstr>
      <vt:lpstr>Progress on Maternal Mortality Ratio by 2035</vt:lpstr>
      <vt:lpstr>2030 Outcomes </vt:lpstr>
      <vt:lpstr>2030 Convergence with the “3P Countries” Panama, Peru, Paraguay</vt:lpstr>
      <vt:lpstr>Grand Convergence in Post-2015 Framework</vt:lpstr>
      <vt:lpstr>Grand Convergence in Post-2015 Framework (continued)</vt:lpstr>
      <vt:lpstr>Caveats &amp; Challenges</vt:lpstr>
      <vt:lpstr>Further Research </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Decline in NCD mortality &lt;40 years Rwanda 2000-2010 = Innovations </vt:lpstr>
      <vt:lpstr>PowerPoint Presentation</vt:lpstr>
      <vt:lpstr>PowerPoint Presentation</vt:lpstr>
      <vt:lpstr>Government Working as One</vt:lpstr>
      <vt:lpstr>PowerPoint Presentation</vt:lpstr>
      <vt:lpstr>PowerPoint Presentation</vt:lpstr>
      <vt:lpstr>Unprecedented economic growth across the globe </vt:lpstr>
      <vt:lpstr>Mexico, GDP per capita (current US$)</vt:lpstr>
      <vt:lpstr>“The First Law of Health Economics” </vt:lpstr>
      <vt:lpstr>Dramatic Results in Global Health</vt:lpstr>
      <vt:lpstr>An AIDS-free Generation</vt:lpstr>
      <vt:lpstr>Mexico: New HIV Infections,1990-2012</vt:lpstr>
      <vt:lpstr>PowerPoint Presentation</vt:lpstr>
      <vt:lpstr>Ending Preventable Child Death in a Generation</vt:lpstr>
      <vt:lpstr>Mexico’s U5M, 1960-2012</vt:lpstr>
      <vt:lpstr>PowerPoint Presentation</vt:lpstr>
      <vt:lpstr>PowerPoint Presentation</vt:lpstr>
      <vt:lpstr>PowerPoint Presentation</vt:lpstr>
      <vt:lpstr>PowerPoint Presentation</vt:lpstr>
      <vt:lpstr>Global Health 2035: Emphasizes Financial Risk Protection</vt:lpstr>
      <vt:lpstr>Introduction of UHC provides FRP</vt:lpstr>
      <vt:lpstr>Three Dimensions of the UHC Cube</vt:lpstr>
      <vt:lpstr>How to Move Through the Cube?</vt:lpstr>
      <vt:lpstr>Progressive Universalism</vt:lpstr>
      <vt:lpstr>Blue Shading: Initial Trajectory of Progressive Universalism </vt:lpstr>
      <vt:lpstr>Advantages of Progressive Universalism</vt:lpstr>
      <vt:lpstr>A Variant of Progressive Universalism</vt:lpstr>
      <vt:lpstr>Four Benefits to Countries of Adopting Progressive Universalism</vt:lpstr>
      <vt:lpstr>Thank you</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Vita</dc:creator>
  <cp:lastModifiedBy>Gavin Yamey</cp:lastModifiedBy>
  <cp:revision>155</cp:revision>
  <dcterms:created xsi:type="dcterms:W3CDTF">2013-11-22T21:55:45Z</dcterms:created>
  <dcterms:modified xsi:type="dcterms:W3CDTF">2014-01-16T13:34:08Z</dcterms:modified>
</cp:coreProperties>
</file>