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71" r:id="rId2"/>
    <p:sldId id="272" r:id="rId3"/>
    <p:sldId id="273" r:id="rId4"/>
    <p:sldId id="276" r:id="rId5"/>
    <p:sldId id="279" r:id="rId6"/>
    <p:sldId id="277" r:id="rId7"/>
    <p:sldId id="278" r:id="rId8"/>
    <p:sldId id="280" r:id="rId9"/>
    <p:sldId id="281" r:id="rId10"/>
    <p:sldId id="282" r:id="rId11"/>
    <p:sldId id="283"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5" autoAdjust="0"/>
    <p:restoredTop sz="70612" autoAdjust="0"/>
  </p:normalViewPr>
  <p:slideViewPr>
    <p:cSldViewPr>
      <p:cViewPr varScale="1">
        <p:scale>
          <a:sx n="52" d="100"/>
          <a:sy n="52" d="100"/>
        </p:scale>
        <p:origin x="89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A021A-D269-4D4B-A7C9-1B0B8C74ECD4}" type="datetimeFigureOut">
              <a:rPr lang="en-US" smtClean="0"/>
              <a:t>5/23/2024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A8A367-6B99-49B8-9C5E-ED1193507B2B}" type="slidenum">
              <a:rPr lang="en-US" smtClean="0"/>
              <a:t>‹#›</a:t>
            </a:fld>
            <a:endParaRPr lang="en-US"/>
          </a:p>
        </p:txBody>
      </p:sp>
    </p:spTree>
    <p:extLst>
      <p:ext uri="{BB962C8B-B14F-4D97-AF65-F5344CB8AC3E}">
        <p14:creationId xmlns:p14="http://schemas.microsoft.com/office/powerpoint/2010/main" val="321884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8A367-6B99-49B8-9C5E-ED1193507B2B}" type="slidenum">
              <a:rPr lang="en-US" smtClean="0"/>
              <a:t>1</a:t>
            </a:fld>
            <a:endParaRPr lang="en-US"/>
          </a:p>
        </p:txBody>
      </p:sp>
    </p:spTree>
    <p:extLst>
      <p:ext uri="{BB962C8B-B14F-4D97-AF65-F5344CB8AC3E}">
        <p14:creationId xmlns:p14="http://schemas.microsoft.com/office/powerpoint/2010/main" val="69266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10</a:t>
            </a:fld>
            <a:endParaRPr lang="en-US"/>
          </a:p>
        </p:txBody>
      </p:sp>
    </p:spTree>
    <p:extLst>
      <p:ext uri="{BB962C8B-B14F-4D97-AF65-F5344CB8AC3E}">
        <p14:creationId xmlns:p14="http://schemas.microsoft.com/office/powerpoint/2010/main" val="342956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CIH 1.0 was published in 2013, there were no malaria vaccines and the only available TB vaccine was BCG, which had low efficacy. Today, 2 malaria vaccines have been approved—one in 2021 and one in 2023—and three promising TB vaccine candidates are now in late stage trials. These examples show the enormous value in funding development of needed medicines, vaccines, and diagnostics against priority diseases. A large body of research has shown the exceptionally high health and economic returns to investing in such R&amp;D. Unfortunately, financing for the discovery and development of new health technologies is under threat, as is funding for widespread manufacture and deployment of vaccines that recently came to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11</a:t>
            </a:fld>
            <a:endParaRPr lang="en-US"/>
          </a:p>
        </p:txBody>
      </p:sp>
    </p:spTree>
    <p:extLst>
      <p:ext uri="{BB962C8B-B14F-4D97-AF65-F5344CB8AC3E}">
        <p14:creationId xmlns:p14="http://schemas.microsoft.com/office/powerpoint/2010/main" val="254987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12</a:t>
            </a:fld>
            <a:endParaRPr lang="en-US"/>
          </a:p>
        </p:txBody>
      </p:sp>
    </p:spTree>
    <p:extLst>
      <p:ext uri="{BB962C8B-B14F-4D97-AF65-F5344CB8AC3E}">
        <p14:creationId xmlns:p14="http://schemas.microsoft.com/office/powerpoint/2010/main" val="178980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1993</a:t>
            </a:r>
            <a:r>
              <a:rPr lang="en-US" sz="1200" kern="1200" dirty="0">
                <a:solidFill>
                  <a:schemeClr val="tx1"/>
                </a:solidFill>
                <a:effectLst/>
                <a:latin typeface="+mn-lt"/>
                <a:ea typeface="+mn-ea"/>
                <a:cs typeface="+mn-cs"/>
              </a:rPr>
              <a:t>, the World Bank published its World Development Report, “Investing In Health.” Aimed at finance ministers and aid donors, the report’s central message was that targeted spending on cost-effective interventions for high-burden diseases could rapidly improve population-wide health outcomes, boost the economy, and improve human welfare. Twenty years later, in </a:t>
            </a:r>
            <a:r>
              <a:rPr lang="en-US" sz="1200" b="1" kern="1200" dirty="0">
                <a:solidFill>
                  <a:schemeClr val="tx1"/>
                </a:solidFill>
                <a:effectLst/>
                <a:latin typeface="+mn-lt"/>
                <a:ea typeface="+mn-ea"/>
                <a:cs typeface="+mn-cs"/>
              </a:rPr>
              <a:t>2013</a:t>
            </a:r>
            <a:r>
              <a:rPr lang="en-US" sz="1200" kern="1200" dirty="0">
                <a:solidFill>
                  <a:schemeClr val="tx1"/>
                </a:solidFill>
                <a:effectLst/>
                <a:latin typeface="+mn-lt"/>
                <a:ea typeface="+mn-ea"/>
                <a:cs typeface="+mn-cs"/>
              </a:rPr>
              <a:t>, this message was echoed in the first report of the </a:t>
            </a:r>
            <a:r>
              <a:rPr lang="en-US" sz="1200" i="1" kern="1200" dirty="0">
                <a:solidFill>
                  <a:schemeClr val="tx1"/>
                </a:solidFill>
                <a:effectLst/>
                <a:latin typeface="+mn-lt"/>
                <a:ea typeface="+mn-ea"/>
                <a:cs typeface="+mn-cs"/>
              </a:rPr>
              <a:t>Lancet </a:t>
            </a:r>
            <a:r>
              <a:rPr lang="en-US" sz="1200" kern="1200" dirty="0">
                <a:solidFill>
                  <a:schemeClr val="tx1"/>
                </a:solidFill>
                <a:effectLst/>
                <a:latin typeface="+mn-lt"/>
                <a:ea typeface="+mn-ea"/>
                <a:cs typeface="+mn-cs"/>
              </a:rPr>
              <a:t>Commission on Investing in Health, CIH 1.0, called  “Global health 2035: a world converging within a generation.”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Commission worked closely with PMNCH on CIH 1.0. </a:t>
            </a:r>
            <a:r>
              <a:rPr lang="en-US" sz="1000" kern="1200" dirty="0">
                <a:solidFill>
                  <a:schemeClr val="tx1"/>
                </a:solidFill>
                <a:effectLst/>
                <a:latin typeface="+mn-lt"/>
                <a:ea typeface="+mn-ea"/>
                <a:cs typeface="+mn-cs"/>
              </a:rPr>
              <a:t>PMNCH </a:t>
            </a:r>
            <a:r>
              <a:rPr lang="en-US" sz="1200" dirty="0">
                <a:effectLst/>
                <a:latin typeface="Calibri" panose="020F0502020204030204" pitchFamily="34" charset="0"/>
                <a:ea typeface="Calibri" panose="020F0502020204030204" pitchFamily="34" charset="0"/>
              </a:rPr>
              <a:t>convened the multi-stakeholder development of a landmark RMNCH investment case and related Lancet paper, which was a key underpinning of the broader Lancet CIH process, + PMNCH was in involved in key message development and dissemination of the CIH findings.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2</a:t>
            </a:fld>
            <a:endParaRPr lang="en-US"/>
          </a:p>
        </p:txBody>
      </p:sp>
    </p:spTree>
    <p:extLst>
      <p:ext uri="{BB962C8B-B14F-4D97-AF65-F5344CB8AC3E}">
        <p14:creationId xmlns:p14="http://schemas.microsoft.com/office/powerpoint/2010/main" val="98546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GH2035 concluded that aggressive scale-up of existing health technologies and development of new ones could lead to a “grand convergence”—a universal reduction in infectious disease, child, and maternal mortality down to rates seen in the best-performing middle-income countries</a:t>
            </a: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3</a:t>
            </a:fld>
            <a:endParaRPr lang="en-US"/>
          </a:p>
        </p:txBody>
      </p:sp>
    </p:spTree>
    <p:extLst>
      <p:ext uri="{BB962C8B-B14F-4D97-AF65-F5344CB8AC3E}">
        <p14:creationId xmlns:p14="http://schemas.microsoft.com/office/powerpoint/2010/main" val="67791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CIH 2.0 was published five years later, in 2018, to mark the 40 year anniversary of the influential Alma Ata Declaration on “health for all.” It gave us </a:t>
            </a:r>
            <a:r>
              <a:rPr lang="en-US" sz="1200" kern="1200" dirty="0">
                <a:solidFill>
                  <a:schemeClr val="tx1"/>
                </a:solidFill>
                <a:effectLst/>
                <a:latin typeface="+mn-lt"/>
                <a:ea typeface="+mn-ea"/>
                <a:cs typeface="+mn-cs"/>
              </a:rPr>
              <a:t>an opportunity to assess progress towards grand convergence and to reflect on the future of the global push for UHC.</a:t>
            </a: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4</a:t>
            </a:fld>
            <a:endParaRPr lang="en-US"/>
          </a:p>
        </p:txBody>
      </p:sp>
    </p:spTree>
    <p:extLst>
      <p:ext uri="{BB962C8B-B14F-4D97-AF65-F5344CB8AC3E}">
        <p14:creationId xmlns:p14="http://schemas.microsoft.com/office/powerpoint/2010/main" val="342939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5</a:t>
            </a:fld>
            <a:endParaRPr lang="en-US"/>
          </a:p>
        </p:txBody>
      </p:sp>
    </p:spTree>
    <p:extLst>
      <p:ext uri="{BB962C8B-B14F-4D97-AF65-F5344CB8AC3E}">
        <p14:creationId xmlns:p14="http://schemas.microsoft.com/office/powerpoint/2010/main" val="277629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CIH 3.0, we advance the argument that reduction in the rate of premature mortality—</a:t>
            </a:r>
            <a:r>
              <a:rPr lang="en-US" sz="1200" b="1" kern="1200" dirty="0">
                <a:solidFill>
                  <a:schemeClr val="tx1"/>
                </a:solidFill>
                <a:effectLst/>
                <a:latin typeface="+mn-lt"/>
                <a:ea typeface="+mn-ea"/>
                <a:cs typeface="+mn-cs"/>
              </a:rPr>
              <a:t>the probability that members of a country’s population die before age 70</a:t>
            </a:r>
            <a:r>
              <a:rPr lang="en-US" sz="1200" kern="1200" dirty="0">
                <a:solidFill>
                  <a:schemeClr val="tx1"/>
                </a:solidFill>
                <a:effectLst/>
                <a:latin typeface="+mn-lt"/>
                <a:ea typeface="+mn-ea"/>
                <a:cs typeface="+mn-cs"/>
              </a:rPr>
              <a:t>—serves well as a single goal. We show that </a:t>
            </a:r>
            <a:r>
              <a:rPr lang="en-US" sz="1200" b="0" kern="1200" dirty="0">
                <a:solidFill>
                  <a:schemeClr val="tx1"/>
                </a:solidFill>
                <a:effectLst/>
                <a:latin typeface="+mn-lt"/>
                <a:ea typeface="+mn-ea"/>
                <a:cs typeface="+mn-cs"/>
              </a:rPr>
              <a:t>dramatic improvements in human welfare are achievable everywhere by 2050 with the right health investments. </a:t>
            </a:r>
            <a:r>
              <a:rPr lang="en-US" sz="1200" kern="1200" dirty="0">
                <a:solidFill>
                  <a:schemeClr val="tx1"/>
                </a:solidFill>
                <a:effectLst/>
                <a:latin typeface="+mn-lt"/>
                <a:ea typeface="+mn-ea"/>
                <a:cs typeface="+mn-cs"/>
              </a:rPr>
              <a:t>Countries that choose to do so can halve their probability of premature death, or PPD, by the middle of the century, achieving “50 by 50.’  </a:t>
            </a:r>
            <a:r>
              <a:rPr lang="en-GB" sz="1200" kern="1200" dirty="0">
                <a:solidFill>
                  <a:schemeClr val="tx1"/>
                </a:solidFill>
                <a:effectLst/>
                <a:latin typeface="+mn-lt"/>
                <a:ea typeface="+mn-ea"/>
                <a:cs typeface="+mn-cs"/>
              </a:rPr>
              <a:t>A reasonable milestone on the way to the 2050 target would be to </a:t>
            </a:r>
            <a:r>
              <a:rPr lang="en-US" sz="1200" kern="1200" dirty="0">
                <a:solidFill>
                  <a:schemeClr val="tx1"/>
                </a:solidFill>
                <a:effectLst/>
                <a:latin typeface="+mn-lt"/>
                <a:ea typeface="+mn-ea"/>
                <a:cs typeface="+mn-cs"/>
              </a:rPr>
              <a:t>reduce this probability by 30% before 2035, or “30 by 35.” Historical experience and continued scientific advance indicate feasibility. The figure shows seven, diverse high-population nations that </a:t>
            </a:r>
            <a:r>
              <a:rPr lang="en-GB" sz="1200" kern="1200" dirty="0">
                <a:solidFill>
                  <a:schemeClr val="tx1"/>
                </a:solidFill>
                <a:effectLst/>
                <a:latin typeface="+mn-lt"/>
                <a:ea typeface="+mn-ea"/>
                <a:cs typeface="+mn-cs"/>
              </a:rPr>
              <a:t>halved their chances of premature death in the last half century over 31 years or less. We know it can be done.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Achieving a halving of premature mortality by 2050 would mean a convergence toward mortality levels now experienced by the lowest mortality countries. Thus, in Global Health 2050, we are introducing a broader concept of grand convergence than we did in CIH 1.0, one that requires reducing deaths from NCDs and injuries as well as from infectious and maternal health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6</a:t>
            </a:fld>
            <a:endParaRPr lang="en-US"/>
          </a:p>
        </p:txBody>
      </p:sp>
    </p:spTree>
    <p:extLst>
      <p:ext uri="{BB962C8B-B14F-4D97-AF65-F5344CB8AC3E}">
        <p14:creationId xmlns:p14="http://schemas.microsoft.com/office/powerpoint/2010/main" val="426833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2035 and 2050 mortality reduction targets described in the previous slide can be reached through tackling a remarkably narrow set of just 15 conditions. Eight are infections and maternal health conditions (</a:t>
            </a:r>
            <a:r>
              <a:rPr lang="en-US" sz="1200" b="1" kern="1200" dirty="0">
                <a:solidFill>
                  <a:schemeClr val="tx1"/>
                </a:solidFill>
                <a:effectLst/>
                <a:latin typeface="+mn-lt"/>
                <a:ea typeface="+mn-ea"/>
                <a:cs typeface="+mn-cs"/>
              </a:rPr>
              <a:t>the IMH-8</a:t>
            </a:r>
            <a:r>
              <a:rPr lang="en-US" sz="1200" kern="1200" dirty="0">
                <a:solidFill>
                  <a:schemeClr val="tx1"/>
                </a:solidFill>
                <a:effectLst/>
                <a:latin typeface="+mn-lt"/>
                <a:ea typeface="+mn-ea"/>
                <a:cs typeface="+mn-cs"/>
              </a:rPr>
              <a:t>): lower respiratory infections, neonatal conditions, diarrheal diseases, AIDS, tuberculosis, malaria, vaccine-preventable diseases, and maternal conditions. Seven are NCDs and injuries (the NCDI-7). The figure shows the life expectancy gap between different regions and what we call the North Atlantic (western European nations and Canada; we exclude the US, which performs much worse). Here, you can see that in the year 2000, the life expectancy gap between Sub-Saharan Africa and the North Atlantic was 32 years and the IMH-8 accounted for </a:t>
            </a:r>
            <a:r>
              <a:rPr lang="en-US" sz="1200" b="1" kern="1200" dirty="0">
                <a:solidFill>
                  <a:schemeClr val="tx1"/>
                </a:solidFill>
                <a:effectLst/>
                <a:latin typeface="+mn-lt"/>
                <a:ea typeface="+mn-ea"/>
                <a:cs typeface="+mn-cs"/>
              </a:rPr>
              <a:t>about two thirds </a:t>
            </a:r>
            <a:r>
              <a:rPr lang="en-US" sz="1200" kern="1200" dirty="0">
                <a:solidFill>
                  <a:schemeClr val="tx1"/>
                </a:solidFill>
                <a:effectLst/>
                <a:latin typeface="+mn-lt"/>
                <a:ea typeface="+mn-ea"/>
                <a:cs typeface="+mn-cs"/>
              </a:rPr>
              <a:t>of his gap. Even by 2019, the IMH-8 were the cause of half this life expectancy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countries that currently have high levels of premature mortality, a tight focus on tackling these eight causes will have an enormous payoff. Similarly, countries with currently low levels of premature mortality can progress rapidly toward halving premature mortality by carefully focusing on the NCDI-7. </a:t>
            </a: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7</a:t>
            </a:fld>
            <a:endParaRPr lang="en-US"/>
          </a:p>
        </p:txBody>
      </p:sp>
    </p:spTree>
    <p:extLst>
      <p:ext uri="{BB962C8B-B14F-4D97-AF65-F5344CB8AC3E}">
        <p14:creationId xmlns:p14="http://schemas.microsoft.com/office/powerpoint/2010/main" val="291448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8</a:t>
            </a:fld>
            <a:endParaRPr lang="en-US"/>
          </a:p>
        </p:txBody>
      </p:sp>
    </p:spTree>
    <p:extLst>
      <p:ext uri="{BB962C8B-B14F-4D97-AF65-F5344CB8AC3E}">
        <p14:creationId xmlns:p14="http://schemas.microsoft.com/office/powerpoint/2010/main" val="372032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Global Health 2050 proposes a modular approach to health system strengthening that allows both for initial tight focus and gradual broadening of effort as the 15 priority conditions become more fully addressed.  We introduce modular cost effectiveness, a tool that countries can use to support the choice of modules in developing health benefits packages.</a:t>
            </a:r>
            <a:endParaRPr lang="en-US" dirty="0"/>
          </a:p>
        </p:txBody>
      </p:sp>
      <p:sp>
        <p:nvSpPr>
          <p:cNvPr id="4" name="Slide Number Placeholder 3"/>
          <p:cNvSpPr>
            <a:spLocks noGrp="1"/>
          </p:cNvSpPr>
          <p:nvPr>
            <p:ph type="sldNum" sz="quarter" idx="5"/>
          </p:nvPr>
        </p:nvSpPr>
        <p:spPr/>
        <p:txBody>
          <a:bodyPr/>
          <a:lstStyle/>
          <a:p>
            <a:fld id="{43A8A367-6B99-49B8-9C5E-ED1193507B2B}" type="slidenum">
              <a:rPr lang="en-US" smtClean="0"/>
              <a:t>9</a:t>
            </a:fld>
            <a:endParaRPr lang="en-US"/>
          </a:p>
        </p:txBody>
      </p:sp>
    </p:spTree>
    <p:extLst>
      <p:ext uri="{BB962C8B-B14F-4D97-AF65-F5344CB8AC3E}">
        <p14:creationId xmlns:p14="http://schemas.microsoft.com/office/powerpoint/2010/main" val="2253509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1181"/>
          <a:stretch/>
        </p:blipFill>
        <p:spPr bwMode="auto">
          <a:xfrm>
            <a:off x="0" y="4763"/>
            <a:ext cx="9144000" cy="47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FE7D2169-3A57-5C88-D8F8-EBDECC213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8200" y="4729716"/>
            <a:ext cx="3962400" cy="1440874"/>
          </a:xfrm>
          <a:prstGeom prst="rect">
            <a:avLst/>
          </a:prstGeom>
        </p:spPr>
      </p:pic>
      <p:sp>
        <p:nvSpPr>
          <p:cNvPr id="5" name="Rectangle 4">
            <a:extLst>
              <a:ext uri="{FF2B5EF4-FFF2-40B4-BE49-F238E27FC236}">
                <a16:creationId xmlns:a16="http://schemas.microsoft.com/office/drawing/2014/main" id="{A3D21708-04BC-5C6C-523A-A6DB2CDFB76F}"/>
              </a:ext>
            </a:extLst>
          </p:cNvPr>
          <p:cNvSpPr/>
          <p:nvPr userDrawn="1"/>
        </p:nvSpPr>
        <p:spPr>
          <a:xfrm>
            <a:off x="5410200" y="6248400"/>
            <a:ext cx="3505200"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5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36387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1331752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17500"/>
          <a:stretch/>
        </p:blipFill>
        <p:spPr bwMode="auto">
          <a:xfrm>
            <a:off x="0" y="4763"/>
            <a:ext cx="7543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1">
                <a:solidFill>
                  <a:schemeClr val="tx1"/>
                </a:solidFill>
              </a:defRPr>
            </a:lvl1pPr>
          </a:lstStyle>
          <a:p>
            <a:fld id="{1938FB76-EC37-4676-96EF-A27161A3096A}" type="slidenum">
              <a:rPr lang="en-US" smtClean="0"/>
              <a:pPr/>
              <a:t>‹#›</a:t>
            </a:fld>
            <a:endParaRPr lang="en-US"/>
          </a:p>
        </p:txBody>
      </p:sp>
      <p:pic>
        <p:nvPicPr>
          <p:cNvPr id="5" name="Picture 4">
            <a:extLst>
              <a:ext uri="{FF2B5EF4-FFF2-40B4-BE49-F238E27FC236}">
                <a16:creationId xmlns:a16="http://schemas.microsoft.com/office/drawing/2014/main" id="{D0C04E16-1B66-8A94-C020-2BA6940E6A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200" y="6248350"/>
            <a:ext cx="1155302" cy="420110"/>
          </a:xfrm>
          <a:prstGeom prst="rect">
            <a:avLst/>
          </a:prstGeom>
        </p:spPr>
      </p:pic>
    </p:spTree>
    <p:extLst>
      <p:ext uri="{BB962C8B-B14F-4D97-AF65-F5344CB8AC3E}">
        <p14:creationId xmlns:p14="http://schemas.microsoft.com/office/powerpoint/2010/main" val="395248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689"/>
            <a:ext cx="8229600" cy="1143000"/>
          </a:xfrm>
        </p:spPr>
        <p:txBody>
          <a:bodyPr>
            <a:normAutofit fontScale="90000"/>
          </a:bodyPr>
          <a:lstStyle/>
          <a:p>
            <a:r>
              <a:rPr lang="en-US" b="1" dirty="0"/>
              <a:t>The Commission on Investing in Health 3.0</a:t>
            </a:r>
            <a:endParaRPr lang="en-US" dirty="0"/>
          </a:p>
        </p:txBody>
      </p:sp>
      <p:sp>
        <p:nvSpPr>
          <p:cNvPr id="4" name="Content Placeholder 3"/>
          <p:cNvSpPr>
            <a:spLocks noGrp="1"/>
          </p:cNvSpPr>
          <p:nvPr>
            <p:ph sz="half" idx="2"/>
          </p:nvPr>
        </p:nvSpPr>
        <p:spPr>
          <a:xfrm>
            <a:off x="838200" y="2057400"/>
            <a:ext cx="7467600" cy="4472783"/>
          </a:xfrm>
        </p:spPr>
        <p:txBody>
          <a:bodyPr/>
          <a:lstStyle/>
          <a:p>
            <a:pPr marL="0" indent="0" algn="ctr">
              <a:buNone/>
            </a:pPr>
            <a:r>
              <a:rPr lang="en-US" sz="2000" b="1" dirty="0"/>
              <a:t>Gavin Yamey MD, MPH</a:t>
            </a:r>
          </a:p>
          <a:p>
            <a:pPr marL="0" indent="0" algn="ctr">
              <a:buNone/>
            </a:pPr>
            <a:r>
              <a:rPr lang="en-US" sz="1900" dirty="0"/>
              <a:t>Director, Center for Policy Impact in Global Health, Duke University</a:t>
            </a:r>
          </a:p>
          <a:p>
            <a:pPr marL="0" indent="0" algn="ctr">
              <a:buNone/>
            </a:pPr>
            <a:r>
              <a:rPr lang="en-US" sz="1900" dirty="0"/>
              <a:t>Chair, PMNCH Economics &amp; Finance Workstream</a:t>
            </a:r>
          </a:p>
          <a:p>
            <a:pPr marL="0" indent="0" algn="ctr">
              <a:buNone/>
            </a:pPr>
            <a:r>
              <a:rPr lang="en-US" sz="1900" dirty="0"/>
              <a:t>Commissioner, Lancet Commission on Investing in Health </a:t>
            </a:r>
          </a:p>
          <a:p>
            <a:pPr marL="0" indent="0" algn="ctr">
              <a:buNone/>
            </a:pPr>
            <a:endParaRPr lang="en-US" sz="2400" b="1" dirty="0"/>
          </a:p>
        </p:txBody>
      </p:sp>
      <p:pic>
        <p:nvPicPr>
          <p:cNvPr id="1026" name="Picture 2" descr="https://pmnch.who.int/images/librariesprovider9/illustration/litb-6-logo.tmb-1920v.png?Culture=en&amp;sfvrsn=7370188_5">
            <a:extLst>
              <a:ext uri="{FF2B5EF4-FFF2-40B4-BE49-F238E27FC236}">
                <a16:creationId xmlns:a16="http://schemas.microsoft.com/office/drawing/2014/main" id="{883E19F1-81E4-4FC4-BF23-4B559AD81A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810000"/>
            <a:ext cx="3020795" cy="182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5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3"/>
            <a:ext cx="9144000" cy="1447800"/>
          </a:xfrm>
        </p:spPr>
        <p:txBody>
          <a:bodyPr>
            <a:normAutofit/>
          </a:bodyPr>
          <a:lstStyle/>
          <a:p>
            <a:r>
              <a:rPr lang="en-US" sz="3000" dirty="0"/>
              <a:t>Conclusion 5: Use Fiscal Policy to Control Use of Harmful Substances</a:t>
            </a:r>
          </a:p>
        </p:txBody>
      </p:sp>
      <p:sp>
        <p:nvSpPr>
          <p:cNvPr id="4" name="TextBox 3">
            <a:extLst>
              <a:ext uri="{FF2B5EF4-FFF2-40B4-BE49-F238E27FC236}">
                <a16:creationId xmlns:a16="http://schemas.microsoft.com/office/drawing/2014/main" id="{1AA6D5EB-8D9B-4CDC-8B91-353E9466807C}"/>
              </a:ext>
            </a:extLst>
          </p:cNvPr>
          <p:cNvSpPr txBox="1"/>
          <p:nvPr/>
        </p:nvSpPr>
        <p:spPr>
          <a:xfrm>
            <a:off x="0" y="1676400"/>
            <a:ext cx="9143999" cy="3142527"/>
          </a:xfrm>
          <a:prstGeom prst="rect">
            <a:avLst/>
          </a:prstGeom>
          <a:noFill/>
        </p:spPr>
        <p:txBody>
          <a:bodyPr wrap="square" lIns="91440" tIns="45720" rIns="91440" bIns="45720" anchor="t">
            <a:spAutoFit/>
          </a:bodyPr>
          <a:lstStyle/>
          <a:p>
            <a:pPr marL="800100" lvl="1" indent="-342900">
              <a:lnSpc>
                <a:spcPct val="150000"/>
              </a:lnSpc>
              <a:buFont typeface="Courier New" panose="020B0604020202020204" pitchFamily="34" charset="0"/>
              <a:buChar char="o"/>
            </a:pPr>
            <a:r>
              <a:rPr lang="en-GB" sz="2000" b="1" dirty="0"/>
              <a:t>Increasing</a:t>
            </a:r>
            <a:r>
              <a:rPr lang="en-US" sz="2000" b="1" dirty="0"/>
              <a:t> taxes on tobacco can do more to reduce premature mortality than any other single health policy</a:t>
            </a:r>
            <a:endParaRPr lang="en-US" sz="2000" b="1" dirty="0">
              <a:ea typeface="+mn-lt"/>
              <a:cs typeface="+mn-lt"/>
            </a:endParaRPr>
          </a:p>
          <a:p>
            <a:pPr marL="1257300" lvl="2" indent="-342900">
              <a:lnSpc>
                <a:spcPct val="150000"/>
              </a:lnSpc>
              <a:buFont typeface="Courier New" panose="020B0604020202020204" pitchFamily="34" charset="0"/>
              <a:buChar char="o"/>
            </a:pPr>
            <a:r>
              <a:rPr lang="en-US" dirty="0">
                <a:ea typeface="+mn-lt"/>
                <a:cs typeface="+mn-lt"/>
              </a:rPr>
              <a:t>Triple win: </a:t>
            </a:r>
            <a:r>
              <a:rPr lang="en-US" dirty="0"/>
              <a:t>reduces illness and death, raises revenue, and taxation is pro-poor</a:t>
            </a:r>
            <a:endParaRPr lang="en-US" dirty="0">
              <a:ea typeface="+mn-lt"/>
              <a:cs typeface="+mn-lt"/>
            </a:endParaRPr>
          </a:p>
          <a:p>
            <a:pPr marL="800100" lvl="1" indent="-342900">
              <a:lnSpc>
                <a:spcPct val="150000"/>
              </a:lnSpc>
              <a:buFont typeface="Courier New" panose="020B0604020202020204" pitchFamily="34" charset="0"/>
              <a:buChar char="o"/>
            </a:pPr>
            <a:r>
              <a:rPr lang="en-US" sz="2000" b="1" dirty="0"/>
              <a:t>Taxation of SSBs and ultra-processed foods can curb consumption  </a:t>
            </a:r>
            <a:endParaRPr lang="en-US" sz="2000" b="1" dirty="0">
              <a:cs typeface="Calibri"/>
            </a:endParaRPr>
          </a:p>
          <a:p>
            <a:pPr marL="800100" lvl="1" indent="-342900">
              <a:lnSpc>
                <a:spcPct val="150000"/>
              </a:lnSpc>
              <a:buFont typeface="Courier New" panose="020B0604020202020204" pitchFamily="34" charset="0"/>
              <a:buChar char="o"/>
            </a:pPr>
            <a:r>
              <a:rPr lang="en-US" sz="2000" b="1" dirty="0">
                <a:ea typeface="+mn-lt"/>
                <a:cs typeface="+mn-lt"/>
              </a:rPr>
              <a:t>Sharply cut fossil fuel subsidies </a:t>
            </a:r>
          </a:p>
          <a:p>
            <a:pPr marL="1257300" lvl="2" indent="-342900">
              <a:lnSpc>
                <a:spcPct val="150000"/>
              </a:lnSpc>
              <a:buFont typeface="Courier New" panose="020B0604020202020204" pitchFamily="34" charset="0"/>
              <a:buChar char="o"/>
            </a:pPr>
            <a:r>
              <a:rPr lang="en-US" dirty="0"/>
              <a:t>Triple win: improved population health, improved public finances, and a decreased rate of global warming</a:t>
            </a:r>
          </a:p>
        </p:txBody>
      </p:sp>
    </p:spTree>
    <p:extLst>
      <p:ext uri="{BB962C8B-B14F-4D97-AF65-F5344CB8AC3E}">
        <p14:creationId xmlns:p14="http://schemas.microsoft.com/office/powerpoint/2010/main" val="353997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3"/>
            <a:ext cx="9144000" cy="1447800"/>
          </a:xfrm>
        </p:spPr>
        <p:txBody>
          <a:bodyPr>
            <a:normAutofit/>
          </a:bodyPr>
          <a:lstStyle/>
          <a:p>
            <a:r>
              <a:rPr lang="en-US" sz="3000" dirty="0"/>
              <a:t>Conclusion 6: Scaled Up Investments In R&amp;D for New Vaccines Generated Huge Health &amp; Economic Returns</a:t>
            </a:r>
          </a:p>
        </p:txBody>
      </p:sp>
      <p:pic>
        <p:nvPicPr>
          <p:cNvPr id="3" name="Picture 2">
            <a:extLst>
              <a:ext uri="{FF2B5EF4-FFF2-40B4-BE49-F238E27FC236}">
                <a16:creationId xmlns:a16="http://schemas.microsoft.com/office/drawing/2014/main" id="{23AD5A43-580C-4A12-9656-17E5FC98ECF2}"/>
              </a:ext>
            </a:extLst>
          </p:cNvPr>
          <p:cNvPicPr>
            <a:picLocks noChangeAspect="1"/>
          </p:cNvPicPr>
          <p:nvPr/>
        </p:nvPicPr>
        <p:blipFill>
          <a:blip r:embed="rId3"/>
          <a:stretch>
            <a:fillRect/>
          </a:stretch>
        </p:blipFill>
        <p:spPr>
          <a:xfrm>
            <a:off x="2743200" y="1295400"/>
            <a:ext cx="3906961" cy="4730767"/>
          </a:xfrm>
          <a:prstGeom prst="rect">
            <a:avLst/>
          </a:prstGeom>
        </p:spPr>
      </p:pic>
    </p:spTree>
    <p:extLst>
      <p:ext uri="{BB962C8B-B14F-4D97-AF65-F5344CB8AC3E}">
        <p14:creationId xmlns:p14="http://schemas.microsoft.com/office/powerpoint/2010/main" val="71431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016517"/>
          </a:xfrm>
        </p:spPr>
        <p:txBody>
          <a:bodyPr>
            <a:normAutofit/>
          </a:bodyPr>
          <a:lstStyle/>
          <a:p>
            <a:r>
              <a:rPr lang="en-US" sz="6000" dirty="0"/>
              <a:t>Thank You </a:t>
            </a:r>
          </a:p>
        </p:txBody>
      </p:sp>
      <p:sp>
        <p:nvSpPr>
          <p:cNvPr id="4" name="TextBox 3">
            <a:extLst>
              <a:ext uri="{FF2B5EF4-FFF2-40B4-BE49-F238E27FC236}">
                <a16:creationId xmlns:a16="http://schemas.microsoft.com/office/drawing/2014/main" id="{7C9A3D39-D02E-43B8-8BBA-12D4B036D6F3}"/>
              </a:ext>
            </a:extLst>
          </p:cNvPr>
          <p:cNvSpPr txBox="1"/>
          <p:nvPr/>
        </p:nvSpPr>
        <p:spPr>
          <a:xfrm>
            <a:off x="2423435" y="3962400"/>
            <a:ext cx="4297130" cy="1938992"/>
          </a:xfrm>
          <a:prstGeom prst="rect">
            <a:avLst/>
          </a:prstGeom>
          <a:noFill/>
        </p:spPr>
        <p:txBody>
          <a:bodyPr wrap="square" rtlCol="0">
            <a:spAutoFit/>
          </a:bodyPr>
          <a:lstStyle/>
          <a:p>
            <a:pPr algn="ctr"/>
            <a:r>
              <a:rPr lang="en-US" sz="2400" dirty="0" err="1">
                <a:solidFill>
                  <a:schemeClr val="tx1">
                    <a:lumMod val="65000"/>
                    <a:lumOff val="35000"/>
                  </a:schemeClr>
                </a:solidFill>
              </a:rPr>
              <a:t>gavin.yamey@duke.edu</a:t>
            </a:r>
            <a:endParaRPr lang="en-US" sz="2400" dirty="0">
              <a:solidFill>
                <a:schemeClr val="tx1">
                  <a:lumMod val="65000"/>
                  <a:lumOff val="35000"/>
                </a:schemeClr>
              </a:solidFill>
            </a:endParaRPr>
          </a:p>
          <a:p>
            <a:pPr algn="ctr"/>
            <a:endParaRPr lang="en-US" sz="2400" dirty="0">
              <a:solidFill>
                <a:schemeClr val="tx1">
                  <a:lumMod val="65000"/>
                  <a:lumOff val="35000"/>
                </a:schemeClr>
              </a:solidFill>
            </a:endParaRPr>
          </a:p>
          <a:p>
            <a:pPr algn="ctr"/>
            <a:endParaRPr lang="en-US" sz="2400" dirty="0">
              <a:solidFill>
                <a:schemeClr val="tx1">
                  <a:lumMod val="65000"/>
                  <a:lumOff val="35000"/>
                </a:schemeClr>
              </a:solidFill>
            </a:endParaRPr>
          </a:p>
          <a:p>
            <a:pPr algn="ctr"/>
            <a:endParaRPr lang="en-US" sz="2400" dirty="0">
              <a:solidFill>
                <a:schemeClr val="tx1">
                  <a:lumMod val="65000"/>
                  <a:lumOff val="35000"/>
                </a:schemeClr>
              </a:solidFill>
            </a:endParaRPr>
          </a:p>
          <a:p>
            <a:pPr algn="ctr"/>
            <a:r>
              <a:rPr lang="en-US" sz="2400" dirty="0">
                <a:solidFill>
                  <a:schemeClr val="tx1">
                    <a:lumMod val="65000"/>
                    <a:lumOff val="35000"/>
                  </a:schemeClr>
                </a:solidFill>
              </a:rPr>
              <a:t>@</a:t>
            </a:r>
            <a:r>
              <a:rPr lang="en-US" sz="2400" dirty="0" err="1">
                <a:solidFill>
                  <a:schemeClr val="tx1">
                    <a:lumMod val="65000"/>
                    <a:lumOff val="35000"/>
                  </a:schemeClr>
                </a:solidFill>
              </a:rPr>
              <a:t>gyamey</a:t>
            </a:r>
            <a:r>
              <a:rPr lang="en-US" sz="2400" dirty="0">
                <a:solidFill>
                  <a:schemeClr val="tx1">
                    <a:lumMod val="65000"/>
                    <a:lumOff val="35000"/>
                  </a:schemeClr>
                </a:solidFill>
              </a:rPr>
              <a:t> </a:t>
            </a:r>
          </a:p>
        </p:txBody>
      </p:sp>
      <p:pic>
        <p:nvPicPr>
          <p:cNvPr id="5" name="Picture 4">
            <a:extLst>
              <a:ext uri="{FF2B5EF4-FFF2-40B4-BE49-F238E27FC236}">
                <a16:creationId xmlns:a16="http://schemas.microsoft.com/office/drawing/2014/main" id="{A1580728-6C67-4F6D-A22B-4D50C5546F43}"/>
              </a:ext>
            </a:extLst>
          </p:cNvPr>
          <p:cNvPicPr>
            <a:picLocks noChangeAspect="1"/>
          </p:cNvPicPr>
          <p:nvPr/>
        </p:nvPicPr>
        <p:blipFill>
          <a:blip r:embed="rId3"/>
          <a:stretch>
            <a:fillRect/>
          </a:stretch>
        </p:blipFill>
        <p:spPr>
          <a:xfrm>
            <a:off x="4254500" y="3311067"/>
            <a:ext cx="635000" cy="635000"/>
          </a:xfrm>
          <a:prstGeom prst="rect">
            <a:avLst/>
          </a:prstGeom>
        </p:spPr>
      </p:pic>
      <p:pic>
        <p:nvPicPr>
          <p:cNvPr id="6" name="Picture 5">
            <a:extLst>
              <a:ext uri="{FF2B5EF4-FFF2-40B4-BE49-F238E27FC236}">
                <a16:creationId xmlns:a16="http://schemas.microsoft.com/office/drawing/2014/main" id="{2E843F7B-E864-4582-9367-2B3F41D25490}"/>
              </a:ext>
            </a:extLst>
          </p:cNvPr>
          <p:cNvPicPr>
            <a:picLocks noChangeAspect="1"/>
          </p:cNvPicPr>
          <p:nvPr/>
        </p:nvPicPr>
        <p:blipFill>
          <a:blip r:embed="rId4"/>
          <a:stretch>
            <a:fillRect/>
          </a:stretch>
        </p:blipFill>
        <p:spPr>
          <a:xfrm>
            <a:off x="4320761" y="4800600"/>
            <a:ext cx="635000" cy="635000"/>
          </a:xfrm>
          <a:prstGeom prst="rect">
            <a:avLst/>
          </a:prstGeom>
        </p:spPr>
      </p:pic>
    </p:spTree>
    <p:extLst>
      <p:ext uri="{BB962C8B-B14F-4D97-AF65-F5344CB8AC3E}">
        <p14:creationId xmlns:p14="http://schemas.microsoft.com/office/powerpoint/2010/main" val="517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 y="5316"/>
            <a:ext cx="8610600" cy="1371600"/>
          </a:xfrm>
        </p:spPr>
        <p:txBody>
          <a:bodyPr>
            <a:normAutofit/>
          </a:bodyPr>
          <a:lstStyle/>
          <a:p>
            <a:r>
              <a:rPr lang="en-US" sz="3000" dirty="0"/>
              <a:t>The Commission on Investing in Health 1.0 -  2013</a:t>
            </a:r>
          </a:p>
        </p:txBody>
      </p:sp>
      <p:pic>
        <p:nvPicPr>
          <p:cNvPr id="9" name="Picture 8">
            <a:extLst>
              <a:ext uri="{FF2B5EF4-FFF2-40B4-BE49-F238E27FC236}">
                <a16:creationId xmlns:a16="http://schemas.microsoft.com/office/drawing/2014/main" id="{70732236-BE3A-4953-A462-215FB1178223}"/>
              </a:ext>
            </a:extLst>
          </p:cNvPr>
          <p:cNvPicPr>
            <a:picLocks noChangeAspect="1"/>
          </p:cNvPicPr>
          <p:nvPr/>
        </p:nvPicPr>
        <p:blipFill>
          <a:blip r:embed="rId3"/>
          <a:stretch>
            <a:fillRect/>
          </a:stretch>
        </p:blipFill>
        <p:spPr>
          <a:xfrm>
            <a:off x="533400" y="1828800"/>
            <a:ext cx="8220924" cy="2918500"/>
          </a:xfrm>
          <a:prstGeom prst="rect">
            <a:avLst/>
          </a:prstGeom>
        </p:spPr>
      </p:pic>
    </p:spTree>
    <p:extLst>
      <p:ext uri="{BB962C8B-B14F-4D97-AF65-F5344CB8AC3E}">
        <p14:creationId xmlns:p14="http://schemas.microsoft.com/office/powerpoint/2010/main" val="44264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793"/>
            <a:ext cx="9067800" cy="1371600"/>
          </a:xfrm>
        </p:spPr>
        <p:txBody>
          <a:bodyPr>
            <a:normAutofit/>
          </a:bodyPr>
          <a:lstStyle/>
          <a:p>
            <a:r>
              <a:rPr lang="en-US" sz="3000" dirty="0"/>
              <a:t>Technical &amp; Financial Feasibility of Grand Convergence</a:t>
            </a:r>
          </a:p>
        </p:txBody>
      </p:sp>
      <p:pic>
        <p:nvPicPr>
          <p:cNvPr id="4" name="Picture 3" descr="Gates Graph2.png">
            <a:extLst>
              <a:ext uri="{FF2B5EF4-FFF2-40B4-BE49-F238E27FC236}">
                <a16:creationId xmlns:a16="http://schemas.microsoft.com/office/drawing/2014/main" id="{AD8C761D-3054-466C-B79E-197708254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13365"/>
            <a:ext cx="7920426" cy="4231270"/>
          </a:xfrm>
          <a:prstGeom prst="rect">
            <a:avLst/>
          </a:prstGeom>
        </p:spPr>
      </p:pic>
    </p:spTree>
    <p:extLst>
      <p:ext uri="{BB962C8B-B14F-4D97-AF65-F5344CB8AC3E}">
        <p14:creationId xmlns:p14="http://schemas.microsoft.com/office/powerpoint/2010/main" val="356621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B1D4F5-F1A3-4E60-99D0-B3856CA2838F}"/>
              </a:ext>
            </a:extLst>
          </p:cNvPr>
          <p:cNvSpPr>
            <a:spLocks noGrp="1"/>
          </p:cNvSpPr>
          <p:nvPr>
            <p:ph type="title"/>
          </p:nvPr>
        </p:nvSpPr>
        <p:spPr>
          <a:xfrm>
            <a:off x="0" y="-76200"/>
            <a:ext cx="9144000" cy="1447800"/>
          </a:xfrm>
        </p:spPr>
        <p:txBody>
          <a:bodyPr>
            <a:normAutofit/>
          </a:bodyPr>
          <a:lstStyle/>
          <a:p>
            <a:r>
              <a:rPr lang="en-US" sz="3000" dirty="0"/>
              <a:t>The Commission on Investing in Health 2.0 - 2018</a:t>
            </a:r>
          </a:p>
        </p:txBody>
      </p:sp>
      <p:pic>
        <p:nvPicPr>
          <p:cNvPr id="12" name="Picture 11">
            <a:extLst>
              <a:ext uri="{FF2B5EF4-FFF2-40B4-BE49-F238E27FC236}">
                <a16:creationId xmlns:a16="http://schemas.microsoft.com/office/drawing/2014/main" id="{DB496FFB-B8D8-46E7-8304-8CAD1B1F2D4F}"/>
              </a:ext>
            </a:extLst>
          </p:cNvPr>
          <p:cNvPicPr>
            <a:picLocks noChangeAspect="1"/>
          </p:cNvPicPr>
          <p:nvPr/>
        </p:nvPicPr>
        <p:blipFill>
          <a:blip r:embed="rId3"/>
          <a:stretch>
            <a:fillRect/>
          </a:stretch>
        </p:blipFill>
        <p:spPr>
          <a:xfrm>
            <a:off x="442294" y="1828800"/>
            <a:ext cx="8259412" cy="2980489"/>
          </a:xfrm>
          <a:prstGeom prst="rect">
            <a:avLst/>
          </a:prstGeom>
        </p:spPr>
      </p:pic>
    </p:spTree>
    <p:extLst>
      <p:ext uri="{BB962C8B-B14F-4D97-AF65-F5344CB8AC3E}">
        <p14:creationId xmlns:p14="http://schemas.microsoft.com/office/powerpoint/2010/main" val="115189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B1D4F5-F1A3-4E60-99D0-B3856CA2838F}"/>
              </a:ext>
            </a:extLst>
          </p:cNvPr>
          <p:cNvSpPr>
            <a:spLocks noGrp="1"/>
          </p:cNvSpPr>
          <p:nvPr>
            <p:ph type="title"/>
          </p:nvPr>
        </p:nvSpPr>
        <p:spPr>
          <a:xfrm>
            <a:off x="0" y="-76200"/>
            <a:ext cx="9144000" cy="1447800"/>
          </a:xfrm>
        </p:spPr>
        <p:txBody>
          <a:bodyPr>
            <a:normAutofit/>
          </a:bodyPr>
          <a:lstStyle/>
          <a:p>
            <a:r>
              <a:rPr lang="en-US" sz="3000" dirty="0"/>
              <a:t>The Commission on Investing in Health 3.0 - 2024</a:t>
            </a:r>
          </a:p>
        </p:txBody>
      </p:sp>
      <p:sp>
        <p:nvSpPr>
          <p:cNvPr id="2" name="TextBox 1">
            <a:extLst>
              <a:ext uri="{FF2B5EF4-FFF2-40B4-BE49-F238E27FC236}">
                <a16:creationId xmlns:a16="http://schemas.microsoft.com/office/drawing/2014/main" id="{D8CCE1B2-26DE-4A84-B21A-90E2757E76DB}"/>
              </a:ext>
            </a:extLst>
          </p:cNvPr>
          <p:cNvSpPr txBox="1"/>
          <p:nvPr/>
        </p:nvSpPr>
        <p:spPr>
          <a:xfrm>
            <a:off x="871176" y="951935"/>
            <a:ext cx="7848600" cy="3631763"/>
          </a:xfrm>
          <a:prstGeom prst="rect">
            <a:avLst/>
          </a:prstGeom>
          <a:noFill/>
        </p:spPr>
        <p:txBody>
          <a:bodyPr wrap="square" rtlCol="0">
            <a:spAutoFit/>
          </a:bodyPr>
          <a:lstStyle/>
          <a:p>
            <a:pPr marL="285750" indent="-285750">
              <a:buFont typeface="Courier New" panose="02070309020205020404" pitchFamily="49" charset="0"/>
              <a:buChar char="o"/>
            </a:pPr>
            <a:r>
              <a:rPr lang="en-US" sz="2000" i="1" dirty="0"/>
              <a:t>Global Health 2050 </a:t>
            </a:r>
            <a:r>
              <a:rPr lang="en-US" sz="2000" dirty="0"/>
              <a:t>i</a:t>
            </a:r>
            <a:r>
              <a:rPr lang="en-US" dirty="0"/>
              <a:t>dentifies opportunities for investing in health in the post-COVID era that can succeed despite multiple headwinds:</a:t>
            </a:r>
          </a:p>
          <a:p>
            <a:endParaRPr lang="en-US" dirty="0"/>
          </a:p>
          <a:p>
            <a:pPr marL="742950" lvl="1" indent="-285750">
              <a:buFont typeface="Courier New" panose="02070309020205020404" pitchFamily="49" charset="0"/>
              <a:buChar char="o"/>
            </a:pPr>
            <a:r>
              <a:rPr lang="en-US" sz="1700" dirty="0"/>
              <a:t>Rising geopolitical tensions, conflicts </a:t>
            </a:r>
          </a:p>
          <a:p>
            <a:pPr marL="742950" lvl="1" indent="-285750">
              <a:buFont typeface="Courier New" panose="02070309020205020404" pitchFamily="49" charset="0"/>
              <a:buChar char="o"/>
            </a:pPr>
            <a:r>
              <a:rPr lang="en-US" sz="1700" dirty="0"/>
              <a:t>Increasingly manifest climate change</a:t>
            </a:r>
          </a:p>
          <a:p>
            <a:pPr marL="742950" lvl="1" indent="-285750">
              <a:buFont typeface="Courier New" panose="02070309020205020404" pitchFamily="49" charset="0"/>
              <a:buChar char="o"/>
            </a:pPr>
            <a:r>
              <a:rPr lang="en-US" sz="1700" dirty="0"/>
              <a:t>Growth in nationalistic populism </a:t>
            </a:r>
          </a:p>
          <a:p>
            <a:pPr marL="742950" lvl="1" indent="-285750">
              <a:buFont typeface="Courier New" panose="02070309020205020404" pitchFamily="49" charset="0"/>
              <a:buChar char="o"/>
            </a:pPr>
            <a:r>
              <a:rPr lang="en-US" sz="1700" dirty="0"/>
              <a:t>Slowed progress towards UHC</a:t>
            </a:r>
          </a:p>
          <a:p>
            <a:pPr marL="742950" lvl="1" indent="-285750">
              <a:buFont typeface="Courier New" panose="02070309020205020404" pitchFamily="49" charset="0"/>
              <a:buChar char="o"/>
            </a:pPr>
            <a:r>
              <a:rPr lang="en-US" sz="1700" dirty="0"/>
              <a:t>Pandemic risk</a:t>
            </a:r>
          </a:p>
          <a:p>
            <a:pPr lvl="1"/>
            <a:endParaRPr lang="en-US" sz="1700" dirty="0"/>
          </a:p>
          <a:p>
            <a:pPr marL="285750" indent="-285750">
              <a:buFont typeface="Courier New" panose="02070309020205020404" pitchFamily="49" charset="0"/>
              <a:buChar char="o"/>
            </a:pPr>
            <a:r>
              <a:rPr lang="en-US" dirty="0"/>
              <a:t>6 emerging conclusions that I will share today for your responses and feedback</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Report will be launched at the World Health Summit in Berlin, October 15, 2024</a:t>
            </a:r>
          </a:p>
        </p:txBody>
      </p:sp>
      <p:pic>
        <p:nvPicPr>
          <p:cNvPr id="2050" name="Picture 2" descr="Dr. Lia Tadesse - Africa Health ...">
            <a:extLst>
              <a:ext uri="{FF2B5EF4-FFF2-40B4-BE49-F238E27FC236}">
                <a16:creationId xmlns:a16="http://schemas.microsoft.com/office/drawing/2014/main" id="{DFF1A898-6CDE-47A5-8877-F82606831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447" y="4381752"/>
            <a:ext cx="1145381" cy="11453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A0B44F-9E00-47E6-88C4-99B1E719B13B}"/>
              </a:ext>
            </a:extLst>
          </p:cNvPr>
          <p:cNvPicPr>
            <a:picLocks noChangeAspect="1"/>
          </p:cNvPicPr>
          <p:nvPr/>
        </p:nvPicPr>
        <p:blipFill>
          <a:blip r:embed="rId4"/>
          <a:stretch>
            <a:fillRect/>
          </a:stretch>
        </p:blipFill>
        <p:spPr>
          <a:xfrm>
            <a:off x="4033277" y="4360710"/>
            <a:ext cx="762199" cy="1145381"/>
          </a:xfrm>
          <a:prstGeom prst="rect">
            <a:avLst/>
          </a:prstGeom>
        </p:spPr>
      </p:pic>
      <p:sp>
        <p:nvSpPr>
          <p:cNvPr id="4" name="TextBox 3">
            <a:extLst>
              <a:ext uri="{FF2B5EF4-FFF2-40B4-BE49-F238E27FC236}">
                <a16:creationId xmlns:a16="http://schemas.microsoft.com/office/drawing/2014/main" id="{D8AAEB4A-C63D-4D58-8076-7752F98737A3}"/>
              </a:ext>
            </a:extLst>
          </p:cNvPr>
          <p:cNvSpPr txBox="1"/>
          <p:nvPr/>
        </p:nvSpPr>
        <p:spPr>
          <a:xfrm>
            <a:off x="2209800" y="5487972"/>
            <a:ext cx="1526381" cy="523220"/>
          </a:xfrm>
          <a:prstGeom prst="rect">
            <a:avLst/>
          </a:prstGeom>
          <a:noFill/>
        </p:spPr>
        <p:txBody>
          <a:bodyPr wrap="square" rtlCol="0">
            <a:spAutoFit/>
          </a:bodyPr>
          <a:lstStyle/>
          <a:p>
            <a:pPr algn="ctr"/>
            <a:r>
              <a:rPr lang="en-US" sz="1400" b="1" dirty="0"/>
              <a:t>Lia Tadesse</a:t>
            </a:r>
          </a:p>
          <a:p>
            <a:pPr algn="ctr"/>
            <a:r>
              <a:rPr lang="en-US" sz="1400" dirty="0"/>
              <a:t>Commissioner </a:t>
            </a:r>
          </a:p>
        </p:txBody>
      </p:sp>
      <p:sp>
        <p:nvSpPr>
          <p:cNvPr id="10" name="TextBox 9">
            <a:extLst>
              <a:ext uri="{FF2B5EF4-FFF2-40B4-BE49-F238E27FC236}">
                <a16:creationId xmlns:a16="http://schemas.microsoft.com/office/drawing/2014/main" id="{A5DFB821-FF4C-4C02-BEC8-188023B3D036}"/>
              </a:ext>
            </a:extLst>
          </p:cNvPr>
          <p:cNvSpPr txBox="1"/>
          <p:nvPr/>
        </p:nvSpPr>
        <p:spPr>
          <a:xfrm>
            <a:off x="3651187" y="5485187"/>
            <a:ext cx="1526381" cy="523220"/>
          </a:xfrm>
          <a:prstGeom prst="rect">
            <a:avLst/>
          </a:prstGeom>
          <a:noFill/>
        </p:spPr>
        <p:txBody>
          <a:bodyPr wrap="square" rtlCol="0">
            <a:spAutoFit/>
          </a:bodyPr>
          <a:lstStyle/>
          <a:p>
            <a:pPr algn="ctr"/>
            <a:r>
              <a:rPr lang="en-US" sz="1400" b="1" dirty="0"/>
              <a:t>Angela Chang</a:t>
            </a:r>
          </a:p>
          <a:p>
            <a:pPr algn="ctr"/>
            <a:r>
              <a:rPr lang="en-US" sz="1400" dirty="0"/>
              <a:t>Commissioner </a:t>
            </a:r>
          </a:p>
        </p:txBody>
      </p:sp>
      <p:pic>
        <p:nvPicPr>
          <p:cNvPr id="5" name="Picture 4">
            <a:extLst>
              <a:ext uri="{FF2B5EF4-FFF2-40B4-BE49-F238E27FC236}">
                <a16:creationId xmlns:a16="http://schemas.microsoft.com/office/drawing/2014/main" id="{9F3E26C4-A642-4EF7-A1EF-7423D19E3FB9}"/>
              </a:ext>
            </a:extLst>
          </p:cNvPr>
          <p:cNvPicPr>
            <a:picLocks noChangeAspect="1"/>
          </p:cNvPicPr>
          <p:nvPr/>
        </p:nvPicPr>
        <p:blipFill>
          <a:blip r:embed="rId5"/>
          <a:stretch>
            <a:fillRect/>
          </a:stretch>
        </p:blipFill>
        <p:spPr>
          <a:xfrm>
            <a:off x="5497159" y="4381752"/>
            <a:ext cx="747217" cy="1122868"/>
          </a:xfrm>
          <a:prstGeom prst="rect">
            <a:avLst/>
          </a:prstGeom>
        </p:spPr>
      </p:pic>
      <p:sp>
        <p:nvSpPr>
          <p:cNvPr id="11" name="TextBox 10">
            <a:extLst>
              <a:ext uri="{FF2B5EF4-FFF2-40B4-BE49-F238E27FC236}">
                <a16:creationId xmlns:a16="http://schemas.microsoft.com/office/drawing/2014/main" id="{D8671355-57BA-4999-AAA5-7F7FE99021D6}"/>
              </a:ext>
            </a:extLst>
          </p:cNvPr>
          <p:cNvSpPr txBox="1"/>
          <p:nvPr/>
        </p:nvSpPr>
        <p:spPr>
          <a:xfrm>
            <a:off x="5177568" y="5481189"/>
            <a:ext cx="1526381" cy="523220"/>
          </a:xfrm>
          <a:prstGeom prst="rect">
            <a:avLst/>
          </a:prstGeom>
          <a:noFill/>
        </p:spPr>
        <p:txBody>
          <a:bodyPr wrap="square" rtlCol="0">
            <a:spAutoFit/>
          </a:bodyPr>
          <a:lstStyle/>
          <a:p>
            <a:pPr algn="ctr"/>
            <a:r>
              <a:rPr lang="en-US" sz="1400" b="1" dirty="0"/>
              <a:t>Olive </a:t>
            </a:r>
            <a:r>
              <a:rPr lang="en-US" sz="1400" b="1" dirty="0" err="1"/>
              <a:t>Shisana</a:t>
            </a:r>
            <a:endParaRPr lang="en-US" sz="1400" b="1" dirty="0"/>
          </a:p>
          <a:p>
            <a:pPr algn="ctr"/>
            <a:r>
              <a:rPr lang="en-US" sz="1400" dirty="0"/>
              <a:t>CIH 3.0 Adviser</a:t>
            </a:r>
          </a:p>
        </p:txBody>
      </p:sp>
      <p:pic>
        <p:nvPicPr>
          <p:cNvPr id="2054" name="Picture 6" descr="Helen Clark | New Zealand | Fandom">
            <a:extLst>
              <a:ext uri="{FF2B5EF4-FFF2-40B4-BE49-F238E27FC236}">
                <a16:creationId xmlns:a16="http://schemas.microsoft.com/office/drawing/2014/main" id="{10D75938-8946-468F-8028-4672E9F30F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0407" y="4359239"/>
            <a:ext cx="803476" cy="11453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C4B9913-6D17-40A6-BD0E-CA8B85BF31BE}"/>
              </a:ext>
            </a:extLst>
          </p:cNvPr>
          <p:cNvSpPr txBox="1"/>
          <p:nvPr/>
        </p:nvSpPr>
        <p:spPr>
          <a:xfrm>
            <a:off x="6618955" y="5477191"/>
            <a:ext cx="1526381" cy="523220"/>
          </a:xfrm>
          <a:prstGeom prst="rect">
            <a:avLst/>
          </a:prstGeom>
          <a:noFill/>
        </p:spPr>
        <p:txBody>
          <a:bodyPr wrap="square" rtlCol="0">
            <a:spAutoFit/>
          </a:bodyPr>
          <a:lstStyle/>
          <a:p>
            <a:pPr algn="ctr"/>
            <a:r>
              <a:rPr lang="en-US" sz="1400" b="1" dirty="0"/>
              <a:t>Helen Clark</a:t>
            </a:r>
          </a:p>
          <a:p>
            <a:pPr algn="ctr"/>
            <a:r>
              <a:rPr lang="en-US" sz="1400" dirty="0"/>
              <a:t>CIH 3.0 Adviser</a:t>
            </a:r>
          </a:p>
        </p:txBody>
      </p:sp>
    </p:spTree>
    <p:extLst>
      <p:ext uri="{BB962C8B-B14F-4D97-AF65-F5344CB8AC3E}">
        <p14:creationId xmlns:p14="http://schemas.microsoft.com/office/powerpoint/2010/main" val="297161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3"/>
            <a:ext cx="9144000" cy="1447800"/>
          </a:xfrm>
        </p:spPr>
        <p:txBody>
          <a:bodyPr>
            <a:normAutofit/>
          </a:bodyPr>
          <a:lstStyle/>
          <a:p>
            <a:r>
              <a:rPr lang="en-US" sz="3000" dirty="0"/>
              <a:t>Conclusion 1: Dramatic Gains in Welfare Are Within Reach</a:t>
            </a:r>
          </a:p>
        </p:txBody>
      </p:sp>
      <p:sp>
        <p:nvSpPr>
          <p:cNvPr id="8" name="Rounded Rectangle 4">
            <a:extLst>
              <a:ext uri="{FF2B5EF4-FFF2-40B4-BE49-F238E27FC236}">
                <a16:creationId xmlns:a16="http://schemas.microsoft.com/office/drawing/2014/main" id="{FC187952-816D-41F1-A3F2-5C2C84ED2ABA}"/>
              </a:ext>
            </a:extLst>
          </p:cNvPr>
          <p:cNvSpPr/>
          <p:nvPr/>
        </p:nvSpPr>
        <p:spPr>
          <a:xfrm>
            <a:off x="685800" y="1485571"/>
            <a:ext cx="2438399" cy="311151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00"/>
              </a:solidFill>
            </a:endParaRPr>
          </a:p>
        </p:txBody>
      </p:sp>
      <p:pic>
        <p:nvPicPr>
          <p:cNvPr id="6" name="Picture 5">
            <a:extLst>
              <a:ext uri="{FF2B5EF4-FFF2-40B4-BE49-F238E27FC236}">
                <a16:creationId xmlns:a16="http://schemas.microsoft.com/office/drawing/2014/main" id="{9F77AAB6-0FDB-4796-8A91-E5B5E8836C3B}"/>
              </a:ext>
            </a:extLst>
          </p:cNvPr>
          <p:cNvPicPr>
            <a:picLocks noChangeAspect="1"/>
          </p:cNvPicPr>
          <p:nvPr/>
        </p:nvPicPr>
        <p:blipFill>
          <a:blip r:embed="rId3"/>
          <a:stretch>
            <a:fillRect/>
          </a:stretch>
        </p:blipFill>
        <p:spPr>
          <a:xfrm>
            <a:off x="3999614" y="1243011"/>
            <a:ext cx="4692641" cy="4143375"/>
          </a:xfrm>
          <a:prstGeom prst="rect">
            <a:avLst/>
          </a:prstGeom>
        </p:spPr>
      </p:pic>
      <p:sp>
        <p:nvSpPr>
          <p:cNvPr id="10" name="TextBox 9">
            <a:extLst>
              <a:ext uri="{FF2B5EF4-FFF2-40B4-BE49-F238E27FC236}">
                <a16:creationId xmlns:a16="http://schemas.microsoft.com/office/drawing/2014/main" id="{35F90F18-C295-4751-B827-90D72803D735}"/>
              </a:ext>
            </a:extLst>
          </p:cNvPr>
          <p:cNvSpPr txBox="1"/>
          <p:nvPr/>
        </p:nvSpPr>
        <p:spPr>
          <a:xfrm>
            <a:off x="609600" y="1570354"/>
            <a:ext cx="2590800" cy="2862322"/>
          </a:xfrm>
          <a:prstGeom prst="rect">
            <a:avLst/>
          </a:prstGeom>
          <a:noFill/>
        </p:spPr>
        <p:txBody>
          <a:bodyPr wrap="square" rtlCol="0">
            <a:spAutoFit/>
          </a:bodyPr>
          <a:lstStyle/>
          <a:p>
            <a:pPr algn="ctr"/>
            <a:r>
              <a:rPr lang="en-US" b="1" dirty="0"/>
              <a:t>50 by 50: </a:t>
            </a:r>
            <a:r>
              <a:rPr lang="en-US" dirty="0"/>
              <a:t>Halving the probability of premature death (PPD)—</a:t>
            </a:r>
            <a:r>
              <a:rPr lang="en-US" i="1" dirty="0"/>
              <a:t>death before age 70</a:t>
            </a:r>
            <a:r>
              <a:rPr lang="en-US" dirty="0"/>
              <a:t>—by 2050, from a 2019 baseline (i.e., over 31 years)</a:t>
            </a:r>
          </a:p>
          <a:p>
            <a:pPr algn="ctr"/>
            <a:endParaRPr lang="en-US" dirty="0"/>
          </a:p>
          <a:p>
            <a:pPr algn="ctr"/>
            <a:r>
              <a:rPr lang="en-US" b="1" dirty="0"/>
              <a:t>Interim milestone of </a:t>
            </a:r>
          </a:p>
          <a:p>
            <a:pPr algn="ctr"/>
            <a:r>
              <a:rPr lang="en-US" b="1" dirty="0"/>
              <a:t>30 by 35</a:t>
            </a:r>
            <a:r>
              <a:rPr lang="en-US" dirty="0"/>
              <a:t>: Reducing PPD by 30% by 2035</a:t>
            </a:r>
            <a:endParaRPr lang="en-US" b="1" dirty="0"/>
          </a:p>
        </p:txBody>
      </p:sp>
      <p:sp>
        <p:nvSpPr>
          <p:cNvPr id="11" name="TextBox 10">
            <a:extLst>
              <a:ext uri="{FF2B5EF4-FFF2-40B4-BE49-F238E27FC236}">
                <a16:creationId xmlns:a16="http://schemas.microsoft.com/office/drawing/2014/main" id="{7A10A5DB-301B-4FA9-9ECB-2EBF66FE2D93}"/>
              </a:ext>
            </a:extLst>
          </p:cNvPr>
          <p:cNvSpPr txBox="1"/>
          <p:nvPr/>
        </p:nvSpPr>
        <p:spPr>
          <a:xfrm>
            <a:off x="3810000" y="5386386"/>
            <a:ext cx="4692640" cy="584775"/>
          </a:xfrm>
          <a:prstGeom prst="rect">
            <a:avLst/>
          </a:prstGeom>
          <a:noFill/>
        </p:spPr>
        <p:txBody>
          <a:bodyPr wrap="square" rtlCol="0">
            <a:spAutoFit/>
          </a:bodyPr>
          <a:lstStyle/>
          <a:p>
            <a:r>
              <a:rPr lang="en-US" sz="1600" b="1" dirty="0"/>
              <a:t>7 high-population countries that </a:t>
            </a:r>
            <a:r>
              <a:rPr lang="en-GB" sz="1600" b="1" dirty="0"/>
              <a:t>achieved a halving of PPD in the last half century over 31 years or less</a:t>
            </a:r>
            <a:endParaRPr lang="en-US" sz="1600" b="1" dirty="0"/>
          </a:p>
        </p:txBody>
      </p:sp>
    </p:spTree>
    <p:extLst>
      <p:ext uri="{BB962C8B-B14F-4D97-AF65-F5344CB8AC3E}">
        <p14:creationId xmlns:p14="http://schemas.microsoft.com/office/powerpoint/2010/main" val="407417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3"/>
            <a:ext cx="9144000" cy="1447800"/>
          </a:xfrm>
        </p:spPr>
        <p:txBody>
          <a:bodyPr>
            <a:normAutofit/>
          </a:bodyPr>
          <a:lstStyle/>
          <a:p>
            <a:r>
              <a:rPr lang="en-US" sz="3000" dirty="0"/>
              <a:t>Conclusion 2: A Remarkably Narrow Set of Conditions Needs to be Targeted</a:t>
            </a:r>
          </a:p>
        </p:txBody>
      </p:sp>
      <p:pic>
        <p:nvPicPr>
          <p:cNvPr id="3" name="Picture 2">
            <a:extLst>
              <a:ext uri="{FF2B5EF4-FFF2-40B4-BE49-F238E27FC236}">
                <a16:creationId xmlns:a16="http://schemas.microsoft.com/office/drawing/2014/main" id="{0BF83F98-22D4-4F9E-B751-6B7C29775BD3}"/>
              </a:ext>
            </a:extLst>
          </p:cNvPr>
          <p:cNvPicPr>
            <a:picLocks noChangeAspect="1"/>
          </p:cNvPicPr>
          <p:nvPr/>
        </p:nvPicPr>
        <p:blipFill>
          <a:blip r:embed="rId3"/>
          <a:stretch>
            <a:fillRect/>
          </a:stretch>
        </p:blipFill>
        <p:spPr>
          <a:xfrm>
            <a:off x="1737114" y="1600041"/>
            <a:ext cx="5669771" cy="3657917"/>
          </a:xfrm>
          <a:prstGeom prst="rect">
            <a:avLst/>
          </a:prstGeom>
        </p:spPr>
      </p:pic>
      <p:sp>
        <p:nvSpPr>
          <p:cNvPr id="4" name="TextBox 3">
            <a:extLst>
              <a:ext uri="{FF2B5EF4-FFF2-40B4-BE49-F238E27FC236}">
                <a16:creationId xmlns:a16="http://schemas.microsoft.com/office/drawing/2014/main" id="{F589DA95-9BD1-4338-8FD0-E7135B7693CE}"/>
              </a:ext>
            </a:extLst>
          </p:cNvPr>
          <p:cNvSpPr txBox="1"/>
          <p:nvPr/>
        </p:nvSpPr>
        <p:spPr>
          <a:xfrm>
            <a:off x="2590800" y="5397516"/>
            <a:ext cx="5105400" cy="646331"/>
          </a:xfrm>
          <a:prstGeom prst="rect">
            <a:avLst/>
          </a:prstGeom>
          <a:noFill/>
        </p:spPr>
        <p:txBody>
          <a:bodyPr wrap="square" rtlCol="0">
            <a:spAutoFit/>
          </a:bodyPr>
          <a:lstStyle/>
          <a:p>
            <a:pPr algn="ctr"/>
            <a:r>
              <a:rPr lang="en-US" b="1" dirty="0"/>
              <a:t>Causes of the life expectancy gap compared to the “North Atlantic” in 2019</a:t>
            </a:r>
          </a:p>
        </p:txBody>
      </p:sp>
    </p:spTree>
    <p:extLst>
      <p:ext uri="{BB962C8B-B14F-4D97-AF65-F5344CB8AC3E}">
        <p14:creationId xmlns:p14="http://schemas.microsoft.com/office/powerpoint/2010/main" val="97916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3"/>
            <a:ext cx="9144000" cy="1447800"/>
          </a:xfrm>
        </p:spPr>
        <p:txBody>
          <a:bodyPr>
            <a:normAutofit/>
          </a:bodyPr>
          <a:lstStyle/>
          <a:p>
            <a:r>
              <a:rPr lang="en-US" sz="3000" dirty="0"/>
              <a:t>Conclusion 3: Publicly Subsidize Critical Drugs &amp; Other Commodities for the 15 Priority Conditions</a:t>
            </a:r>
          </a:p>
        </p:txBody>
      </p:sp>
      <p:sp>
        <p:nvSpPr>
          <p:cNvPr id="7" name="TextBox 6">
            <a:extLst>
              <a:ext uri="{FF2B5EF4-FFF2-40B4-BE49-F238E27FC236}">
                <a16:creationId xmlns:a16="http://schemas.microsoft.com/office/drawing/2014/main" id="{FAE2669C-FEF6-44E4-8FDF-B1E91E863809}"/>
              </a:ext>
            </a:extLst>
          </p:cNvPr>
          <p:cNvSpPr txBox="1"/>
          <p:nvPr/>
        </p:nvSpPr>
        <p:spPr>
          <a:xfrm>
            <a:off x="0" y="1676400"/>
            <a:ext cx="9143999" cy="3973524"/>
          </a:xfrm>
          <a:prstGeom prst="rect">
            <a:avLst/>
          </a:prstGeom>
          <a:noFill/>
        </p:spPr>
        <p:txBody>
          <a:bodyPr wrap="square" lIns="91440" tIns="45720" rIns="91440" bIns="45720" anchor="t">
            <a:spAutoFit/>
          </a:bodyPr>
          <a:lstStyle/>
          <a:p>
            <a:pPr marL="800100" lvl="1" indent="-342900">
              <a:lnSpc>
                <a:spcPct val="150000"/>
              </a:lnSpc>
              <a:buFont typeface="Courier New" panose="020B0604020202020204" pitchFamily="34" charset="0"/>
              <a:buChar char="o"/>
            </a:pPr>
            <a:r>
              <a:rPr lang="en-US" sz="2000" b="1" dirty="0">
                <a:ea typeface="+mn-lt"/>
                <a:cs typeface="+mn-lt"/>
              </a:rPr>
              <a:t>Governments struggle to fund interventions even for these 15 conditions:</a:t>
            </a:r>
            <a:endParaRPr lang="en-US" sz="2000" dirty="0">
              <a:ea typeface="+mn-lt"/>
              <a:cs typeface="+mn-lt"/>
            </a:endParaRPr>
          </a:p>
          <a:p>
            <a:pPr marL="1257300" lvl="2" indent="-342900">
              <a:lnSpc>
                <a:spcPct val="150000"/>
              </a:lnSpc>
              <a:buFont typeface="Courier New" panose="020B0604020202020204" pitchFamily="34" charset="0"/>
              <a:buChar char="o"/>
            </a:pPr>
            <a:r>
              <a:rPr lang="en-US" dirty="0">
                <a:ea typeface="+mn-lt"/>
                <a:cs typeface="+mn-lt"/>
              </a:rPr>
              <a:t>Aging populations, </a:t>
            </a:r>
            <a:r>
              <a:rPr lang="en-US" dirty="0"/>
              <a:t>shrinking working age populations, macroeconomic distress </a:t>
            </a:r>
            <a:endParaRPr lang="en-US" dirty="0">
              <a:ea typeface="+mn-lt"/>
              <a:cs typeface="+mn-lt"/>
            </a:endParaRPr>
          </a:p>
          <a:p>
            <a:pPr marL="800100" lvl="1" indent="-342900">
              <a:lnSpc>
                <a:spcPct val="150000"/>
              </a:lnSpc>
              <a:buFont typeface="Courier New" panose="020B0604020202020204" pitchFamily="34" charset="0"/>
              <a:buChar char="o"/>
            </a:pPr>
            <a:r>
              <a:rPr lang="en-US" sz="2000" b="1" dirty="0">
                <a:ea typeface="+mn-lt"/>
                <a:cs typeface="+mn-lt"/>
              </a:rPr>
              <a:t>Strong case for nations to choose finance mechanisms targeting these 15 conditions:</a:t>
            </a:r>
            <a:endParaRPr lang="en-US" sz="2000" dirty="0">
              <a:ea typeface="+mn-lt"/>
              <a:cs typeface="+mn-lt"/>
            </a:endParaRPr>
          </a:p>
          <a:p>
            <a:pPr marL="1257300" lvl="2" indent="-342900">
              <a:lnSpc>
                <a:spcPct val="150000"/>
              </a:lnSpc>
              <a:buFont typeface="Courier New" panose="020B0604020202020204" pitchFamily="34" charset="0"/>
              <a:buChar char="o"/>
            </a:pPr>
            <a:r>
              <a:rPr lang="en-US" dirty="0">
                <a:ea typeface="+mn-lt"/>
                <a:cs typeface="+mn-lt"/>
              </a:rPr>
              <a:t>Steers </a:t>
            </a:r>
            <a:r>
              <a:rPr lang="en-US" dirty="0"/>
              <a:t>intervention efforts in priority directions, reduces the most common cause of catastrophic OOPs, uses pricing policy to slow the development of AMR  </a:t>
            </a:r>
            <a:endParaRPr lang="en-US" dirty="0">
              <a:cs typeface="Calibri"/>
            </a:endParaRPr>
          </a:p>
          <a:p>
            <a:pPr marL="800100" lvl="1" indent="-342900">
              <a:lnSpc>
                <a:spcPct val="150000"/>
              </a:lnSpc>
              <a:buFont typeface="Courier New" panose="020B0604020202020204" pitchFamily="34" charset="0"/>
              <a:buChar char="o"/>
            </a:pPr>
            <a:r>
              <a:rPr lang="en-US" sz="2000" b="1" dirty="0">
                <a:ea typeface="+mn-lt"/>
                <a:cs typeface="+mn-lt"/>
              </a:rPr>
              <a:t>We propose a public procurement &amp; subsidy (“Arrow mechanism)</a:t>
            </a:r>
          </a:p>
          <a:p>
            <a:pPr marL="1257300" lvl="2" indent="-342900">
              <a:lnSpc>
                <a:spcPct val="150000"/>
              </a:lnSpc>
              <a:buFont typeface="Courier New" panose="020B0604020202020204" pitchFamily="34" charset="0"/>
              <a:buChar char="o"/>
            </a:pPr>
            <a:r>
              <a:rPr lang="en-US" dirty="0"/>
              <a:t>Subsidize commodities, procure them more efficiently, procure adequate supplies to be inserted at the top of domestic supply chains both public and private</a:t>
            </a:r>
          </a:p>
        </p:txBody>
      </p:sp>
    </p:spTree>
    <p:extLst>
      <p:ext uri="{BB962C8B-B14F-4D97-AF65-F5344CB8AC3E}">
        <p14:creationId xmlns:p14="http://schemas.microsoft.com/office/powerpoint/2010/main" val="187849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3"/>
            <a:ext cx="9144000" cy="1447800"/>
          </a:xfrm>
        </p:spPr>
        <p:txBody>
          <a:bodyPr>
            <a:normAutofit/>
          </a:bodyPr>
          <a:lstStyle/>
          <a:p>
            <a:r>
              <a:rPr lang="en-US" sz="3000" dirty="0"/>
              <a:t>Conclusion 4: Accompany Focused Financing With Focused HSS (A “Modular” Approach)</a:t>
            </a:r>
          </a:p>
        </p:txBody>
      </p:sp>
      <p:graphicFrame>
        <p:nvGraphicFramePr>
          <p:cNvPr id="3" name="Table 2">
            <a:extLst>
              <a:ext uri="{FF2B5EF4-FFF2-40B4-BE49-F238E27FC236}">
                <a16:creationId xmlns:a16="http://schemas.microsoft.com/office/drawing/2014/main" id="{5707FE50-3F36-49BA-87C8-57899F533A07}"/>
              </a:ext>
            </a:extLst>
          </p:cNvPr>
          <p:cNvGraphicFramePr>
            <a:graphicFrameLocks noGrp="1"/>
          </p:cNvGraphicFramePr>
          <p:nvPr>
            <p:extLst>
              <p:ext uri="{D42A27DB-BD31-4B8C-83A1-F6EECF244321}">
                <p14:modId xmlns:p14="http://schemas.microsoft.com/office/powerpoint/2010/main" val="475341123"/>
              </p:ext>
            </p:extLst>
          </p:nvPr>
        </p:nvGraphicFramePr>
        <p:xfrm>
          <a:off x="533400" y="1600200"/>
          <a:ext cx="8382000" cy="4553354"/>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59034977"/>
                    </a:ext>
                  </a:extLst>
                </a:gridCol>
                <a:gridCol w="2095500">
                  <a:extLst>
                    <a:ext uri="{9D8B030D-6E8A-4147-A177-3AD203B41FA5}">
                      <a16:colId xmlns:a16="http://schemas.microsoft.com/office/drawing/2014/main" val="2441685456"/>
                    </a:ext>
                  </a:extLst>
                </a:gridCol>
                <a:gridCol w="2095500">
                  <a:extLst>
                    <a:ext uri="{9D8B030D-6E8A-4147-A177-3AD203B41FA5}">
                      <a16:colId xmlns:a16="http://schemas.microsoft.com/office/drawing/2014/main" val="1397369598"/>
                    </a:ext>
                  </a:extLst>
                </a:gridCol>
                <a:gridCol w="2095500">
                  <a:extLst>
                    <a:ext uri="{9D8B030D-6E8A-4147-A177-3AD203B41FA5}">
                      <a16:colId xmlns:a16="http://schemas.microsoft.com/office/drawing/2014/main" val="1783959552"/>
                    </a:ext>
                  </a:extLst>
                </a:gridCol>
              </a:tblGrid>
              <a:tr h="1464714">
                <a:tc>
                  <a:txBody>
                    <a:bodyPr/>
                    <a:lstStyle/>
                    <a:p>
                      <a:pPr algn="ctr"/>
                      <a:r>
                        <a:rPr lang="en-US" dirty="0"/>
                        <a:t>IMH-8 module</a:t>
                      </a:r>
                    </a:p>
                  </a:txBody>
                  <a:tcPr/>
                </a:tc>
                <a:tc>
                  <a:txBody>
                    <a:bodyPr/>
                    <a:lstStyle/>
                    <a:p>
                      <a:pPr algn="ctr"/>
                      <a:r>
                        <a:rPr lang="en-US" dirty="0"/>
                        <a:t>High priority interventions in module</a:t>
                      </a:r>
                    </a:p>
                  </a:txBody>
                  <a:tcPr/>
                </a:tc>
                <a:tc>
                  <a:txBody>
                    <a:bodyPr/>
                    <a:lstStyle/>
                    <a:p>
                      <a:pPr algn="ctr"/>
                      <a:r>
                        <a:rPr lang="en-US" sz="1800" b="1" kern="1200" dirty="0">
                          <a:solidFill>
                            <a:schemeClr val="lt1"/>
                          </a:solidFill>
                          <a:effectLst/>
                          <a:latin typeface="+mn-lt"/>
                          <a:ea typeface="+mn-ea"/>
                          <a:cs typeface="+mn-cs"/>
                        </a:rPr>
                        <a:t>Primary outcome metric</a:t>
                      </a:r>
                    </a:p>
                    <a:p>
                      <a:pPr algn="ctr"/>
                      <a:r>
                        <a:rPr lang="en-US" sz="1800" b="1" kern="1200" dirty="0">
                          <a:solidFill>
                            <a:schemeClr val="lt1"/>
                          </a:solidFill>
                          <a:effectLst/>
                          <a:latin typeface="+mn-lt"/>
                          <a:ea typeface="+mn-ea"/>
                          <a:cs typeface="+mn-cs"/>
                        </a:rPr>
                        <a:t>(secondary outcome metric)</a:t>
                      </a:r>
                      <a:endParaRPr lang="en-US" dirty="0"/>
                    </a:p>
                  </a:txBody>
                  <a:tcPr/>
                </a:tc>
                <a:tc>
                  <a:txBody>
                    <a:bodyPr/>
                    <a:lstStyle/>
                    <a:p>
                      <a:pPr algn="ctr"/>
                      <a:r>
                        <a:rPr lang="en-US" sz="1800" b="1" kern="1200" dirty="0">
                          <a:solidFill>
                            <a:schemeClr val="lt1"/>
                          </a:solidFill>
                          <a:effectLst/>
                          <a:latin typeface="+mn-lt"/>
                          <a:ea typeface="+mn-ea"/>
                          <a:cs typeface="+mn-cs"/>
                        </a:rPr>
                        <a:t>Examples of essential medicines that could be targeted by the Arrow mechanism</a:t>
                      </a:r>
                      <a:endParaRPr lang="en-US" dirty="0"/>
                    </a:p>
                  </a:txBody>
                  <a:tcPr/>
                </a:tc>
                <a:extLst>
                  <a:ext uri="{0D108BD9-81ED-4DB2-BD59-A6C34878D82A}">
                    <a16:rowId xmlns:a16="http://schemas.microsoft.com/office/drawing/2014/main" val="1430949083"/>
                  </a:ext>
                </a:extLst>
              </a:tr>
              <a:tr h="524943">
                <a:tc>
                  <a:txBody>
                    <a:bodyPr/>
                    <a:lstStyle/>
                    <a:p>
                      <a:pPr algn="ctr"/>
                      <a:r>
                        <a:rPr lang="en-US" sz="1800" b="1" kern="1200" dirty="0">
                          <a:solidFill>
                            <a:schemeClr val="tx1"/>
                          </a:solidFill>
                          <a:effectLst/>
                          <a:latin typeface="+mn-lt"/>
                          <a:ea typeface="+mn-ea"/>
                          <a:cs typeface="+mn-cs"/>
                        </a:rPr>
                        <a:t>Routine childhood immunization</a:t>
                      </a:r>
                      <a:endParaRPr lang="en-US" sz="1800" b="1" dirty="0">
                        <a:solidFill>
                          <a:schemeClr val="tx1"/>
                        </a:solidFill>
                        <a:latin typeface="+mn-lt"/>
                      </a:endParaRPr>
                    </a:p>
                  </a:txBody>
                  <a:tcPr/>
                </a:tc>
                <a:tc>
                  <a:txBody>
                    <a:bodyPr/>
                    <a:lstStyle/>
                    <a:p>
                      <a:pPr marL="0" marR="0" algn="ctr">
                        <a:spcBef>
                          <a:spcPts val="0"/>
                        </a:spcBef>
                        <a:spcAft>
                          <a:spcPts val="0"/>
                        </a:spcAft>
                      </a:pPr>
                      <a:r>
                        <a:rPr lang="en-US" sz="1800" kern="100" dirty="0">
                          <a:solidFill>
                            <a:schemeClr val="tx1"/>
                          </a:solidFill>
                          <a:effectLst/>
                          <a:latin typeface="+mn-lt"/>
                          <a:ea typeface="Calibri" panose="020F0502020204030204" pitchFamily="34" charset="0"/>
                          <a:cs typeface="Calibri" panose="020F0502020204030204" pitchFamily="34" charset="0"/>
                        </a:rPr>
                        <a:t>All antigens recommend by WHO for all countries (n=11)</a:t>
                      </a:r>
                      <a:endParaRPr lang="en-US" sz="1800" kern="100" dirty="0">
                        <a:solidFill>
                          <a:schemeClr val="tx1"/>
                        </a:solidFill>
                        <a:effectLst/>
                        <a:latin typeface="+mn-lt"/>
                        <a:ea typeface="Calibri" panose="020F0502020204030204" pitchFamily="34" charset="0"/>
                      </a:endParaRPr>
                    </a:p>
                  </a:txBody>
                  <a:tcPr marL="36195" marR="36195" marT="17780" marB="17780" anchor="ctr"/>
                </a:tc>
                <a:tc>
                  <a:txBody>
                    <a:bodyPr/>
                    <a:lstStyle/>
                    <a:p>
                      <a:pPr marL="0" marR="0" algn="ctr">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Child deaths averted</a:t>
                      </a:r>
                      <a:endParaRPr lang="en-US" sz="1800" kern="1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(child height for age)</a:t>
                      </a:r>
                      <a:endParaRPr lang="en-US" sz="1800" kern="100" dirty="0">
                        <a:solidFill>
                          <a:schemeClr val="tx1"/>
                        </a:solidFill>
                        <a:effectLst/>
                        <a:latin typeface="Calibri" panose="020F0502020204030204" pitchFamily="34" charset="0"/>
                        <a:ea typeface="Calibri" panose="020F0502020204030204" pitchFamily="34" charset="0"/>
                      </a:endParaRPr>
                    </a:p>
                  </a:txBody>
                  <a:tcPr marL="36195" marR="36195" marT="17780" marB="17780" anchor="ctr"/>
                </a:tc>
                <a:tc>
                  <a:txBody>
                    <a:bodyPr/>
                    <a:lstStyle/>
                    <a:p>
                      <a:pPr marL="0" marR="0" algn="ctr">
                        <a:spcBef>
                          <a:spcPts val="0"/>
                        </a:spcBef>
                        <a:spcAft>
                          <a:spcPts val="0"/>
                        </a:spcAft>
                      </a:pPr>
                      <a:r>
                        <a:rPr lang="en-US" sz="18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Pentavalent vaccine, measles vaccine, polio vaccine</a:t>
                      </a:r>
                      <a:endParaRPr lang="en-US" sz="1800" kern="100">
                        <a:solidFill>
                          <a:schemeClr val="tx1"/>
                        </a:solidFill>
                        <a:effectLst/>
                        <a:latin typeface="Calibri" panose="020F0502020204030204" pitchFamily="34" charset="0"/>
                        <a:ea typeface="Calibri" panose="020F0502020204030204" pitchFamily="34" charset="0"/>
                      </a:endParaRPr>
                    </a:p>
                  </a:txBody>
                  <a:tcPr marL="36195" marR="36195" marT="17780" marB="17780" anchor="ctr"/>
                </a:tc>
                <a:extLst>
                  <a:ext uri="{0D108BD9-81ED-4DB2-BD59-A6C34878D82A}">
                    <a16:rowId xmlns:a16="http://schemas.microsoft.com/office/drawing/2014/main" val="2925614753"/>
                  </a:ext>
                </a:extLst>
              </a:tr>
              <a:tr h="524943">
                <a:tc>
                  <a:txBody>
                    <a:bodyPr/>
                    <a:lstStyle/>
                    <a:p>
                      <a:pPr algn="ctr"/>
                      <a:r>
                        <a:rPr lang="en-US" sz="1800" b="1" dirty="0">
                          <a:solidFill>
                            <a:schemeClr val="tx1"/>
                          </a:solidFill>
                          <a:latin typeface="+mn-lt"/>
                        </a:rPr>
                        <a:t>Pregnancy and childbirth care</a:t>
                      </a:r>
                    </a:p>
                  </a:txBody>
                  <a:tcPr/>
                </a:tc>
                <a:tc>
                  <a:txBody>
                    <a:bodyPr/>
                    <a:lstStyle/>
                    <a:p>
                      <a:pPr marL="0" marR="0" algn="ctr">
                        <a:spcBef>
                          <a:spcPts val="0"/>
                        </a:spcBef>
                        <a:spcAft>
                          <a:spcPts val="0"/>
                        </a:spcAft>
                      </a:pPr>
                      <a:r>
                        <a:rPr lang="en-US" sz="1800" kern="100" dirty="0">
                          <a:solidFill>
                            <a:schemeClr val="tx1"/>
                          </a:solidFill>
                          <a:effectLst/>
                          <a:latin typeface="+mn-lt"/>
                          <a:ea typeface="Calibri" panose="020F0502020204030204" pitchFamily="34" charset="0"/>
                          <a:cs typeface="Calibri" panose="020F0502020204030204" pitchFamily="34" charset="0"/>
                        </a:rPr>
                        <a:t>Antenatal care, safe delivery, management of labor complications, routine care for postpartum women, neonatal care</a:t>
                      </a:r>
                      <a:endParaRPr lang="en-US" sz="1800" kern="100" dirty="0">
                        <a:solidFill>
                          <a:schemeClr val="tx1"/>
                        </a:solidFill>
                        <a:effectLst/>
                        <a:latin typeface="+mn-lt"/>
                        <a:ea typeface="Calibri" panose="020F0502020204030204" pitchFamily="34" charset="0"/>
                      </a:endParaRPr>
                    </a:p>
                  </a:txBody>
                  <a:tcPr marL="36195" marR="36195" marT="17780" marB="17780" anchor="ctr"/>
                </a:tc>
                <a:tc>
                  <a:txBody>
                    <a:bodyPr/>
                    <a:lstStyle/>
                    <a:p>
                      <a:pPr marL="0" marR="0" algn="ctr">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Maternal deaths averted</a:t>
                      </a:r>
                      <a:endParaRPr lang="en-US" sz="1800" kern="1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(stillbirths and neonatal deaths averted)</a:t>
                      </a:r>
                      <a:endParaRPr lang="en-US" sz="1800" kern="100" dirty="0">
                        <a:solidFill>
                          <a:schemeClr val="tx1"/>
                        </a:solidFill>
                        <a:effectLst/>
                        <a:latin typeface="Calibri" panose="020F0502020204030204" pitchFamily="34" charset="0"/>
                        <a:ea typeface="Calibri" panose="020F0502020204030204" pitchFamily="34" charset="0"/>
                      </a:endParaRPr>
                    </a:p>
                  </a:txBody>
                  <a:tcPr marL="36195" marR="36195" marT="17780" marB="17780" anchor="ctr"/>
                </a:tc>
                <a:tc>
                  <a:txBody>
                    <a:bodyPr/>
                    <a:lstStyle/>
                    <a:p>
                      <a:pPr marL="0" marR="0" algn="ctr">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tranexamic acid, oxytocin, chlorhexidine</a:t>
                      </a:r>
                      <a:endParaRPr lang="en-US" sz="1800" kern="100" dirty="0">
                        <a:solidFill>
                          <a:schemeClr val="tx1"/>
                        </a:solidFill>
                        <a:effectLst/>
                        <a:latin typeface="Calibri" panose="020F0502020204030204" pitchFamily="34" charset="0"/>
                        <a:ea typeface="Calibri" panose="020F0502020204030204" pitchFamily="34" charset="0"/>
                      </a:endParaRPr>
                    </a:p>
                  </a:txBody>
                  <a:tcPr marL="36195" marR="36195" marT="17780" marB="17780" anchor="ctr"/>
                </a:tc>
                <a:extLst>
                  <a:ext uri="{0D108BD9-81ED-4DB2-BD59-A6C34878D82A}">
                    <a16:rowId xmlns:a16="http://schemas.microsoft.com/office/drawing/2014/main" val="626970651"/>
                  </a:ext>
                </a:extLst>
              </a:tr>
            </a:tbl>
          </a:graphicData>
        </a:graphic>
      </p:graphicFrame>
    </p:spTree>
    <p:extLst>
      <p:ext uri="{BB962C8B-B14F-4D97-AF65-F5344CB8AC3E}">
        <p14:creationId xmlns:p14="http://schemas.microsoft.com/office/powerpoint/2010/main" val="620171139"/>
      </p:ext>
    </p:extLst>
  </p:cSld>
  <p:clrMapOvr>
    <a:masterClrMapping/>
  </p:clrMapOvr>
</p:sld>
</file>

<file path=ppt/theme/theme1.xml><?xml version="1.0" encoding="utf-8"?>
<a:theme xmlns:a="http://schemas.openxmlformats.org/drawingml/2006/main" name="Office Theme">
  <a:themeElements>
    <a:clrScheme name="Global Health 2035">
      <a:dk1>
        <a:srgbClr val="53565A"/>
      </a:dk1>
      <a:lt1>
        <a:sysClr val="window" lastClr="FFFFFF"/>
      </a:lt1>
      <a:dk2>
        <a:srgbClr val="1F497D"/>
      </a:dk2>
      <a:lt2>
        <a:srgbClr val="EEECE1"/>
      </a:lt2>
      <a:accent1>
        <a:srgbClr val="00AEEF"/>
      </a:accent1>
      <a:accent2>
        <a:srgbClr val="EC008C"/>
      </a:accent2>
      <a:accent3>
        <a:srgbClr val="F9C606"/>
      </a:accent3>
      <a:accent4>
        <a:srgbClr val="EE3124"/>
      </a:accent4>
      <a:accent5>
        <a:srgbClr val="FFA3DA"/>
      </a:accent5>
      <a:accent6>
        <a:srgbClr val="FCE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4696</TotalTime>
  <Words>1466</Words>
  <Application>Microsoft Office PowerPoint</Application>
  <PresentationFormat>On-screen Show (4:3)</PresentationFormat>
  <Paragraphs>98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Office Theme</vt:lpstr>
      <vt:lpstr>The Commission on Investing in Health 3.0</vt:lpstr>
      <vt:lpstr>The Commission on Investing in Health 1.0 -  2013</vt:lpstr>
      <vt:lpstr>Technical &amp; Financial Feasibility of Grand Convergence</vt:lpstr>
      <vt:lpstr>The Commission on Investing in Health 2.0 - 2018</vt:lpstr>
      <vt:lpstr>The Commission on Investing in Health 3.0 - 2024</vt:lpstr>
      <vt:lpstr>Conclusion 1: Dramatic Gains in Welfare Are Within Reach</vt:lpstr>
      <vt:lpstr>Conclusion 2: A Remarkably Narrow Set of Conditions Needs to be Targeted</vt:lpstr>
      <vt:lpstr>Conclusion 3: Publicly Subsidize Critical Drugs &amp; Other Commodities for the 15 Priority Conditions</vt:lpstr>
      <vt:lpstr>Conclusion 4: Accompany Focused Financing With Focused HSS (A “Modular” Approach)</vt:lpstr>
      <vt:lpstr>Conclusion 5: Use Fiscal Policy to Control Use of Harmful Substances</vt:lpstr>
      <vt:lpstr>Conclusion 6: Scaled Up Investments In R&amp;D for New Vaccines Generated Huge Health &amp; Economic Returns</vt:lpstr>
      <vt:lpstr>Thank You </vt:lpstr>
    </vt:vector>
  </TitlesOfParts>
  <Company>GMMB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Vita</dc:creator>
  <cp:lastModifiedBy>Jane Claire Anderson</cp:lastModifiedBy>
  <cp:revision>44</cp:revision>
  <dcterms:created xsi:type="dcterms:W3CDTF">2013-11-22T21:55:45Z</dcterms:created>
  <dcterms:modified xsi:type="dcterms:W3CDTF">2024-05-23T15:45:36Z</dcterms:modified>
</cp:coreProperties>
</file>