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30" r:id="rId2"/>
    <p:sldId id="521" r:id="rId3"/>
    <p:sldId id="524" r:id="rId4"/>
    <p:sldId id="525" r:id="rId5"/>
    <p:sldId id="526" r:id="rId6"/>
    <p:sldId id="527" r:id="rId7"/>
    <p:sldId id="528" r:id="rId8"/>
    <p:sldId id="532" r:id="rId9"/>
    <p:sldId id="536" r:id="rId10"/>
    <p:sldId id="538" r:id="rId11"/>
    <p:sldId id="542" r:id="rId12"/>
    <p:sldId id="543" r:id="rId13"/>
    <p:sldId id="551" r:id="rId14"/>
    <p:sldId id="552" r:id="rId15"/>
    <p:sldId id="630" r:id="rId16"/>
    <p:sldId id="631" r:id="rId17"/>
    <p:sldId id="632" r:id="rId18"/>
    <p:sldId id="649" r:id="rId1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9CAFA"/>
    <a:srgbClr val="04E24E"/>
    <a:srgbClr val="FACF32"/>
    <a:srgbClr val="FF79C9"/>
    <a:srgbClr val="5D74FD"/>
    <a:srgbClr val="D1D8FF"/>
    <a:srgbClr val="166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2944" autoAdjust="0"/>
  </p:normalViewPr>
  <p:slideViewPr>
    <p:cSldViewPr>
      <p:cViewPr varScale="1">
        <p:scale>
          <a:sx n="74" d="100"/>
          <a:sy n="74" d="100"/>
        </p:scale>
        <p:origin x="25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4E457C-26A9-4E52-9380-9B25261A862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B69F79-AD9A-4793-A986-F7E88C2BC251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 anchor="ctr"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en-GB" sz="2000" b="1" dirty="0">
              <a:solidFill>
                <a:schemeClr val="accent4"/>
              </a:solidFill>
            </a:rPr>
            <a:t>The World Bank’s World Development Report 1993 </a:t>
          </a:r>
          <a:endParaRPr lang="en-US" sz="2000" b="1" dirty="0">
            <a:solidFill>
              <a:schemeClr val="accent4"/>
            </a:solidFill>
          </a:endParaRPr>
        </a:p>
      </dgm:t>
    </dgm:pt>
    <dgm:pt modelId="{B163C1AF-B7F4-44FC-995B-603236C41A20}" type="parTrans" cxnId="{8410470E-52B5-44F8-825C-95BC6099D513}">
      <dgm:prSet/>
      <dgm:spPr/>
      <dgm:t>
        <a:bodyPr/>
        <a:lstStyle/>
        <a:p>
          <a:endParaRPr lang="en-US" sz="2000"/>
        </a:p>
      </dgm:t>
    </dgm:pt>
    <dgm:pt modelId="{949EC881-49CD-4CB7-92E8-323FA8B00923}" type="sibTrans" cxnId="{8410470E-52B5-44F8-825C-95BC6099D513}">
      <dgm:prSet custT="1"/>
      <dgm:spPr/>
      <dgm:t>
        <a:bodyPr/>
        <a:lstStyle/>
        <a:p>
          <a:endParaRPr lang="en-US" sz="3200" dirty="0"/>
        </a:p>
      </dgm:t>
    </dgm:pt>
    <dgm:pt modelId="{37AEC538-F172-4320-8972-E1871F92908B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 anchor="ctr"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en-GB" sz="1800" dirty="0">
              <a:solidFill>
                <a:schemeClr val="tx1"/>
              </a:solidFill>
            </a:rPr>
            <a:t>Evidence-based health expenditures are an investment not only in health but in economic prosperity</a:t>
          </a:r>
          <a:endParaRPr lang="en-US" sz="1800" dirty="0">
            <a:solidFill>
              <a:schemeClr val="tx1"/>
            </a:solidFill>
          </a:endParaRPr>
        </a:p>
      </dgm:t>
    </dgm:pt>
    <dgm:pt modelId="{9BAADF85-0506-4DE2-9C03-5D796476FF43}" type="parTrans" cxnId="{70C549F6-5C4B-4ECA-9E95-79C35E28794D}">
      <dgm:prSet/>
      <dgm:spPr/>
      <dgm:t>
        <a:bodyPr/>
        <a:lstStyle/>
        <a:p>
          <a:endParaRPr lang="en-US" sz="2000"/>
        </a:p>
      </dgm:t>
    </dgm:pt>
    <dgm:pt modelId="{A5CBBC2E-BFB8-4E69-A4EB-5EB1CE5256CE}" type="sibTrans" cxnId="{70C549F6-5C4B-4ECA-9E95-79C35E28794D}">
      <dgm:prSet/>
      <dgm:spPr/>
      <dgm:t>
        <a:bodyPr/>
        <a:lstStyle/>
        <a:p>
          <a:endParaRPr lang="en-US" sz="2000"/>
        </a:p>
      </dgm:t>
    </dgm:pt>
    <dgm:pt modelId="{9E548AC0-688B-44D4-AD28-BE3DB138A4F2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 anchor="ctr"/>
        <a:lstStyle/>
        <a:p>
          <a:pPr algn="ctr">
            <a:lnSpc>
              <a:spcPct val="90000"/>
            </a:lnSpc>
          </a:pPr>
          <a:r>
            <a:rPr lang="en-US" sz="2000" b="1" i="0" dirty="0">
              <a:solidFill>
                <a:schemeClr val="accent4"/>
              </a:solidFill>
            </a:rPr>
            <a:t>The</a:t>
          </a:r>
          <a:r>
            <a:rPr lang="en-US" sz="2000" b="1" i="1" dirty="0">
              <a:solidFill>
                <a:schemeClr val="accent4"/>
              </a:solidFill>
            </a:rPr>
            <a:t> </a:t>
          </a:r>
          <a:r>
            <a:rPr lang="en-US" sz="2000" b="1" i="0" dirty="0">
              <a:solidFill>
                <a:schemeClr val="accent4"/>
              </a:solidFill>
            </a:rPr>
            <a:t>2013</a:t>
          </a:r>
          <a:r>
            <a:rPr lang="en-US" sz="2000" b="1" i="1" dirty="0">
              <a:solidFill>
                <a:schemeClr val="accent4"/>
              </a:solidFill>
            </a:rPr>
            <a:t> Lancet </a:t>
          </a:r>
          <a:r>
            <a:rPr lang="en-US" sz="2000" b="1" dirty="0">
              <a:solidFill>
                <a:schemeClr val="accent4"/>
              </a:solidFill>
            </a:rPr>
            <a:t>Commission on Investing in Health (chaired by Lawrence Summers and Dean Jamison)</a:t>
          </a:r>
        </a:p>
      </dgm:t>
    </dgm:pt>
    <dgm:pt modelId="{C0C9689C-AB89-496E-91B0-2F9B6A404F80}" type="parTrans" cxnId="{AE721F81-0D60-4B71-896D-EFADDE1AB245}">
      <dgm:prSet/>
      <dgm:spPr/>
      <dgm:t>
        <a:bodyPr/>
        <a:lstStyle/>
        <a:p>
          <a:endParaRPr lang="en-US" sz="2000"/>
        </a:p>
      </dgm:t>
    </dgm:pt>
    <dgm:pt modelId="{A6F9352B-2D0C-484E-A130-CE91F73EDF2F}" type="sibTrans" cxnId="{AE721F81-0D60-4B71-896D-EFADDE1AB245}">
      <dgm:prSet/>
      <dgm:spPr/>
      <dgm:t>
        <a:bodyPr/>
        <a:lstStyle/>
        <a:p>
          <a:endParaRPr lang="en-US" sz="2000"/>
        </a:p>
      </dgm:t>
    </dgm:pt>
    <dgm:pt modelId="{C597ED54-B695-405E-B104-6C1FF918C0CB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 anchor="ctr"/>
        <a:lstStyle/>
        <a:p>
          <a:pPr algn="l">
            <a:lnSpc>
              <a:spcPct val="100000"/>
            </a:lnSpc>
          </a:pPr>
          <a:r>
            <a:rPr lang="en-GB" sz="1800" dirty="0">
              <a:solidFill>
                <a:schemeClr val="tx1"/>
              </a:solidFill>
            </a:rPr>
            <a:t>Re-examined the case for investing in health</a:t>
          </a:r>
          <a:endParaRPr lang="en-US" sz="1800" dirty="0">
            <a:solidFill>
              <a:schemeClr val="tx1"/>
            </a:solidFill>
          </a:endParaRPr>
        </a:p>
      </dgm:t>
    </dgm:pt>
    <dgm:pt modelId="{010EDA9F-3CAC-4A5E-BCDC-8EA3F11F4792}" type="parTrans" cxnId="{49F9F041-50B8-462F-95D6-9A9226640834}">
      <dgm:prSet/>
      <dgm:spPr/>
      <dgm:t>
        <a:bodyPr/>
        <a:lstStyle/>
        <a:p>
          <a:endParaRPr lang="en-US" sz="2000"/>
        </a:p>
      </dgm:t>
    </dgm:pt>
    <dgm:pt modelId="{11A2AF95-343A-4FB7-8BAC-3FF712050DE8}" type="sibTrans" cxnId="{49F9F041-50B8-462F-95D6-9A9226640834}">
      <dgm:prSet/>
      <dgm:spPr/>
      <dgm:t>
        <a:bodyPr/>
        <a:lstStyle/>
        <a:p>
          <a:endParaRPr lang="en-US" sz="2000"/>
        </a:p>
      </dgm:t>
    </dgm:pt>
    <dgm:pt modelId="{24209919-21A1-449D-AAA5-EF59B39FE072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 anchor="ctr"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en-GB" sz="1800" dirty="0">
              <a:solidFill>
                <a:schemeClr val="tx1"/>
              </a:solidFill>
            </a:rPr>
            <a:t>Additional resources should be spent on cost-effective interventions to address high-burden diseases</a:t>
          </a:r>
        </a:p>
      </dgm:t>
    </dgm:pt>
    <dgm:pt modelId="{8EFD9E4D-47A5-4956-BC95-8204B95CFBE6}" type="parTrans" cxnId="{421D7808-3458-4EDE-B849-647265F3B303}">
      <dgm:prSet/>
      <dgm:spPr/>
      <dgm:t>
        <a:bodyPr/>
        <a:lstStyle/>
        <a:p>
          <a:endParaRPr lang="en-US" sz="2000"/>
        </a:p>
      </dgm:t>
    </dgm:pt>
    <dgm:pt modelId="{6102F6B9-686B-444E-868B-221518527F98}" type="sibTrans" cxnId="{421D7808-3458-4EDE-B849-647265F3B303}">
      <dgm:prSet/>
      <dgm:spPr/>
      <dgm:t>
        <a:bodyPr/>
        <a:lstStyle/>
        <a:p>
          <a:endParaRPr lang="en-US" sz="2000"/>
        </a:p>
      </dgm:t>
    </dgm:pt>
    <dgm:pt modelId="{6F22DF9E-62E3-45F2-AC46-8263D1A9D384}">
      <dgm:prSet custT="1"/>
      <dgm:spPr>
        <a:solidFill>
          <a:schemeClr val="bg1"/>
        </a:solidFill>
      </dgm:spPr>
      <dgm:t>
        <a:bodyPr/>
        <a:lstStyle/>
        <a:p>
          <a:pPr algn="l">
            <a:lnSpc>
              <a:spcPct val="100000"/>
            </a:lnSpc>
          </a:pPr>
          <a:r>
            <a:rPr lang="en-GB" sz="1800" dirty="0">
              <a:solidFill>
                <a:schemeClr val="tx1"/>
              </a:solidFill>
            </a:rPr>
            <a:t>Provided a roadmap to achieving dramatic gains in global health by 2035</a:t>
          </a:r>
        </a:p>
      </dgm:t>
    </dgm:pt>
    <dgm:pt modelId="{C4DF4EFA-C215-4EF5-84FE-AE2EE3173ADF}" type="parTrans" cxnId="{C3B81977-1C86-42E4-A7EA-D484777CF234}">
      <dgm:prSet/>
      <dgm:spPr/>
      <dgm:t>
        <a:bodyPr/>
        <a:lstStyle/>
        <a:p>
          <a:endParaRPr lang="en-US"/>
        </a:p>
      </dgm:t>
    </dgm:pt>
    <dgm:pt modelId="{45CB0B8F-3303-4746-A043-76D31F9928DA}" type="sibTrans" cxnId="{C3B81977-1C86-42E4-A7EA-D484777CF234}">
      <dgm:prSet/>
      <dgm:spPr/>
      <dgm:t>
        <a:bodyPr/>
        <a:lstStyle/>
        <a:p>
          <a:endParaRPr lang="en-US"/>
        </a:p>
      </dgm:t>
    </dgm:pt>
    <dgm:pt modelId="{4EE45B71-C874-416E-82C8-D886C6E246D7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 anchor="ctr"/>
        <a:lstStyle/>
        <a:p>
          <a:pPr algn="l">
            <a:lnSpc>
              <a:spcPct val="100000"/>
            </a:lnSpc>
          </a:pPr>
          <a:r>
            <a:rPr lang="en-US" sz="1800" dirty="0">
              <a:solidFill>
                <a:schemeClr val="tx1"/>
              </a:solidFill>
            </a:rPr>
            <a:t>Proposed a health investment framework for low- and middle-income countries</a:t>
          </a:r>
        </a:p>
      </dgm:t>
    </dgm:pt>
    <dgm:pt modelId="{BF61A32D-F556-4CA1-951D-3658B951368C}" type="parTrans" cxnId="{6195AA9D-0C6E-445E-943D-3375F8087B2C}">
      <dgm:prSet/>
      <dgm:spPr/>
      <dgm:t>
        <a:bodyPr/>
        <a:lstStyle/>
        <a:p>
          <a:endParaRPr lang="en-US"/>
        </a:p>
      </dgm:t>
    </dgm:pt>
    <dgm:pt modelId="{E799C249-EC0B-4B9B-A690-491095FF97C3}" type="sibTrans" cxnId="{6195AA9D-0C6E-445E-943D-3375F8087B2C}">
      <dgm:prSet/>
      <dgm:spPr/>
      <dgm:t>
        <a:bodyPr/>
        <a:lstStyle/>
        <a:p>
          <a:endParaRPr lang="en-US"/>
        </a:p>
      </dgm:t>
    </dgm:pt>
    <dgm:pt modelId="{0842C718-406B-4F39-AB70-FB38D77738A9}" type="pres">
      <dgm:prSet presAssocID="{C64E457C-26A9-4E52-9380-9B25261A8627}" presName="linearFlow" presStyleCnt="0">
        <dgm:presLayoutVars>
          <dgm:resizeHandles val="exact"/>
        </dgm:presLayoutVars>
      </dgm:prSet>
      <dgm:spPr/>
    </dgm:pt>
    <dgm:pt modelId="{D39BD01B-AEAB-4F62-94AE-3CD66788D8F2}" type="pres">
      <dgm:prSet presAssocID="{66B69F79-AD9A-4793-A986-F7E88C2BC251}" presName="node" presStyleLbl="node1" presStyleIdx="0" presStyleCnt="2" custScaleX="116522" custLinFactNeighborY="8326">
        <dgm:presLayoutVars>
          <dgm:bulletEnabled val="1"/>
        </dgm:presLayoutVars>
      </dgm:prSet>
      <dgm:spPr/>
    </dgm:pt>
    <dgm:pt modelId="{F66B07A5-73FD-4CEF-8EBB-CF61A92E4297}" type="pres">
      <dgm:prSet presAssocID="{949EC881-49CD-4CB7-92E8-323FA8B00923}" presName="sibTrans" presStyleLbl="sibTrans2D1" presStyleIdx="0" presStyleCnt="1" custScaleX="108309" custScaleY="57541" custLinFactNeighborY="-1137"/>
      <dgm:spPr/>
    </dgm:pt>
    <dgm:pt modelId="{6A93C92D-EDD4-453D-839C-45F6FA774DE9}" type="pres">
      <dgm:prSet presAssocID="{949EC881-49CD-4CB7-92E8-323FA8B00923}" presName="connectorText" presStyleLbl="sibTrans2D1" presStyleIdx="0" presStyleCnt="1"/>
      <dgm:spPr/>
    </dgm:pt>
    <dgm:pt modelId="{A2CE2CA4-45C5-4948-84A6-82A86C309B8E}" type="pres">
      <dgm:prSet presAssocID="{9E548AC0-688B-44D4-AD28-BE3DB138A4F2}" presName="node" presStyleLbl="node1" presStyleIdx="1" presStyleCnt="2" custScaleX="116522" custScaleY="129365" custLinFactNeighborY="-10921">
        <dgm:presLayoutVars>
          <dgm:bulletEnabled val="1"/>
        </dgm:presLayoutVars>
      </dgm:prSet>
      <dgm:spPr/>
    </dgm:pt>
  </dgm:ptLst>
  <dgm:cxnLst>
    <dgm:cxn modelId="{E08D4900-FDB2-4EBA-A8B0-4BB1599B1114}" type="presOf" srcId="{4EE45B71-C874-416E-82C8-D886C6E246D7}" destId="{A2CE2CA4-45C5-4948-84A6-82A86C309B8E}" srcOrd="0" destOrd="2" presId="urn:microsoft.com/office/officeart/2005/8/layout/process2"/>
    <dgm:cxn modelId="{2D598101-49BC-4694-A467-44593039B9E7}" type="presOf" srcId="{C64E457C-26A9-4E52-9380-9B25261A8627}" destId="{0842C718-406B-4F39-AB70-FB38D77738A9}" srcOrd="0" destOrd="0" presId="urn:microsoft.com/office/officeart/2005/8/layout/process2"/>
    <dgm:cxn modelId="{B8A49204-F21C-411B-AFF7-C04AE894B58B}" type="presOf" srcId="{6F22DF9E-62E3-45F2-AC46-8263D1A9D384}" destId="{A2CE2CA4-45C5-4948-84A6-82A86C309B8E}" srcOrd="0" destOrd="3" presId="urn:microsoft.com/office/officeart/2005/8/layout/process2"/>
    <dgm:cxn modelId="{421D7808-3458-4EDE-B849-647265F3B303}" srcId="{66B69F79-AD9A-4793-A986-F7E88C2BC251}" destId="{24209919-21A1-449D-AAA5-EF59B39FE072}" srcOrd="1" destOrd="0" parTransId="{8EFD9E4D-47A5-4956-BC95-8204B95CFBE6}" sibTransId="{6102F6B9-686B-444E-868B-221518527F98}"/>
    <dgm:cxn modelId="{8410470E-52B5-44F8-825C-95BC6099D513}" srcId="{C64E457C-26A9-4E52-9380-9B25261A8627}" destId="{66B69F79-AD9A-4793-A986-F7E88C2BC251}" srcOrd="0" destOrd="0" parTransId="{B163C1AF-B7F4-44FC-995B-603236C41A20}" sibTransId="{949EC881-49CD-4CB7-92E8-323FA8B00923}"/>
    <dgm:cxn modelId="{2CD9893F-8E5E-4C4F-B16D-1B6A99C7CD73}" type="presOf" srcId="{949EC881-49CD-4CB7-92E8-323FA8B00923}" destId="{F66B07A5-73FD-4CEF-8EBB-CF61A92E4297}" srcOrd="0" destOrd="0" presId="urn:microsoft.com/office/officeart/2005/8/layout/process2"/>
    <dgm:cxn modelId="{49F9F041-50B8-462F-95D6-9A9226640834}" srcId="{9E548AC0-688B-44D4-AD28-BE3DB138A4F2}" destId="{C597ED54-B695-405E-B104-6C1FF918C0CB}" srcOrd="0" destOrd="0" parTransId="{010EDA9F-3CAC-4A5E-BCDC-8EA3F11F4792}" sibTransId="{11A2AF95-343A-4FB7-8BAC-3FF712050DE8}"/>
    <dgm:cxn modelId="{62136242-A6A0-4202-8475-29166809D761}" type="presOf" srcId="{66B69F79-AD9A-4793-A986-F7E88C2BC251}" destId="{D39BD01B-AEAB-4F62-94AE-3CD66788D8F2}" srcOrd="0" destOrd="0" presId="urn:microsoft.com/office/officeart/2005/8/layout/process2"/>
    <dgm:cxn modelId="{7EBA3F73-3C82-42AA-ACA3-974E4D89ACCD}" type="presOf" srcId="{37AEC538-F172-4320-8972-E1871F92908B}" destId="{D39BD01B-AEAB-4F62-94AE-3CD66788D8F2}" srcOrd="0" destOrd="1" presId="urn:microsoft.com/office/officeart/2005/8/layout/process2"/>
    <dgm:cxn modelId="{C3B81977-1C86-42E4-A7EA-D484777CF234}" srcId="{9E548AC0-688B-44D4-AD28-BE3DB138A4F2}" destId="{6F22DF9E-62E3-45F2-AC46-8263D1A9D384}" srcOrd="2" destOrd="0" parTransId="{C4DF4EFA-C215-4EF5-84FE-AE2EE3173ADF}" sibTransId="{45CB0B8F-3303-4746-A043-76D31F9928DA}"/>
    <dgm:cxn modelId="{3D9A9280-4204-4ADE-A119-A969F360F075}" type="presOf" srcId="{9E548AC0-688B-44D4-AD28-BE3DB138A4F2}" destId="{A2CE2CA4-45C5-4948-84A6-82A86C309B8E}" srcOrd="0" destOrd="0" presId="urn:microsoft.com/office/officeart/2005/8/layout/process2"/>
    <dgm:cxn modelId="{AE721F81-0D60-4B71-896D-EFADDE1AB245}" srcId="{C64E457C-26A9-4E52-9380-9B25261A8627}" destId="{9E548AC0-688B-44D4-AD28-BE3DB138A4F2}" srcOrd="1" destOrd="0" parTransId="{C0C9689C-AB89-496E-91B0-2F9B6A404F80}" sibTransId="{A6F9352B-2D0C-484E-A130-CE91F73EDF2F}"/>
    <dgm:cxn modelId="{9C60D890-8B22-4D50-8284-49CC035CF7FB}" type="presOf" srcId="{949EC881-49CD-4CB7-92E8-323FA8B00923}" destId="{6A93C92D-EDD4-453D-839C-45F6FA774DE9}" srcOrd="1" destOrd="0" presId="urn:microsoft.com/office/officeart/2005/8/layout/process2"/>
    <dgm:cxn modelId="{6195AA9D-0C6E-445E-943D-3375F8087B2C}" srcId="{9E548AC0-688B-44D4-AD28-BE3DB138A4F2}" destId="{4EE45B71-C874-416E-82C8-D886C6E246D7}" srcOrd="1" destOrd="0" parTransId="{BF61A32D-F556-4CA1-951D-3658B951368C}" sibTransId="{E799C249-EC0B-4B9B-A690-491095FF97C3}"/>
    <dgm:cxn modelId="{CA125BBC-0BF9-4EF2-A1D8-E5F664384702}" type="presOf" srcId="{24209919-21A1-449D-AAA5-EF59B39FE072}" destId="{D39BD01B-AEAB-4F62-94AE-3CD66788D8F2}" srcOrd="0" destOrd="2" presId="urn:microsoft.com/office/officeart/2005/8/layout/process2"/>
    <dgm:cxn modelId="{72BF32E4-2A8E-4A89-9A79-4D81EDC2218F}" type="presOf" srcId="{C597ED54-B695-405E-B104-6C1FF918C0CB}" destId="{A2CE2CA4-45C5-4948-84A6-82A86C309B8E}" srcOrd="0" destOrd="1" presId="urn:microsoft.com/office/officeart/2005/8/layout/process2"/>
    <dgm:cxn modelId="{70C549F6-5C4B-4ECA-9E95-79C35E28794D}" srcId="{66B69F79-AD9A-4793-A986-F7E88C2BC251}" destId="{37AEC538-F172-4320-8972-E1871F92908B}" srcOrd="0" destOrd="0" parTransId="{9BAADF85-0506-4DE2-9C03-5D796476FF43}" sibTransId="{A5CBBC2E-BFB8-4E69-A4EB-5EB1CE5256CE}"/>
    <dgm:cxn modelId="{3252A140-588A-4BD1-B34D-C72F0DC18847}" type="presParOf" srcId="{0842C718-406B-4F39-AB70-FB38D77738A9}" destId="{D39BD01B-AEAB-4F62-94AE-3CD66788D8F2}" srcOrd="0" destOrd="0" presId="urn:microsoft.com/office/officeart/2005/8/layout/process2"/>
    <dgm:cxn modelId="{79E5E12D-25B0-4D8B-AF1A-C6211ED78D31}" type="presParOf" srcId="{0842C718-406B-4F39-AB70-FB38D77738A9}" destId="{F66B07A5-73FD-4CEF-8EBB-CF61A92E4297}" srcOrd="1" destOrd="0" presId="urn:microsoft.com/office/officeart/2005/8/layout/process2"/>
    <dgm:cxn modelId="{BE5EE8BA-2997-47D5-98E5-74940D41ABCC}" type="presParOf" srcId="{F66B07A5-73FD-4CEF-8EBB-CF61A92E4297}" destId="{6A93C92D-EDD4-453D-839C-45F6FA774DE9}" srcOrd="0" destOrd="0" presId="urn:microsoft.com/office/officeart/2005/8/layout/process2"/>
    <dgm:cxn modelId="{6D82884B-F39C-4953-96CD-E45FC8171326}" type="presParOf" srcId="{0842C718-406B-4F39-AB70-FB38D77738A9}" destId="{A2CE2CA4-45C5-4948-84A6-82A86C309B8E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552775-EBB1-4BE8-9483-0179DF71CFA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233A2-019B-4C10-B819-D1E237FAD5E9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High rates of avertable infectious, child, and maternal deaths</a:t>
          </a:r>
        </a:p>
      </dgm:t>
    </dgm:pt>
    <dgm:pt modelId="{D52EC422-E866-403B-96BB-64EAF49AF257}" type="parTrans" cxnId="{5914A49C-D995-4DA4-8552-53BE16C0282B}">
      <dgm:prSet/>
      <dgm:spPr/>
      <dgm:t>
        <a:bodyPr/>
        <a:lstStyle/>
        <a:p>
          <a:endParaRPr lang="en-US" sz="1800"/>
        </a:p>
      </dgm:t>
    </dgm:pt>
    <dgm:pt modelId="{FBDED6C4-9D4C-4AA9-A3FE-D53047F6A8CB}" type="sibTrans" cxnId="{5914A49C-D995-4DA4-8552-53BE16C0282B}">
      <dgm:prSet/>
      <dgm:spPr/>
      <dgm:t>
        <a:bodyPr/>
        <a:lstStyle/>
        <a:p>
          <a:endParaRPr lang="en-US" sz="1800"/>
        </a:p>
      </dgm:t>
    </dgm:pt>
    <dgm:pt modelId="{DC14E97D-694D-4BB9-9A35-28413FA8BC52}">
      <dgm:prSet phldrT="[Text]"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Unfinished agenda </a:t>
          </a:r>
        </a:p>
      </dgm:t>
    </dgm:pt>
    <dgm:pt modelId="{39A76A9C-DC08-447F-B755-00035C9A8EFD}" type="parTrans" cxnId="{6601F188-925F-4208-8E36-0E2D0EAAB4F9}">
      <dgm:prSet/>
      <dgm:spPr>
        <a:ln w="38100">
          <a:solidFill>
            <a:schemeClr val="accent1"/>
          </a:solidFill>
          <a:headEnd type="none" w="med" len="med"/>
          <a:tailEnd type="triangle" w="med" len="med"/>
        </a:ln>
      </dgm:spPr>
      <dgm:t>
        <a:bodyPr/>
        <a:lstStyle/>
        <a:p>
          <a:endParaRPr lang="en-US" sz="1800"/>
        </a:p>
      </dgm:t>
    </dgm:pt>
    <dgm:pt modelId="{107F11A5-9DD2-4648-A245-27946DE1D647}" type="sibTrans" cxnId="{6601F188-925F-4208-8E36-0E2D0EAAB4F9}">
      <dgm:prSet/>
      <dgm:spPr/>
      <dgm:t>
        <a:bodyPr/>
        <a:lstStyle/>
        <a:p>
          <a:endParaRPr lang="en-US" sz="1800"/>
        </a:p>
      </dgm:t>
    </dgm:pt>
    <dgm:pt modelId="{0E864D2D-6CBC-47BB-A0CB-B31E6EE3D4E6}" type="pres">
      <dgm:prSet presAssocID="{96552775-EBB1-4BE8-9483-0179DF71CFA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110761C-2595-4B22-A5E1-76BC6B5D2E2E}" type="pres">
      <dgm:prSet presAssocID="{E55233A2-019B-4C10-B819-D1E237FAD5E9}" presName="root" presStyleCnt="0"/>
      <dgm:spPr/>
    </dgm:pt>
    <dgm:pt modelId="{2EC45457-678F-4414-BEF5-C3ABF7672821}" type="pres">
      <dgm:prSet presAssocID="{E55233A2-019B-4C10-B819-D1E237FAD5E9}" presName="rootComposite" presStyleCnt="0"/>
      <dgm:spPr/>
    </dgm:pt>
    <dgm:pt modelId="{A63B951C-ADEC-48F3-B0BD-D48A55F7E0F8}" type="pres">
      <dgm:prSet presAssocID="{E55233A2-019B-4C10-B819-D1E237FAD5E9}" presName="rootText" presStyleLbl="node1" presStyleIdx="0" presStyleCnt="1" custScaleY="89070"/>
      <dgm:spPr/>
    </dgm:pt>
    <dgm:pt modelId="{FA37D05A-0D39-4158-9BB7-C549283AE862}" type="pres">
      <dgm:prSet presAssocID="{E55233A2-019B-4C10-B819-D1E237FAD5E9}" presName="rootConnector" presStyleLbl="node1" presStyleIdx="0" presStyleCnt="1"/>
      <dgm:spPr/>
    </dgm:pt>
    <dgm:pt modelId="{8CC000E9-CDFF-4102-8100-629E63BB609A}" type="pres">
      <dgm:prSet presAssocID="{E55233A2-019B-4C10-B819-D1E237FAD5E9}" presName="childShape" presStyleCnt="0"/>
      <dgm:spPr/>
    </dgm:pt>
    <dgm:pt modelId="{EE928492-612A-431D-AA86-FAF7CC7A7CEC}" type="pres">
      <dgm:prSet presAssocID="{39A76A9C-DC08-447F-B755-00035C9A8EFD}" presName="Name13" presStyleLbl="parChTrans1D2" presStyleIdx="0" presStyleCnt="1"/>
      <dgm:spPr/>
    </dgm:pt>
    <dgm:pt modelId="{3DCD9E1B-1070-4A3D-AFC9-982519782B7A}" type="pres">
      <dgm:prSet presAssocID="{DC14E97D-694D-4BB9-9A35-28413FA8BC52}" presName="childText" presStyleLbl="bgAcc1" presStyleIdx="0" presStyleCnt="1">
        <dgm:presLayoutVars>
          <dgm:bulletEnabled val="1"/>
        </dgm:presLayoutVars>
      </dgm:prSet>
      <dgm:spPr/>
    </dgm:pt>
  </dgm:ptLst>
  <dgm:cxnLst>
    <dgm:cxn modelId="{AE7FD90E-1A3E-4C09-A687-E2B42999CA92}" type="presOf" srcId="{E55233A2-019B-4C10-B819-D1E237FAD5E9}" destId="{A63B951C-ADEC-48F3-B0BD-D48A55F7E0F8}" srcOrd="0" destOrd="0" presId="urn:microsoft.com/office/officeart/2005/8/layout/hierarchy3"/>
    <dgm:cxn modelId="{EAC93815-A869-4E4A-ABE6-3DFDCA5CFD50}" type="presOf" srcId="{E55233A2-019B-4C10-B819-D1E237FAD5E9}" destId="{FA37D05A-0D39-4158-9BB7-C549283AE862}" srcOrd="1" destOrd="0" presId="urn:microsoft.com/office/officeart/2005/8/layout/hierarchy3"/>
    <dgm:cxn modelId="{0B16C17F-4072-4E7B-B863-E36D63BA2432}" type="presOf" srcId="{39A76A9C-DC08-447F-B755-00035C9A8EFD}" destId="{EE928492-612A-431D-AA86-FAF7CC7A7CEC}" srcOrd="0" destOrd="0" presId="urn:microsoft.com/office/officeart/2005/8/layout/hierarchy3"/>
    <dgm:cxn modelId="{6601F188-925F-4208-8E36-0E2D0EAAB4F9}" srcId="{E55233A2-019B-4C10-B819-D1E237FAD5E9}" destId="{DC14E97D-694D-4BB9-9A35-28413FA8BC52}" srcOrd="0" destOrd="0" parTransId="{39A76A9C-DC08-447F-B755-00035C9A8EFD}" sibTransId="{107F11A5-9DD2-4648-A245-27946DE1D647}"/>
    <dgm:cxn modelId="{5914A49C-D995-4DA4-8552-53BE16C0282B}" srcId="{96552775-EBB1-4BE8-9483-0179DF71CFA3}" destId="{E55233A2-019B-4C10-B819-D1E237FAD5E9}" srcOrd="0" destOrd="0" parTransId="{D52EC422-E866-403B-96BB-64EAF49AF257}" sibTransId="{FBDED6C4-9D4C-4AA9-A3FE-D53047F6A8CB}"/>
    <dgm:cxn modelId="{1CB1D9EF-A53D-4B26-BB0C-D05220674FB9}" type="presOf" srcId="{96552775-EBB1-4BE8-9483-0179DF71CFA3}" destId="{0E864D2D-6CBC-47BB-A0CB-B31E6EE3D4E6}" srcOrd="0" destOrd="0" presId="urn:microsoft.com/office/officeart/2005/8/layout/hierarchy3"/>
    <dgm:cxn modelId="{683616FA-A10C-4545-AC93-0913E9C4D839}" type="presOf" srcId="{DC14E97D-694D-4BB9-9A35-28413FA8BC52}" destId="{3DCD9E1B-1070-4A3D-AFC9-982519782B7A}" srcOrd="0" destOrd="0" presId="urn:microsoft.com/office/officeart/2005/8/layout/hierarchy3"/>
    <dgm:cxn modelId="{D1FC194F-58EE-4BD9-962C-2F75C0F47B1F}" type="presParOf" srcId="{0E864D2D-6CBC-47BB-A0CB-B31E6EE3D4E6}" destId="{F110761C-2595-4B22-A5E1-76BC6B5D2E2E}" srcOrd="0" destOrd="0" presId="urn:microsoft.com/office/officeart/2005/8/layout/hierarchy3"/>
    <dgm:cxn modelId="{5F37AA80-7DDB-4CF3-9077-3AB6FA35A43D}" type="presParOf" srcId="{F110761C-2595-4B22-A5E1-76BC6B5D2E2E}" destId="{2EC45457-678F-4414-BEF5-C3ABF7672821}" srcOrd="0" destOrd="0" presId="urn:microsoft.com/office/officeart/2005/8/layout/hierarchy3"/>
    <dgm:cxn modelId="{FEB9C507-CC5F-4B25-9DC7-10BC2B75D311}" type="presParOf" srcId="{2EC45457-678F-4414-BEF5-C3ABF7672821}" destId="{A63B951C-ADEC-48F3-B0BD-D48A55F7E0F8}" srcOrd="0" destOrd="0" presId="urn:microsoft.com/office/officeart/2005/8/layout/hierarchy3"/>
    <dgm:cxn modelId="{AF87D709-67F3-4DAB-A429-00766777E95D}" type="presParOf" srcId="{2EC45457-678F-4414-BEF5-C3ABF7672821}" destId="{FA37D05A-0D39-4158-9BB7-C549283AE862}" srcOrd="1" destOrd="0" presId="urn:microsoft.com/office/officeart/2005/8/layout/hierarchy3"/>
    <dgm:cxn modelId="{7737A3EB-92E5-4BC5-8CD6-BE1C2767436C}" type="presParOf" srcId="{F110761C-2595-4B22-A5E1-76BC6B5D2E2E}" destId="{8CC000E9-CDFF-4102-8100-629E63BB609A}" srcOrd="1" destOrd="0" presId="urn:microsoft.com/office/officeart/2005/8/layout/hierarchy3"/>
    <dgm:cxn modelId="{7EC092C5-A496-4E3B-B58D-5A224A2F34D5}" type="presParOf" srcId="{8CC000E9-CDFF-4102-8100-629E63BB609A}" destId="{EE928492-612A-431D-AA86-FAF7CC7A7CEC}" srcOrd="0" destOrd="0" presId="urn:microsoft.com/office/officeart/2005/8/layout/hierarchy3"/>
    <dgm:cxn modelId="{C9D8F2E3-81D9-4440-8A59-97902C53CE55}" type="presParOf" srcId="{8CC000E9-CDFF-4102-8100-629E63BB609A}" destId="{3DCD9E1B-1070-4A3D-AFC9-982519782B7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552775-EBB1-4BE8-9483-0179DF71CFA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233A2-019B-4C10-B819-D1E237FAD5E9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Global shift towards non-communicable diseases (NCDs) and injuries </a:t>
          </a:r>
        </a:p>
      </dgm:t>
    </dgm:pt>
    <dgm:pt modelId="{D52EC422-E866-403B-96BB-64EAF49AF257}" type="parTrans" cxnId="{5914A49C-D995-4DA4-8552-53BE16C0282B}">
      <dgm:prSet/>
      <dgm:spPr/>
      <dgm:t>
        <a:bodyPr/>
        <a:lstStyle/>
        <a:p>
          <a:endParaRPr lang="en-US" sz="1800"/>
        </a:p>
      </dgm:t>
    </dgm:pt>
    <dgm:pt modelId="{FBDED6C4-9D4C-4AA9-A3FE-D53047F6A8CB}" type="sibTrans" cxnId="{5914A49C-D995-4DA4-8552-53BE16C0282B}">
      <dgm:prSet/>
      <dgm:spPr/>
      <dgm:t>
        <a:bodyPr/>
        <a:lstStyle/>
        <a:p>
          <a:endParaRPr lang="en-US" sz="1800"/>
        </a:p>
      </dgm:t>
    </dgm:pt>
    <dgm:pt modelId="{DC14E97D-694D-4BB9-9A35-28413FA8BC52}">
      <dgm:prSet phldrT="[Text]"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Emerging agenda</a:t>
          </a:r>
        </a:p>
      </dgm:t>
    </dgm:pt>
    <dgm:pt modelId="{39A76A9C-DC08-447F-B755-00035C9A8EFD}" type="parTrans" cxnId="{6601F188-925F-4208-8E36-0E2D0EAAB4F9}">
      <dgm:prSet/>
      <dgm:spPr>
        <a:ln w="38100">
          <a:solidFill>
            <a:schemeClr val="accent1"/>
          </a:solidFill>
          <a:headEnd type="none" w="med" len="med"/>
          <a:tailEnd type="triangle" w="med" len="med"/>
        </a:ln>
      </dgm:spPr>
      <dgm:t>
        <a:bodyPr/>
        <a:lstStyle/>
        <a:p>
          <a:endParaRPr lang="en-US" sz="1800"/>
        </a:p>
      </dgm:t>
    </dgm:pt>
    <dgm:pt modelId="{107F11A5-9DD2-4648-A245-27946DE1D647}" type="sibTrans" cxnId="{6601F188-925F-4208-8E36-0E2D0EAAB4F9}">
      <dgm:prSet/>
      <dgm:spPr/>
      <dgm:t>
        <a:bodyPr/>
        <a:lstStyle/>
        <a:p>
          <a:endParaRPr lang="en-US" sz="1800"/>
        </a:p>
      </dgm:t>
    </dgm:pt>
    <dgm:pt modelId="{0E864D2D-6CBC-47BB-A0CB-B31E6EE3D4E6}" type="pres">
      <dgm:prSet presAssocID="{96552775-EBB1-4BE8-9483-0179DF71CFA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110761C-2595-4B22-A5E1-76BC6B5D2E2E}" type="pres">
      <dgm:prSet presAssocID="{E55233A2-019B-4C10-B819-D1E237FAD5E9}" presName="root" presStyleCnt="0"/>
      <dgm:spPr/>
    </dgm:pt>
    <dgm:pt modelId="{2EC45457-678F-4414-BEF5-C3ABF7672821}" type="pres">
      <dgm:prSet presAssocID="{E55233A2-019B-4C10-B819-D1E237FAD5E9}" presName="rootComposite" presStyleCnt="0"/>
      <dgm:spPr/>
    </dgm:pt>
    <dgm:pt modelId="{A63B951C-ADEC-48F3-B0BD-D48A55F7E0F8}" type="pres">
      <dgm:prSet presAssocID="{E55233A2-019B-4C10-B819-D1E237FAD5E9}" presName="rootText" presStyleLbl="node1" presStyleIdx="0" presStyleCnt="1" custScaleY="89070"/>
      <dgm:spPr/>
    </dgm:pt>
    <dgm:pt modelId="{FA37D05A-0D39-4158-9BB7-C549283AE862}" type="pres">
      <dgm:prSet presAssocID="{E55233A2-019B-4C10-B819-D1E237FAD5E9}" presName="rootConnector" presStyleLbl="node1" presStyleIdx="0" presStyleCnt="1"/>
      <dgm:spPr/>
    </dgm:pt>
    <dgm:pt modelId="{8CC000E9-CDFF-4102-8100-629E63BB609A}" type="pres">
      <dgm:prSet presAssocID="{E55233A2-019B-4C10-B819-D1E237FAD5E9}" presName="childShape" presStyleCnt="0"/>
      <dgm:spPr/>
    </dgm:pt>
    <dgm:pt modelId="{EE928492-612A-431D-AA86-FAF7CC7A7CEC}" type="pres">
      <dgm:prSet presAssocID="{39A76A9C-DC08-447F-B755-00035C9A8EFD}" presName="Name13" presStyleLbl="parChTrans1D2" presStyleIdx="0" presStyleCnt="1"/>
      <dgm:spPr/>
    </dgm:pt>
    <dgm:pt modelId="{3DCD9E1B-1070-4A3D-AFC9-982519782B7A}" type="pres">
      <dgm:prSet presAssocID="{DC14E97D-694D-4BB9-9A35-28413FA8BC52}" presName="childText" presStyleLbl="bgAcc1" presStyleIdx="0" presStyleCnt="1">
        <dgm:presLayoutVars>
          <dgm:bulletEnabled val="1"/>
        </dgm:presLayoutVars>
      </dgm:prSet>
      <dgm:spPr/>
    </dgm:pt>
  </dgm:ptLst>
  <dgm:cxnLst>
    <dgm:cxn modelId="{A71E160B-E3BD-4E63-8E58-D18FB64C7F8F}" type="presOf" srcId="{E55233A2-019B-4C10-B819-D1E237FAD5E9}" destId="{FA37D05A-0D39-4158-9BB7-C549283AE862}" srcOrd="1" destOrd="0" presId="urn:microsoft.com/office/officeart/2005/8/layout/hierarchy3"/>
    <dgm:cxn modelId="{F3EFF637-A552-49A1-8592-3BCCBDB3964C}" type="presOf" srcId="{DC14E97D-694D-4BB9-9A35-28413FA8BC52}" destId="{3DCD9E1B-1070-4A3D-AFC9-982519782B7A}" srcOrd="0" destOrd="0" presId="urn:microsoft.com/office/officeart/2005/8/layout/hierarchy3"/>
    <dgm:cxn modelId="{B8832066-F00A-40D7-A027-BB28036A3A1F}" type="presOf" srcId="{96552775-EBB1-4BE8-9483-0179DF71CFA3}" destId="{0E864D2D-6CBC-47BB-A0CB-B31E6EE3D4E6}" srcOrd="0" destOrd="0" presId="urn:microsoft.com/office/officeart/2005/8/layout/hierarchy3"/>
    <dgm:cxn modelId="{AE17D250-6945-438E-83EB-8E6412F25641}" type="presOf" srcId="{39A76A9C-DC08-447F-B755-00035C9A8EFD}" destId="{EE928492-612A-431D-AA86-FAF7CC7A7CEC}" srcOrd="0" destOrd="0" presId="urn:microsoft.com/office/officeart/2005/8/layout/hierarchy3"/>
    <dgm:cxn modelId="{6601F188-925F-4208-8E36-0E2D0EAAB4F9}" srcId="{E55233A2-019B-4C10-B819-D1E237FAD5E9}" destId="{DC14E97D-694D-4BB9-9A35-28413FA8BC52}" srcOrd="0" destOrd="0" parTransId="{39A76A9C-DC08-447F-B755-00035C9A8EFD}" sibTransId="{107F11A5-9DD2-4648-A245-27946DE1D647}"/>
    <dgm:cxn modelId="{5914A49C-D995-4DA4-8552-53BE16C0282B}" srcId="{96552775-EBB1-4BE8-9483-0179DF71CFA3}" destId="{E55233A2-019B-4C10-B819-D1E237FAD5E9}" srcOrd="0" destOrd="0" parTransId="{D52EC422-E866-403B-96BB-64EAF49AF257}" sibTransId="{FBDED6C4-9D4C-4AA9-A3FE-D53047F6A8CB}"/>
    <dgm:cxn modelId="{08C1C4CC-62A6-4E44-99AF-9D4BE8C7258A}" type="presOf" srcId="{E55233A2-019B-4C10-B819-D1E237FAD5E9}" destId="{A63B951C-ADEC-48F3-B0BD-D48A55F7E0F8}" srcOrd="0" destOrd="0" presId="urn:microsoft.com/office/officeart/2005/8/layout/hierarchy3"/>
    <dgm:cxn modelId="{72DFE875-E6F6-48C5-8D3F-0193FB74366D}" type="presParOf" srcId="{0E864D2D-6CBC-47BB-A0CB-B31E6EE3D4E6}" destId="{F110761C-2595-4B22-A5E1-76BC6B5D2E2E}" srcOrd="0" destOrd="0" presId="urn:microsoft.com/office/officeart/2005/8/layout/hierarchy3"/>
    <dgm:cxn modelId="{4048B852-8FFB-410E-86FC-FCA9772ABE4D}" type="presParOf" srcId="{F110761C-2595-4B22-A5E1-76BC6B5D2E2E}" destId="{2EC45457-678F-4414-BEF5-C3ABF7672821}" srcOrd="0" destOrd="0" presId="urn:microsoft.com/office/officeart/2005/8/layout/hierarchy3"/>
    <dgm:cxn modelId="{C54E1BA2-2398-4387-8780-15A521AF4D24}" type="presParOf" srcId="{2EC45457-678F-4414-BEF5-C3ABF7672821}" destId="{A63B951C-ADEC-48F3-B0BD-D48A55F7E0F8}" srcOrd="0" destOrd="0" presId="urn:microsoft.com/office/officeart/2005/8/layout/hierarchy3"/>
    <dgm:cxn modelId="{5C38B53B-E2E6-44D8-965C-C6562D72B06D}" type="presParOf" srcId="{2EC45457-678F-4414-BEF5-C3ABF7672821}" destId="{FA37D05A-0D39-4158-9BB7-C549283AE862}" srcOrd="1" destOrd="0" presId="urn:microsoft.com/office/officeart/2005/8/layout/hierarchy3"/>
    <dgm:cxn modelId="{11043F56-4EED-4AC5-8485-17418A8FB49E}" type="presParOf" srcId="{F110761C-2595-4B22-A5E1-76BC6B5D2E2E}" destId="{8CC000E9-CDFF-4102-8100-629E63BB609A}" srcOrd="1" destOrd="0" presId="urn:microsoft.com/office/officeart/2005/8/layout/hierarchy3"/>
    <dgm:cxn modelId="{D9D1A8B9-D95D-4C64-A3B0-A397B0D0A80E}" type="presParOf" srcId="{8CC000E9-CDFF-4102-8100-629E63BB609A}" destId="{EE928492-612A-431D-AA86-FAF7CC7A7CEC}" srcOrd="0" destOrd="0" presId="urn:microsoft.com/office/officeart/2005/8/layout/hierarchy3"/>
    <dgm:cxn modelId="{020A1AEE-9D96-4ED5-B612-BD71CB158B00}" type="presParOf" srcId="{8CC000E9-CDFF-4102-8100-629E63BB609A}" destId="{3DCD9E1B-1070-4A3D-AFC9-982519782B7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552775-EBB1-4BE8-9483-0179DF71CFA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233A2-019B-4C10-B819-D1E237FAD5E9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Impoverishing medical expenses, unproductive cost increases</a:t>
          </a:r>
        </a:p>
      </dgm:t>
    </dgm:pt>
    <dgm:pt modelId="{D52EC422-E866-403B-96BB-64EAF49AF257}" type="parTrans" cxnId="{5914A49C-D995-4DA4-8552-53BE16C0282B}">
      <dgm:prSet/>
      <dgm:spPr/>
      <dgm:t>
        <a:bodyPr/>
        <a:lstStyle/>
        <a:p>
          <a:endParaRPr lang="en-US" sz="1800"/>
        </a:p>
      </dgm:t>
    </dgm:pt>
    <dgm:pt modelId="{FBDED6C4-9D4C-4AA9-A3FE-D53047F6A8CB}" type="sibTrans" cxnId="{5914A49C-D995-4DA4-8552-53BE16C0282B}">
      <dgm:prSet/>
      <dgm:spPr/>
      <dgm:t>
        <a:bodyPr/>
        <a:lstStyle/>
        <a:p>
          <a:endParaRPr lang="en-US" sz="1800"/>
        </a:p>
      </dgm:t>
    </dgm:pt>
    <dgm:pt modelId="{DC14E97D-694D-4BB9-9A35-28413FA8BC52}">
      <dgm:prSet phldrT="[Text]"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Cost agenda</a:t>
          </a:r>
        </a:p>
      </dgm:t>
    </dgm:pt>
    <dgm:pt modelId="{39A76A9C-DC08-447F-B755-00035C9A8EFD}" type="parTrans" cxnId="{6601F188-925F-4208-8E36-0E2D0EAAB4F9}">
      <dgm:prSet/>
      <dgm:spPr>
        <a:ln w="38100">
          <a:solidFill>
            <a:schemeClr val="accent1"/>
          </a:solidFill>
          <a:headEnd type="none" w="med" len="med"/>
          <a:tailEnd type="triangle" w="med" len="med"/>
        </a:ln>
      </dgm:spPr>
      <dgm:t>
        <a:bodyPr/>
        <a:lstStyle/>
        <a:p>
          <a:endParaRPr lang="en-US" sz="1800"/>
        </a:p>
      </dgm:t>
    </dgm:pt>
    <dgm:pt modelId="{107F11A5-9DD2-4648-A245-27946DE1D647}" type="sibTrans" cxnId="{6601F188-925F-4208-8E36-0E2D0EAAB4F9}">
      <dgm:prSet/>
      <dgm:spPr/>
      <dgm:t>
        <a:bodyPr/>
        <a:lstStyle/>
        <a:p>
          <a:endParaRPr lang="en-US" sz="1800"/>
        </a:p>
      </dgm:t>
    </dgm:pt>
    <dgm:pt modelId="{0E864D2D-6CBC-47BB-A0CB-B31E6EE3D4E6}" type="pres">
      <dgm:prSet presAssocID="{96552775-EBB1-4BE8-9483-0179DF71CFA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110761C-2595-4B22-A5E1-76BC6B5D2E2E}" type="pres">
      <dgm:prSet presAssocID="{E55233A2-019B-4C10-B819-D1E237FAD5E9}" presName="root" presStyleCnt="0"/>
      <dgm:spPr/>
    </dgm:pt>
    <dgm:pt modelId="{2EC45457-678F-4414-BEF5-C3ABF7672821}" type="pres">
      <dgm:prSet presAssocID="{E55233A2-019B-4C10-B819-D1E237FAD5E9}" presName="rootComposite" presStyleCnt="0"/>
      <dgm:spPr/>
    </dgm:pt>
    <dgm:pt modelId="{A63B951C-ADEC-48F3-B0BD-D48A55F7E0F8}" type="pres">
      <dgm:prSet presAssocID="{E55233A2-019B-4C10-B819-D1E237FAD5E9}" presName="rootText" presStyleLbl="node1" presStyleIdx="0" presStyleCnt="1" custScaleY="89070"/>
      <dgm:spPr/>
    </dgm:pt>
    <dgm:pt modelId="{FA37D05A-0D39-4158-9BB7-C549283AE862}" type="pres">
      <dgm:prSet presAssocID="{E55233A2-019B-4C10-B819-D1E237FAD5E9}" presName="rootConnector" presStyleLbl="node1" presStyleIdx="0" presStyleCnt="1"/>
      <dgm:spPr/>
    </dgm:pt>
    <dgm:pt modelId="{8CC000E9-CDFF-4102-8100-629E63BB609A}" type="pres">
      <dgm:prSet presAssocID="{E55233A2-019B-4C10-B819-D1E237FAD5E9}" presName="childShape" presStyleCnt="0"/>
      <dgm:spPr/>
    </dgm:pt>
    <dgm:pt modelId="{EE928492-612A-431D-AA86-FAF7CC7A7CEC}" type="pres">
      <dgm:prSet presAssocID="{39A76A9C-DC08-447F-B755-00035C9A8EFD}" presName="Name13" presStyleLbl="parChTrans1D2" presStyleIdx="0" presStyleCnt="1"/>
      <dgm:spPr/>
    </dgm:pt>
    <dgm:pt modelId="{3DCD9E1B-1070-4A3D-AFC9-982519782B7A}" type="pres">
      <dgm:prSet presAssocID="{DC14E97D-694D-4BB9-9A35-28413FA8BC52}" presName="childText" presStyleLbl="bgAcc1" presStyleIdx="0" presStyleCnt="1">
        <dgm:presLayoutVars>
          <dgm:bulletEnabled val="1"/>
        </dgm:presLayoutVars>
      </dgm:prSet>
      <dgm:spPr/>
    </dgm:pt>
  </dgm:ptLst>
  <dgm:cxnLst>
    <dgm:cxn modelId="{6A574362-AC56-40FD-B0D2-FE5C54EB2E2D}" type="presOf" srcId="{E55233A2-019B-4C10-B819-D1E237FAD5E9}" destId="{FA37D05A-0D39-4158-9BB7-C549283AE862}" srcOrd="1" destOrd="0" presId="urn:microsoft.com/office/officeart/2005/8/layout/hierarchy3"/>
    <dgm:cxn modelId="{062C2868-A3B8-47FA-9DEF-E06966B10A19}" type="presOf" srcId="{96552775-EBB1-4BE8-9483-0179DF71CFA3}" destId="{0E864D2D-6CBC-47BB-A0CB-B31E6EE3D4E6}" srcOrd="0" destOrd="0" presId="urn:microsoft.com/office/officeart/2005/8/layout/hierarchy3"/>
    <dgm:cxn modelId="{E0177F72-6D3C-46B4-A9C9-6D0E236C7C31}" type="presOf" srcId="{39A76A9C-DC08-447F-B755-00035C9A8EFD}" destId="{EE928492-612A-431D-AA86-FAF7CC7A7CEC}" srcOrd="0" destOrd="0" presId="urn:microsoft.com/office/officeart/2005/8/layout/hierarchy3"/>
    <dgm:cxn modelId="{6601F188-925F-4208-8E36-0E2D0EAAB4F9}" srcId="{E55233A2-019B-4C10-B819-D1E237FAD5E9}" destId="{DC14E97D-694D-4BB9-9A35-28413FA8BC52}" srcOrd="0" destOrd="0" parTransId="{39A76A9C-DC08-447F-B755-00035C9A8EFD}" sibTransId="{107F11A5-9DD2-4648-A245-27946DE1D647}"/>
    <dgm:cxn modelId="{A061489C-C909-4791-822E-4E403E173EEA}" type="presOf" srcId="{E55233A2-019B-4C10-B819-D1E237FAD5E9}" destId="{A63B951C-ADEC-48F3-B0BD-D48A55F7E0F8}" srcOrd="0" destOrd="0" presId="urn:microsoft.com/office/officeart/2005/8/layout/hierarchy3"/>
    <dgm:cxn modelId="{5914A49C-D995-4DA4-8552-53BE16C0282B}" srcId="{96552775-EBB1-4BE8-9483-0179DF71CFA3}" destId="{E55233A2-019B-4C10-B819-D1E237FAD5E9}" srcOrd="0" destOrd="0" parTransId="{D52EC422-E866-403B-96BB-64EAF49AF257}" sibTransId="{FBDED6C4-9D4C-4AA9-A3FE-D53047F6A8CB}"/>
    <dgm:cxn modelId="{E0F66AF9-39A7-41EA-9CC0-067EEDE3345D}" type="presOf" srcId="{DC14E97D-694D-4BB9-9A35-28413FA8BC52}" destId="{3DCD9E1B-1070-4A3D-AFC9-982519782B7A}" srcOrd="0" destOrd="0" presId="urn:microsoft.com/office/officeart/2005/8/layout/hierarchy3"/>
    <dgm:cxn modelId="{09806165-BD2B-4F3C-B37D-CD3C4F64A2C4}" type="presParOf" srcId="{0E864D2D-6CBC-47BB-A0CB-B31E6EE3D4E6}" destId="{F110761C-2595-4B22-A5E1-76BC6B5D2E2E}" srcOrd="0" destOrd="0" presId="urn:microsoft.com/office/officeart/2005/8/layout/hierarchy3"/>
    <dgm:cxn modelId="{E2C8D72E-4512-4E2C-B98A-89A6496FF7AE}" type="presParOf" srcId="{F110761C-2595-4B22-A5E1-76BC6B5D2E2E}" destId="{2EC45457-678F-4414-BEF5-C3ABF7672821}" srcOrd="0" destOrd="0" presId="urn:microsoft.com/office/officeart/2005/8/layout/hierarchy3"/>
    <dgm:cxn modelId="{C4277BCE-6267-4AF9-A79D-16542D19C1EA}" type="presParOf" srcId="{2EC45457-678F-4414-BEF5-C3ABF7672821}" destId="{A63B951C-ADEC-48F3-B0BD-D48A55F7E0F8}" srcOrd="0" destOrd="0" presId="urn:microsoft.com/office/officeart/2005/8/layout/hierarchy3"/>
    <dgm:cxn modelId="{0472DE4F-DF25-4903-A93D-57A3E770FCD5}" type="presParOf" srcId="{2EC45457-678F-4414-BEF5-C3ABF7672821}" destId="{FA37D05A-0D39-4158-9BB7-C549283AE862}" srcOrd="1" destOrd="0" presId="urn:microsoft.com/office/officeart/2005/8/layout/hierarchy3"/>
    <dgm:cxn modelId="{3BBB2112-7763-483F-B344-3C0478C5E44B}" type="presParOf" srcId="{F110761C-2595-4B22-A5E1-76BC6B5D2E2E}" destId="{8CC000E9-CDFF-4102-8100-629E63BB609A}" srcOrd="1" destOrd="0" presId="urn:microsoft.com/office/officeart/2005/8/layout/hierarchy3"/>
    <dgm:cxn modelId="{56F775CD-A273-4B52-AA02-3C309BDD101B}" type="presParOf" srcId="{8CC000E9-CDFF-4102-8100-629E63BB609A}" destId="{EE928492-612A-431D-AA86-FAF7CC7A7CEC}" srcOrd="0" destOrd="0" presId="urn:microsoft.com/office/officeart/2005/8/layout/hierarchy3"/>
    <dgm:cxn modelId="{534F653A-47C5-44E6-9227-D9D8726498CA}" type="presParOf" srcId="{8CC000E9-CDFF-4102-8100-629E63BB609A}" destId="{3DCD9E1B-1070-4A3D-AFC9-982519782B7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12372B-076D-4931-8C54-1569E1237C7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2FC02-D7F9-4CC5-AC39-3A4F660EE725}">
      <dgm:prSet phldrT="[Text]"/>
      <dgm:spPr>
        <a:solidFill>
          <a:schemeClr val="bg1"/>
        </a:solidFill>
        <a:ln w="38100">
          <a:solidFill>
            <a:schemeClr val="accent2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The </a:t>
          </a:r>
          <a:r>
            <a:rPr lang="en-GB" b="1" dirty="0">
              <a:solidFill>
                <a:schemeClr val="tx1"/>
              </a:solidFill>
            </a:rPr>
            <a:t>returns from investing in health</a:t>
          </a:r>
          <a:r>
            <a:rPr lang="en-GB" b="0" dirty="0">
              <a:solidFill>
                <a:schemeClr val="tx1"/>
              </a:solidFill>
            </a:rPr>
            <a:t> are extremely impressive</a:t>
          </a:r>
          <a:endParaRPr lang="en-US" dirty="0">
            <a:solidFill>
              <a:schemeClr val="tx1"/>
            </a:solidFill>
          </a:endParaRPr>
        </a:p>
      </dgm:t>
    </dgm:pt>
    <dgm:pt modelId="{2AFF9F2D-C419-4078-BF10-F704425B21CA}" type="parTrans" cxnId="{4779CEE7-652C-4D90-93F7-CAEB41D11885}">
      <dgm:prSet/>
      <dgm:spPr/>
      <dgm:t>
        <a:bodyPr/>
        <a:lstStyle/>
        <a:p>
          <a:endParaRPr lang="en-US"/>
        </a:p>
      </dgm:t>
    </dgm:pt>
    <dgm:pt modelId="{A1295819-CA95-4D95-8D4E-EED47778509F}" type="sibTrans" cxnId="{4779CEE7-652C-4D90-93F7-CAEB41D11885}">
      <dgm:prSet/>
      <dgm:spPr/>
      <dgm:t>
        <a:bodyPr/>
        <a:lstStyle/>
        <a:p>
          <a:endParaRPr lang="en-US"/>
        </a:p>
      </dgm:t>
    </dgm:pt>
    <dgm:pt modelId="{BB335C78-CEBE-4D32-B641-C1EAD2974A38}">
      <dgm:prSet phldrT="[Text]"/>
      <dgm:spPr>
        <a:solidFill>
          <a:schemeClr val="bg1"/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A </a:t>
          </a:r>
          <a:r>
            <a:rPr lang="en-GB" b="1" dirty="0">
              <a:solidFill>
                <a:schemeClr val="tx1"/>
              </a:solidFill>
            </a:rPr>
            <a:t>grand convergence</a:t>
          </a:r>
          <a:r>
            <a:rPr lang="en-GB" dirty="0">
              <a:solidFill>
                <a:schemeClr val="tx1"/>
              </a:solidFill>
            </a:rPr>
            <a:t> in health is achievable within our lifetime</a:t>
          </a:r>
          <a:endParaRPr lang="en-US" dirty="0">
            <a:solidFill>
              <a:schemeClr val="tx1"/>
            </a:solidFill>
          </a:endParaRPr>
        </a:p>
      </dgm:t>
    </dgm:pt>
    <dgm:pt modelId="{D9EDACEA-726E-4EAC-9AF8-F612675CB608}" type="parTrans" cxnId="{17090C84-0653-4E3E-88A1-14BDCD089D6A}">
      <dgm:prSet/>
      <dgm:spPr/>
      <dgm:t>
        <a:bodyPr/>
        <a:lstStyle/>
        <a:p>
          <a:endParaRPr lang="en-US"/>
        </a:p>
      </dgm:t>
    </dgm:pt>
    <dgm:pt modelId="{00498298-F019-4F1A-A445-4306425AC3E6}" type="sibTrans" cxnId="{17090C84-0653-4E3E-88A1-14BDCD089D6A}">
      <dgm:prSet/>
      <dgm:spPr/>
      <dgm:t>
        <a:bodyPr/>
        <a:lstStyle/>
        <a:p>
          <a:endParaRPr lang="en-US"/>
        </a:p>
      </dgm:t>
    </dgm:pt>
    <dgm:pt modelId="{E445964F-A977-4091-B69D-E716B5D305E0}">
      <dgm:prSet phldrT="[Text]"/>
      <dgm:spPr>
        <a:solidFill>
          <a:schemeClr val="bg1"/>
        </a:solidFill>
        <a:ln w="38100">
          <a:solidFill>
            <a:schemeClr val="accent3"/>
          </a:solidFill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Fiscal policies </a:t>
          </a:r>
          <a:r>
            <a:rPr lang="en-GB" dirty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dirty="0">
            <a:solidFill>
              <a:schemeClr val="tx1"/>
            </a:solidFill>
          </a:endParaRPr>
        </a:p>
      </dgm:t>
    </dgm:pt>
    <dgm:pt modelId="{E71BE5C3-880C-40CD-B34C-D1EF368F556D}" type="parTrans" cxnId="{1C3983FE-7291-4235-867A-43FE1B399963}">
      <dgm:prSet/>
      <dgm:spPr/>
      <dgm:t>
        <a:bodyPr/>
        <a:lstStyle/>
        <a:p>
          <a:endParaRPr lang="en-US"/>
        </a:p>
      </dgm:t>
    </dgm:pt>
    <dgm:pt modelId="{88FDD4DF-BAF5-4F6D-9770-24A1A9C1A347}" type="sibTrans" cxnId="{1C3983FE-7291-4235-867A-43FE1B399963}">
      <dgm:prSet/>
      <dgm:spPr/>
      <dgm:t>
        <a:bodyPr/>
        <a:lstStyle/>
        <a:p>
          <a:endParaRPr lang="en-US"/>
        </a:p>
      </dgm:t>
    </dgm:pt>
    <dgm:pt modelId="{330AE417-7D16-4631-8F47-4475D4413CB8}">
      <dgm:prSet/>
      <dgm:spPr>
        <a:solidFill>
          <a:schemeClr val="bg1"/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Pro-poor pathways to </a:t>
          </a:r>
          <a:r>
            <a:rPr lang="en-GB" b="1" dirty="0">
              <a:solidFill>
                <a:schemeClr val="tx1"/>
              </a:solidFill>
            </a:rPr>
            <a:t>universal health coverage </a:t>
          </a:r>
          <a:r>
            <a:rPr lang="en-GB" b="0" dirty="0">
              <a:solidFill>
                <a:schemeClr val="tx1"/>
              </a:solidFill>
            </a:rPr>
            <a:t>are</a:t>
          </a:r>
          <a:r>
            <a:rPr lang="en-GB" dirty="0">
              <a:solidFill>
                <a:schemeClr val="tx1"/>
              </a:solidFill>
            </a:rPr>
            <a:t> an efficient way to achieve health and financial protection</a:t>
          </a:r>
        </a:p>
      </dgm:t>
    </dgm:pt>
    <dgm:pt modelId="{29BA9774-BF74-40DE-8851-386134A7FE8A}" type="parTrans" cxnId="{AA047107-3402-4DA0-9C32-F2AE1E7E64A0}">
      <dgm:prSet/>
      <dgm:spPr/>
      <dgm:t>
        <a:bodyPr/>
        <a:lstStyle/>
        <a:p>
          <a:endParaRPr lang="en-US"/>
        </a:p>
      </dgm:t>
    </dgm:pt>
    <dgm:pt modelId="{4370921B-2C31-4254-9A16-67F6BB357905}" type="sibTrans" cxnId="{AA047107-3402-4DA0-9C32-F2AE1E7E64A0}">
      <dgm:prSet/>
      <dgm:spPr/>
      <dgm:t>
        <a:bodyPr/>
        <a:lstStyle/>
        <a:p>
          <a:endParaRPr lang="en-US"/>
        </a:p>
      </dgm:t>
    </dgm:pt>
    <dgm:pt modelId="{CD2A28B2-7740-4E04-A010-836660C16134}" type="pres">
      <dgm:prSet presAssocID="{5712372B-076D-4931-8C54-1569E1237C79}" presName="diagram" presStyleCnt="0">
        <dgm:presLayoutVars>
          <dgm:dir/>
          <dgm:resizeHandles val="exact"/>
        </dgm:presLayoutVars>
      </dgm:prSet>
      <dgm:spPr/>
    </dgm:pt>
    <dgm:pt modelId="{5682F414-7DA1-4114-BECF-A716AAD9D1E3}" type="pres">
      <dgm:prSet presAssocID="{D732FC02-D7F9-4CC5-AC39-3A4F660EE725}" presName="node" presStyleLbl="node1" presStyleIdx="0" presStyleCnt="4" custLinFactX="14752" custLinFactNeighborX="100000" custLinFactNeighborY="4040">
        <dgm:presLayoutVars>
          <dgm:bulletEnabled val="1"/>
        </dgm:presLayoutVars>
      </dgm:prSet>
      <dgm:spPr>
        <a:prstGeom prst="roundRect">
          <a:avLst/>
        </a:prstGeom>
      </dgm:spPr>
    </dgm:pt>
    <dgm:pt modelId="{5BC808D0-75F3-4830-BA84-80149301DF1F}" type="pres">
      <dgm:prSet presAssocID="{A1295819-CA95-4D95-8D4E-EED47778509F}" presName="sibTrans" presStyleCnt="0"/>
      <dgm:spPr/>
    </dgm:pt>
    <dgm:pt modelId="{98893A94-5A83-4209-8BCD-9E787EFAA782}" type="pres">
      <dgm:prSet presAssocID="{BB335C78-CEBE-4D32-B641-C1EAD2974A38}" presName="node" presStyleLbl="node1" presStyleIdx="1" presStyleCnt="4" custLinFactX="-14712" custLinFactNeighborX="-100000" custLinFactNeighborY="4040">
        <dgm:presLayoutVars>
          <dgm:bulletEnabled val="1"/>
        </dgm:presLayoutVars>
      </dgm:prSet>
      <dgm:spPr>
        <a:prstGeom prst="roundRect">
          <a:avLst/>
        </a:prstGeom>
      </dgm:spPr>
    </dgm:pt>
    <dgm:pt modelId="{86E7DC3D-6CB2-4CE5-B8CF-B3B70679810A}" type="pres">
      <dgm:prSet presAssocID="{00498298-F019-4F1A-A445-4306425AC3E6}" presName="sibTrans" presStyleCnt="0"/>
      <dgm:spPr/>
    </dgm:pt>
    <dgm:pt modelId="{F64CC571-8C1E-481F-8EB1-ABDD56094A4F}" type="pres">
      <dgm:prSet presAssocID="{E445964F-A977-4091-B69D-E716B5D305E0}" presName="node" presStyleLbl="node1" presStyleIdx="2" presStyleCnt="4" custLinFactNeighborX="-4808">
        <dgm:presLayoutVars>
          <dgm:bulletEnabled val="1"/>
        </dgm:presLayoutVars>
      </dgm:prSet>
      <dgm:spPr>
        <a:prstGeom prst="roundRect">
          <a:avLst/>
        </a:prstGeom>
      </dgm:spPr>
    </dgm:pt>
    <dgm:pt modelId="{ADF334E5-B414-4725-9CE2-8E4EBD8867B3}" type="pres">
      <dgm:prSet presAssocID="{88FDD4DF-BAF5-4F6D-9770-24A1A9C1A347}" presName="sibTrans" presStyleCnt="0"/>
      <dgm:spPr/>
    </dgm:pt>
    <dgm:pt modelId="{EBA33CE1-7310-4C34-81CE-39B72A9F0351}" type="pres">
      <dgm:prSet presAssocID="{330AE417-7D16-4631-8F47-4475D4413CB8}" presName="node" presStyleLbl="node1" presStyleIdx="3" presStyleCnt="4" custLinFactNeighborX="4808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AA047107-3402-4DA0-9C32-F2AE1E7E64A0}" srcId="{5712372B-076D-4931-8C54-1569E1237C79}" destId="{330AE417-7D16-4631-8F47-4475D4413CB8}" srcOrd="3" destOrd="0" parTransId="{29BA9774-BF74-40DE-8851-386134A7FE8A}" sibTransId="{4370921B-2C31-4254-9A16-67F6BB357905}"/>
    <dgm:cxn modelId="{17090C84-0653-4E3E-88A1-14BDCD089D6A}" srcId="{5712372B-076D-4931-8C54-1569E1237C79}" destId="{BB335C78-CEBE-4D32-B641-C1EAD2974A38}" srcOrd="1" destOrd="0" parTransId="{D9EDACEA-726E-4EAC-9AF8-F612675CB608}" sibTransId="{00498298-F019-4F1A-A445-4306425AC3E6}"/>
    <dgm:cxn modelId="{7C36D0AC-B8CF-41F3-87BA-0E8BAFC0E3E2}" type="presOf" srcId="{BB335C78-CEBE-4D32-B641-C1EAD2974A38}" destId="{98893A94-5A83-4209-8BCD-9E787EFAA782}" srcOrd="0" destOrd="0" presId="urn:microsoft.com/office/officeart/2005/8/layout/default"/>
    <dgm:cxn modelId="{F156B7AD-2273-4CD6-BCB2-55DECC79A170}" type="presOf" srcId="{5712372B-076D-4931-8C54-1569E1237C79}" destId="{CD2A28B2-7740-4E04-A010-836660C16134}" srcOrd="0" destOrd="0" presId="urn:microsoft.com/office/officeart/2005/8/layout/default"/>
    <dgm:cxn modelId="{C089DDD8-DE99-46C0-BC1D-3859DEBACD89}" type="presOf" srcId="{330AE417-7D16-4631-8F47-4475D4413CB8}" destId="{EBA33CE1-7310-4C34-81CE-39B72A9F0351}" srcOrd="0" destOrd="0" presId="urn:microsoft.com/office/officeart/2005/8/layout/default"/>
    <dgm:cxn modelId="{4779CEE7-652C-4D90-93F7-CAEB41D11885}" srcId="{5712372B-076D-4931-8C54-1569E1237C79}" destId="{D732FC02-D7F9-4CC5-AC39-3A4F660EE725}" srcOrd="0" destOrd="0" parTransId="{2AFF9F2D-C419-4078-BF10-F704425B21CA}" sibTransId="{A1295819-CA95-4D95-8D4E-EED47778509F}"/>
    <dgm:cxn modelId="{5B6A0DEB-E4AD-40D3-956F-4BD1BC3409D7}" type="presOf" srcId="{D732FC02-D7F9-4CC5-AC39-3A4F660EE725}" destId="{5682F414-7DA1-4114-BECF-A716AAD9D1E3}" srcOrd="0" destOrd="0" presId="urn:microsoft.com/office/officeart/2005/8/layout/default"/>
    <dgm:cxn modelId="{534293EE-6535-4EFF-9680-F53DA5ECD6F2}" type="presOf" srcId="{E445964F-A977-4091-B69D-E716B5D305E0}" destId="{F64CC571-8C1E-481F-8EB1-ABDD56094A4F}" srcOrd="0" destOrd="0" presId="urn:microsoft.com/office/officeart/2005/8/layout/default"/>
    <dgm:cxn modelId="{1C3983FE-7291-4235-867A-43FE1B399963}" srcId="{5712372B-076D-4931-8C54-1569E1237C79}" destId="{E445964F-A977-4091-B69D-E716B5D305E0}" srcOrd="2" destOrd="0" parTransId="{E71BE5C3-880C-40CD-B34C-D1EF368F556D}" sibTransId="{88FDD4DF-BAF5-4F6D-9770-24A1A9C1A347}"/>
    <dgm:cxn modelId="{B24893E5-7823-4A89-9D63-A9529708F3D2}" type="presParOf" srcId="{CD2A28B2-7740-4E04-A010-836660C16134}" destId="{5682F414-7DA1-4114-BECF-A716AAD9D1E3}" srcOrd="0" destOrd="0" presId="urn:microsoft.com/office/officeart/2005/8/layout/default"/>
    <dgm:cxn modelId="{953D8CEF-4EAD-40AB-93A7-FD9589244B3E}" type="presParOf" srcId="{CD2A28B2-7740-4E04-A010-836660C16134}" destId="{5BC808D0-75F3-4830-BA84-80149301DF1F}" srcOrd="1" destOrd="0" presId="urn:microsoft.com/office/officeart/2005/8/layout/default"/>
    <dgm:cxn modelId="{88C66AFC-67A0-445C-AF1A-986CA25AB757}" type="presParOf" srcId="{CD2A28B2-7740-4E04-A010-836660C16134}" destId="{98893A94-5A83-4209-8BCD-9E787EFAA782}" srcOrd="2" destOrd="0" presId="urn:microsoft.com/office/officeart/2005/8/layout/default"/>
    <dgm:cxn modelId="{6F7D3BD3-5AB7-4E81-927B-2BE1E4D50630}" type="presParOf" srcId="{CD2A28B2-7740-4E04-A010-836660C16134}" destId="{86E7DC3D-6CB2-4CE5-B8CF-B3B70679810A}" srcOrd="3" destOrd="0" presId="urn:microsoft.com/office/officeart/2005/8/layout/default"/>
    <dgm:cxn modelId="{130F281F-58C2-407E-B0FF-3BA5D51C9976}" type="presParOf" srcId="{CD2A28B2-7740-4E04-A010-836660C16134}" destId="{F64CC571-8C1E-481F-8EB1-ABDD56094A4F}" srcOrd="4" destOrd="0" presId="urn:microsoft.com/office/officeart/2005/8/layout/default"/>
    <dgm:cxn modelId="{78AEF7D2-ABD7-4C24-B5B8-DD5530AB997A}" type="presParOf" srcId="{CD2A28B2-7740-4E04-A010-836660C16134}" destId="{ADF334E5-B414-4725-9CE2-8E4EBD8867B3}" srcOrd="5" destOrd="0" presId="urn:microsoft.com/office/officeart/2005/8/layout/default"/>
    <dgm:cxn modelId="{B132CBD9-94B2-40DF-81DD-B4570FB0B775}" type="presParOf" srcId="{CD2A28B2-7740-4E04-A010-836660C16134}" destId="{EBA33CE1-7310-4C34-81CE-39B72A9F035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12372B-076D-4931-8C54-1569E1237C7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2FC02-D7F9-4CC5-AC39-3A4F660EE725}">
      <dgm:prSet phldrT="[Text]"/>
      <dgm:spPr>
        <a:solidFill>
          <a:schemeClr val="bg1"/>
        </a:solidFill>
        <a:ln w="38100">
          <a:solidFill>
            <a:schemeClr val="accent2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The </a:t>
          </a:r>
          <a:r>
            <a:rPr lang="en-GB" b="1" dirty="0">
              <a:solidFill>
                <a:schemeClr val="tx1"/>
              </a:solidFill>
            </a:rPr>
            <a:t>returns from investing in health</a:t>
          </a:r>
          <a:r>
            <a:rPr lang="en-GB" b="0" dirty="0">
              <a:solidFill>
                <a:schemeClr val="tx1"/>
              </a:solidFill>
            </a:rPr>
            <a:t> are extremely impressive</a:t>
          </a:r>
          <a:endParaRPr lang="en-US" dirty="0">
            <a:solidFill>
              <a:schemeClr val="tx1"/>
            </a:solidFill>
          </a:endParaRPr>
        </a:p>
      </dgm:t>
    </dgm:pt>
    <dgm:pt modelId="{2AFF9F2D-C419-4078-BF10-F704425B21CA}" type="parTrans" cxnId="{4779CEE7-652C-4D90-93F7-CAEB41D11885}">
      <dgm:prSet/>
      <dgm:spPr/>
      <dgm:t>
        <a:bodyPr/>
        <a:lstStyle/>
        <a:p>
          <a:endParaRPr lang="en-US"/>
        </a:p>
      </dgm:t>
    </dgm:pt>
    <dgm:pt modelId="{A1295819-CA95-4D95-8D4E-EED47778509F}" type="sibTrans" cxnId="{4779CEE7-652C-4D90-93F7-CAEB41D11885}">
      <dgm:prSet/>
      <dgm:spPr/>
      <dgm:t>
        <a:bodyPr/>
        <a:lstStyle/>
        <a:p>
          <a:endParaRPr lang="en-US"/>
        </a:p>
      </dgm:t>
    </dgm:pt>
    <dgm:pt modelId="{BB335C78-CEBE-4D32-B641-C1EAD2974A38}">
      <dgm:prSet phldrT="[Text]"/>
      <dgm:spPr>
        <a:solidFill>
          <a:schemeClr val="bg1"/>
        </a:solidFill>
        <a:ln w="127000">
          <a:solidFill>
            <a:schemeClr val="accent1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A </a:t>
          </a:r>
          <a:r>
            <a:rPr lang="en-GB" b="1" dirty="0">
              <a:solidFill>
                <a:schemeClr val="tx1"/>
              </a:solidFill>
            </a:rPr>
            <a:t>grand convergence</a:t>
          </a:r>
          <a:r>
            <a:rPr lang="en-GB" dirty="0">
              <a:solidFill>
                <a:schemeClr val="tx1"/>
              </a:solidFill>
            </a:rPr>
            <a:t> in health is achievable within our lifetime</a:t>
          </a:r>
          <a:endParaRPr lang="en-US" dirty="0">
            <a:solidFill>
              <a:schemeClr val="tx1"/>
            </a:solidFill>
          </a:endParaRPr>
        </a:p>
      </dgm:t>
    </dgm:pt>
    <dgm:pt modelId="{D9EDACEA-726E-4EAC-9AF8-F612675CB608}" type="parTrans" cxnId="{17090C84-0653-4E3E-88A1-14BDCD089D6A}">
      <dgm:prSet/>
      <dgm:spPr/>
      <dgm:t>
        <a:bodyPr/>
        <a:lstStyle/>
        <a:p>
          <a:endParaRPr lang="en-US"/>
        </a:p>
      </dgm:t>
    </dgm:pt>
    <dgm:pt modelId="{00498298-F019-4F1A-A445-4306425AC3E6}" type="sibTrans" cxnId="{17090C84-0653-4E3E-88A1-14BDCD089D6A}">
      <dgm:prSet/>
      <dgm:spPr/>
      <dgm:t>
        <a:bodyPr/>
        <a:lstStyle/>
        <a:p>
          <a:endParaRPr lang="en-US"/>
        </a:p>
      </dgm:t>
    </dgm:pt>
    <dgm:pt modelId="{330AE417-7D16-4631-8F47-4475D4413CB8}">
      <dgm:prSet/>
      <dgm:spPr>
        <a:solidFill>
          <a:schemeClr val="bg1"/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Pro-poor pathways to </a:t>
          </a:r>
          <a:r>
            <a:rPr lang="en-GB" b="1" dirty="0">
              <a:solidFill>
                <a:schemeClr val="tx1"/>
              </a:solidFill>
            </a:rPr>
            <a:t>universal health coverage </a:t>
          </a:r>
          <a:r>
            <a:rPr lang="en-GB" b="0" dirty="0">
              <a:solidFill>
                <a:schemeClr val="tx1"/>
              </a:solidFill>
            </a:rPr>
            <a:t>are</a:t>
          </a:r>
          <a:r>
            <a:rPr lang="en-GB" dirty="0">
              <a:solidFill>
                <a:schemeClr val="tx1"/>
              </a:solidFill>
            </a:rPr>
            <a:t> an efficient way to achieve health and financial protection</a:t>
          </a:r>
        </a:p>
      </dgm:t>
    </dgm:pt>
    <dgm:pt modelId="{4370921B-2C31-4254-9A16-67F6BB357905}" type="sibTrans" cxnId="{AA047107-3402-4DA0-9C32-F2AE1E7E64A0}">
      <dgm:prSet/>
      <dgm:spPr/>
      <dgm:t>
        <a:bodyPr/>
        <a:lstStyle/>
        <a:p>
          <a:endParaRPr lang="en-US"/>
        </a:p>
      </dgm:t>
    </dgm:pt>
    <dgm:pt modelId="{29BA9774-BF74-40DE-8851-386134A7FE8A}" type="parTrans" cxnId="{AA047107-3402-4DA0-9C32-F2AE1E7E64A0}">
      <dgm:prSet/>
      <dgm:spPr/>
      <dgm:t>
        <a:bodyPr/>
        <a:lstStyle/>
        <a:p>
          <a:endParaRPr lang="en-US"/>
        </a:p>
      </dgm:t>
    </dgm:pt>
    <dgm:pt modelId="{E445964F-A977-4091-B69D-E716B5D305E0}">
      <dgm:prSet phldrT="[Text]"/>
      <dgm:spPr>
        <a:solidFill>
          <a:schemeClr val="bg1"/>
        </a:solidFill>
        <a:ln w="38100">
          <a:solidFill>
            <a:schemeClr val="accent3"/>
          </a:solidFill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Fiscal policies </a:t>
          </a:r>
          <a:r>
            <a:rPr lang="en-GB" dirty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dirty="0">
            <a:solidFill>
              <a:schemeClr val="tx1"/>
            </a:solidFill>
          </a:endParaRPr>
        </a:p>
      </dgm:t>
    </dgm:pt>
    <dgm:pt modelId="{88FDD4DF-BAF5-4F6D-9770-24A1A9C1A347}" type="sibTrans" cxnId="{1C3983FE-7291-4235-867A-43FE1B399963}">
      <dgm:prSet/>
      <dgm:spPr/>
      <dgm:t>
        <a:bodyPr/>
        <a:lstStyle/>
        <a:p>
          <a:endParaRPr lang="en-US"/>
        </a:p>
      </dgm:t>
    </dgm:pt>
    <dgm:pt modelId="{E71BE5C3-880C-40CD-B34C-D1EF368F556D}" type="parTrans" cxnId="{1C3983FE-7291-4235-867A-43FE1B399963}">
      <dgm:prSet/>
      <dgm:spPr/>
      <dgm:t>
        <a:bodyPr/>
        <a:lstStyle/>
        <a:p>
          <a:endParaRPr lang="en-US"/>
        </a:p>
      </dgm:t>
    </dgm:pt>
    <dgm:pt modelId="{CD2A28B2-7740-4E04-A010-836660C16134}" type="pres">
      <dgm:prSet presAssocID="{5712372B-076D-4931-8C54-1569E1237C79}" presName="diagram" presStyleCnt="0">
        <dgm:presLayoutVars>
          <dgm:dir/>
          <dgm:resizeHandles val="exact"/>
        </dgm:presLayoutVars>
      </dgm:prSet>
      <dgm:spPr/>
    </dgm:pt>
    <dgm:pt modelId="{5682F414-7DA1-4114-BECF-A716AAD9D1E3}" type="pres">
      <dgm:prSet presAssocID="{D732FC02-D7F9-4CC5-AC39-3A4F660EE725}" presName="node" presStyleLbl="node1" presStyleIdx="0" presStyleCnt="4" custLinFactX="14752" custLinFactNeighborX="100000" custLinFactNeighborY="4040">
        <dgm:presLayoutVars>
          <dgm:bulletEnabled val="1"/>
        </dgm:presLayoutVars>
      </dgm:prSet>
      <dgm:spPr>
        <a:prstGeom prst="roundRect">
          <a:avLst/>
        </a:prstGeom>
      </dgm:spPr>
    </dgm:pt>
    <dgm:pt modelId="{5BC808D0-75F3-4830-BA84-80149301DF1F}" type="pres">
      <dgm:prSet presAssocID="{A1295819-CA95-4D95-8D4E-EED47778509F}" presName="sibTrans" presStyleCnt="0"/>
      <dgm:spPr/>
    </dgm:pt>
    <dgm:pt modelId="{98893A94-5A83-4209-8BCD-9E787EFAA782}" type="pres">
      <dgm:prSet presAssocID="{BB335C78-CEBE-4D32-B641-C1EAD2974A38}" presName="node" presStyleLbl="node1" presStyleIdx="1" presStyleCnt="4" custLinFactX="-14712" custLinFactNeighborX="-100000" custLinFactNeighborY="4040">
        <dgm:presLayoutVars>
          <dgm:bulletEnabled val="1"/>
        </dgm:presLayoutVars>
      </dgm:prSet>
      <dgm:spPr>
        <a:prstGeom prst="roundRect">
          <a:avLst/>
        </a:prstGeom>
      </dgm:spPr>
    </dgm:pt>
    <dgm:pt modelId="{86E7DC3D-6CB2-4CE5-B8CF-B3B70679810A}" type="pres">
      <dgm:prSet presAssocID="{00498298-F019-4F1A-A445-4306425AC3E6}" presName="sibTrans" presStyleCnt="0"/>
      <dgm:spPr/>
    </dgm:pt>
    <dgm:pt modelId="{F64CC571-8C1E-481F-8EB1-ABDD56094A4F}" type="pres">
      <dgm:prSet presAssocID="{E445964F-A977-4091-B69D-E716B5D305E0}" presName="node" presStyleLbl="node1" presStyleIdx="2" presStyleCnt="4" custLinFactNeighborX="-4808">
        <dgm:presLayoutVars>
          <dgm:bulletEnabled val="1"/>
        </dgm:presLayoutVars>
      </dgm:prSet>
      <dgm:spPr>
        <a:prstGeom prst="roundRect">
          <a:avLst/>
        </a:prstGeom>
      </dgm:spPr>
    </dgm:pt>
    <dgm:pt modelId="{ADF334E5-B414-4725-9CE2-8E4EBD8867B3}" type="pres">
      <dgm:prSet presAssocID="{88FDD4DF-BAF5-4F6D-9770-24A1A9C1A347}" presName="sibTrans" presStyleCnt="0"/>
      <dgm:spPr/>
    </dgm:pt>
    <dgm:pt modelId="{EBA33CE1-7310-4C34-81CE-39B72A9F0351}" type="pres">
      <dgm:prSet presAssocID="{330AE417-7D16-4631-8F47-4475D4413CB8}" presName="node" presStyleLbl="node1" presStyleIdx="3" presStyleCnt="4" custLinFactNeighborX="4808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68465704-88C5-4B09-A8F2-919B3EA8B99A}" type="presOf" srcId="{BB335C78-CEBE-4D32-B641-C1EAD2974A38}" destId="{98893A94-5A83-4209-8BCD-9E787EFAA782}" srcOrd="0" destOrd="0" presId="urn:microsoft.com/office/officeart/2005/8/layout/default"/>
    <dgm:cxn modelId="{AA047107-3402-4DA0-9C32-F2AE1E7E64A0}" srcId="{5712372B-076D-4931-8C54-1569E1237C79}" destId="{330AE417-7D16-4631-8F47-4475D4413CB8}" srcOrd="3" destOrd="0" parTransId="{29BA9774-BF74-40DE-8851-386134A7FE8A}" sibTransId="{4370921B-2C31-4254-9A16-67F6BB357905}"/>
    <dgm:cxn modelId="{277F1B2D-1E42-4AE0-80D0-9F009DE2435F}" type="presOf" srcId="{D732FC02-D7F9-4CC5-AC39-3A4F660EE725}" destId="{5682F414-7DA1-4114-BECF-A716AAD9D1E3}" srcOrd="0" destOrd="0" presId="urn:microsoft.com/office/officeart/2005/8/layout/default"/>
    <dgm:cxn modelId="{17090C84-0653-4E3E-88A1-14BDCD089D6A}" srcId="{5712372B-076D-4931-8C54-1569E1237C79}" destId="{BB335C78-CEBE-4D32-B641-C1EAD2974A38}" srcOrd="1" destOrd="0" parTransId="{D9EDACEA-726E-4EAC-9AF8-F612675CB608}" sibTransId="{00498298-F019-4F1A-A445-4306425AC3E6}"/>
    <dgm:cxn modelId="{4EB6FB96-5DC6-4A3F-8EE0-E78AE8BA41B9}" type="presOf" srcId="{E445964F-A977-4091-B69D-E716B5D305E0}" destId="{F64CC571-8C1E-481F-8EB1-ABDD56094A4F}" srcOrd="0" destOrd="0" presId="urn:microsoft.com/office/officeart/2005/8/layout/default"/>
    <dgm:cxn modelId="{4779CEE7-652C-4D90-93F7-CAEB41D11885}" srcId="{5712372B-076D-4931-8C54-1569E1237C79}" destId="{D732FC02-D7F9-4CC5-AC39-3A4F660EE725}" srcOrd="0" destOrd="0" parTransId="{2AFF9F2D-C419-4078-BF10-F704425B21CA}" sibTransId="{A1295819-CA95-4D95-8D4E-EED47778509F}"/>
    <dgm:cxn modelId="{E8C04AEA-FC8D-4526-87EB-593FDD2FEF0E}" type="presOf" srcId="{5712372B-076D-4931-8C54-1569E1237C79}" destId="{CD2A28B2-7740-4E04-A010-836660C16134}" srcOrd="0" destOrd="0" presId="urn:microsoft.com/office/officeart/2005/8/layout/default"/>
    <dgm:cxn modelId="{2DBD37EB-18D4-4DBA-A3A8-73ACBFC4CA6F}" type="presOf" srcId="{330AE417-7D16-4631-8F47-4475D4413CB8}" destId="{EBA33CE1-7310-4C34-81CE-39B72A9F0351}" srcOrd="0" destOrd="0" presId="urn:microsoft.com/office/officeart/2005/8/layout/default"/>
    <dgm:cxn modelId="{1C3983FE-7291-4235-867A-43FE1B399963}" srcId="{5712372B-076D-4931-8C54-1569E1237C79}" destId="{E445964F-A977-4091-B69D-E716B5D305E0}" srcOrd="2" destOrd="0" parTransId="{E71BE5C3-880C-40CD-B34C-D1EF368F556D}" sibTransId="{88FDD4DF-BAF5-4F6D-9770-24A1A9C1A347}"/>
    <dgm:cxn modelId="{C02688C8-589C-4D2E-AE0F-3659A6B048C9}" type="presParOf" srcId="{CD2A28B2-7740-4E04-A010-836660C16134}" destId="{5682F414-7DA1-4114-BECF-A716AAD9D1E3}" srcOrd="0" destOrd="0" presId="urn:microsoft.com/office/officeart/2005/8/layout/default"/>
    <dgm:cxn modelId="{492B5F84-039D-4F2F-B45E-309360D67649}" type="presParOf" srcId="{CD2A28B2-7740-4E04-A010-836660C16134}" destId="{5BC808D0-75F3-4830-BA84-80149301DF1F}" srcOrd="1" destOrd="0" presId="urn:microsoft.com/office/officeart/2005/8/layout/default"/>
    <dgm:cxn modelId="{88F95864-B411-4BE9-80D7-BF181E1704C4}" type="presParOf" srcId="{CD2A28B2-7740-4E04-A010-836660C16134}" destId="{98893A94-5A83-4209-8BCD-9E787EFAA782}" srcOrd="2" destOrd="0" presId="urn:microsoft.com/office/officeart/2005/8/layout/default"/>
    <dgm:cxn modelId="{11AD42EA-2EA8-4987-B6EC-403B74B26D43}" type="presParOf" srcId="{CD2A28B2-7740-4E04-A010-836660C16134}" destId="{86E7DC3D-6CB2-4CE5-B8CF-B3B70679810A}" srcOrd="3" destOrd="0" presId="urn:microsoft.com/office/officeart/2005/8/layout/default"/>
    <dgm:cxn modelId="{2662A1E9-BDE6-4EB4-A939-615F0642017A}" type="presParOf" srcId="{CD2A28B2-7740-4E04-A010-836660C16134}" destId="{F64CC571-8C1E-481F-8EB1-ABDD56094A4F}" srcOrd="4" destOrd="0" presId="urn:microsoft.com/office/officeart/2005/8/layout/default"/>
    <dgm:cxn modelId="{8747BE9B-4A8B-4673-AB41-BEF7F717D7D1}" type="presParOf" srcId="{CD2A28B2-7740-4E04-A010-836660C16134}" destId="{ADF334E5-B414-4725-9CE2-8E4EBD8867B3}" srcOrd="5" destOrd="0" presId="urn:microsoft.com/office/officeart/2005/8/layout/default"/>
    <dgm:cxn modelId="{9CBEFBA8-7E0E-4892-A34F-F85A43CBCE30}" type="presParOf" srcId="{CD2A28B2-7740-4E04-A010-836660C16134}" destId="{EBA33CE1-7310-4C34-81CE-39B72A9F035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12372B-076D-4931-8C54-1569E1237C7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2FC02-D7F9-4CC5-AC39-3A4F660EE725}">
      <dgm:prSet phldrT="[Text]"/>
      <dgm:spPr>
        <a:solidFill>
          <a:schemeClr val="bg1"/>
        </a:solidFill>
        <a:ln w="127000">
          <a:solidFill>
            <a:schemeClr val="accent2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The </a:t>
          </a:r>
          <a:r>
            <a:rPr lang="en-GB" b="1" dirty="0">
              <a:solidFill>
                <a:schemeClr val="tx1"/>
              </a:solidFill>
            </a:rPr>
            <a:t>returns from investing in health</a:t>
          </a:r>
          <a:r>
            <a:rPr lang="en-GB" b="0" dirty="0">
              <a:solidFill>
                <a:schemeClr val="tx1"/>
              </a:solidFill>
            </a:rPr>
            <a:t> are extremely impressive</a:t>
          </a:r>
          <a:endParaRPr lang="en-US" dirty="0">
            <a:solidFill>
              <a:schemeClr val="tx1"/>
            </a:solidFill>
          </a:endParaRPr>
        </a:p>
      </dgm:t>
    </dgm:pt>
    <dgm:pt modelId="{2AFF9F2D-C419-4078-BF10-F704425B21CA}" type="parTrans" cxnId="{4779CEE7-652C-4D90-93F7-CAEB41D11885}">
      <dgm:prSet/>
      <dgm:spPr/>
      <dgm:t>
        <a:bodyPr/>
        <a:lstStyle/>
        <a:p>
          <a:endParaRPr lang="en-US"/>
        </a:p>
      </dgm:t>
    </dgm:pt>
    <dgm:pt modelId="{A1295819-CA95-4D95-8D4E-EED47778509F}" type="sibTrans" cxnId="{4779CEE7-652C-4D90-93F7-CAEB41D11885}">
      <dgm:prSet/>
      <dgm:spPr/>
      <dgm:t>
        <a:bodyPr/>
        <a:lstStyle/>
        <a:p>
          <a:endParaRPr lang="en-US"/>
        </a:p>
      </dgm:t>
    </dgm:pt>
    <dgm:pt modelId="{BB335C78-CEBE-4D32-B641-C1EAD2974A38}">
      <dgm:prSet phldrT="[Text]"/>
      <dgm:spPr>
        <a:solidFill>
          <a:schemeClr val="bg1"/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A </a:t>
          </a:r>
          <a:r>
            <a:rPr lang="en-GB" b="1" dirty="0">
              <a:solidFill>
                <a:schemeClr val="tx1"/>
              </a:solidFill>
            </a:rPr>
            <a:t>grand convergence</a:t>
          </a:r>
          <a:r>
            <a:rPr lang="en-GB" dirty="0">
              <a:solidFill>
                <a:schemeClr val="tx1"/>
              </a:solidFill>
            </a:rPr>
            <a:t> in health is achievable within our lifetime</a:t>
          </a:r>
          <a:endParaRPr lang="en-US" dirty="0">
            <a:solidFill>
              <a:schemeClr val="tx1"/>
            </a:solidFill>
          </a:endParaRPr>
        </a:p>
      </dgm:t>
    </dgm:pt>
    <dgm:pt modelId="{D9EDACEA-726E-4EAC-9AF8-F612675CB608}" type="parTrans" cxnId="{17090C84-0653-4E3E-88A1-14BDCD089D6A}">
      <dgm:prSet/>
      <dgm:spPr/>
      <dgm:t>
        <a:bodyPr/>
        <a:lstStyle/>
        <a:p>
          <a:endParaRPr lang="en-US"/>
        </a:p>
      </dgm:t>
    </dgm:pt>
    <dgm:pt modelId="{00498298-F019-4F1A-A445-4306425AC3E6}" type="sibTrans" cxnId="{17090C84-0653-4E3E-88A1-14BDCD089D6A}">
      <dgm:prSet/>
      <dgm:spPr/>
      <dgm:t>
        <a:bodyPr/>
        <a:lstStyle/>
        <a:p>
          <a:endParaRPr lang="en-US"/>
        </a:p>
      </dgm:t>
    </dgm:pt>
    <dgm:pt modelId="{E445964F-A977-4091-B69D-E716B5D305E0}">
      <dgm:prSet phldrT="[Text]"/>
      <dgm:spPr>
        <a:solidFill>
          <a:schemeClr val="bg1"/>
        </a:solidFill>
        <a:ln w="38100">
          <a:solidFill>
            <a:schemeClr val="accent3"/>
          </a:solidFill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Fiscal policies </a:t>
          </a:r>
          <a:r>
            <a:rPr lang="en-GB" dirty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dirty="0">
            <a:solidFill>
              <a:schemeClr val="tx1"/>
            </a:solidFill>
          </a:endParaRPr>
        </a:p>
      </dgm:t>
    </dgm:pt>
    <dgm:pt modelId="{E71BE5C3-880C-40CD-B34C-D1EF368F556D}" type="parTrans" cxnId="{1C3983FE-7291-4235-867A-43FE1B399963}">
      <dgm:prSet/>
      <dgm:spPr/>
      <dgm:t>
        <a:bodyPr/>
        <a:lstStyle/>
        <a:p>
          <a:endParaRPr lang="en-US"/>
        </a:p>
      </dgm:t>
    </dgm:pt>
    <dgm:pt modelId="{88FDD4DF-BAF5-4F6D-9770-24A1A9C1A347}" type="sibTrans" cxnId="{1C3983FE-7291-4235-867A-43FE1B399963}">
      <dgm:prSet/>
      <dgm:spPr/>
      <dgm:t>
        <a:bodyPr/>
        <a:lstStyle/>
        <a:p>
          <a:endParaRPr lang="en-US"/>
        </a:p>
      </dgm:t>
    </dgm:pt>
    <dgm:pt modelId="{330AE417-7D16-4631-8F47-4475D4413CB8}">
      <dgm:prSet/>
      <dgm:spPr>
        <a:solidFill>
          <a:schemeClr val="bg1"/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Pro-poor pathways to </a:t>
          </a:r>
          <a:r>
            <a:rPr lang="en-GB" b="1" dirty="0">
              <a:solidFill>
                <a:schemeClr val="tx1"/>
              </a:solidFill>
            </a:rPr>
            <a:t>universal health coverage </a:t>
          </a:r>
          <a:r>
            <a:rPr lang="en-GB" b="0" dirty="0">
              <a:solidFill>
                <a:schemeClr val="tx1"/>
              </a:solidFill>
            </a:rPr>
            <a:t>are</a:t>
          </a:r>
          <a:r>
            <a:rPr lang="en-GB" dirty="0">
              <a:solidFill>
                <a:schemeClr val="tx1"/>
              </a:solidFill>
            </a:rPr>
            <a:t> an efficient way to achieve health and financial protection</a:t>
          </a:r>
        </a:p>
      </dgm:t>
    </dgm:pt>
    <dgm:pt modelId="{29BA9774-BF74-40DE-8851-386134A7FE8A}" type="parTrans" cxnId="{AA047107-3402-4DA0-9C32-F2AE1E7E64A0}">
      <dgm:prSet/>
      <dgm:spPr/>
      <dgm:t>
        <a:bodyPr/>
        <a:lstStyle/>
        <a:p>
          <a:endParaRPr lang="en-US"/>
        </a:p>
      </dgm:t>
    </dgm:pt>
    <dgm:pt modelId="{4370921B-2C31-4254-9A16-67F6BB357905}" type="sibTrans" cxnId="{AA047107-3402-4DA0-9C32-F2AE1E7E64A0}">
      <dgm:prSet/>
      <dgm:spPr/>
      <dgm:t>
        <a:bodyPr/>
        <a:lstStyle/>
        <a:p>
          <a:endParaRPr lang="en-US"/>
        </a:p>
      </dgm:t>
    </dgm:pt>
    <dgm:pt modelId="{CD2A28B2-7740-4E04-A010-836660C16134}" type="pres">
      <dgm:prSet presAssocID="{5712372B-076D-4931-8C54-1569E1237C79}" presName="diagram" presStyleCnt="0">
        <dgm:presLayoutVars>
          <dgm:dir/>
          <dgm:resizeHandles val="exact"/>
        </dgm:presLayoutVars>
      </dgm:prSet>
      <dgm:spPr/>
    </dgm:pt>
    <dgm:pt modelId="{5682F414-7DA1-4114-BECF-A716AAD9D1E3}" type="pres">
      <dgm:prSet presAssocID="{D732FC02-D7F9-4CC5-AC39-3A4F660EE725}" presName="node" presStyleLbl="node1" presStyleIdx="0" presStyleCnt="4" custLinFactX="14752" custLinFactNeighborX="100000" custLinFactNeighborY="4040">
        <dgm:presLayoutVars>
          <dgm:bulletEnabled val="1"/>
        </dgm:presLayoutVars>
      </dgm:prSet>
      <dgm:spPr>
        <a:prstGeom prst="roundRect">
          <a:avLst/>
        </a:prstGeom>
      </dgm:spPr>
    </dgm:pt>
    <dgm:pt modelId="{5BC808D0-75F3-4830-BA84-80149301DF1F}" type="pres">
      <dgm:prSet presAssocID="{A1295819-CA95-4D95-8D4E-EED47778509F}" presName="sibTrans" presStyleCnt="0"/>
      <dgm:spPr/>
    </dgm:pt>
    <dgm:pt modelId="{98893A94-5A83-4209-8BCD-9E787EFAA782}" type="pres">
      <dgm:prSet presAssocID="{BB335C78-CEBE-4D32-B641-C1EAD2974A38}" presName="node" presStyleLbl="node1" presStyleIdx="1" presStyleCnt="4" custLinFactX="-14712" custLinFactNeighborX="-100000" custLinFactNeighborY="4040">
        <dgm:presLayoutVars>
          <dgm:bulletEnabled val="1"/>
        </dgm:presLayoutVars>
      </dgm:prSet>
      <dgm:spPr>
        <a:prstGeom prst="roundRect">
          <a:avLst/>
        </a:prstGeom>
      </dgm:spPr>
    </dgm:pt>
    <dgm:pt modelId="{86E7DC3D-6CB2-4CE5-B8CF-B3B70679810A}" type="pres">
      <dgm:prSet presAssocID="{00498298-F019-4F1A-A445-4306425AC3E6}" presName="sibTrans" presStyleCnt="0"/>
      <dgm:spPr/>
    </dgm:pt>
    <dgm:pt modelId="{F64CC571-8C1E-481F-8EB1-ABDD56094A4F}" type="pres">
      <dgm:prSet presAssocID="{E445964F-A977-4091-B69D-E716B5D305E0}" presName="node" presStyleLbl="node1" presStyleIdx="2" presStyleCnt="4" custLinFactNeighborX="-4808">
        <dgm:presLayoutVars>
          <dgm:bulletEnabled val="1"/>
        </dgm:presLayoutVars>
      </dgm:prSet>
      <dgm:spPr>
        <a:prstGeom prst="roundRect">
          <a:avLst/>
        </a:prstGeom>
      </dgm:spPr>
    </dgm:pt>
    <dgm:pt modelId="{ADF334E5-B414-4725-9CE2-8E4EBD8867B3}" type="pres">
      <dgm:prSet presAssocID="{88FDD4DF-BAF5-4F6D-9770-24A1A9C1A347}" presName="sibTrans" presStyleCnt="0"/>
      <dgm:spPr/>
    </dgm:pt>
    <dgm:pt modelId="{EBA33CE1-7310-4C34-81CE-39B72A9F0351}" type="pres">
      <dgm:prSet presAssocID="{330AE417-7D16-4631-8F47-4475D4413CB8}" presName="node" presStyleLbl="node1" presStyleIdx="3" presStyleCnt="4" custLinFactNeighborX="4808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AA047107-3402-4DA0-9C32-F2AE1E7E64A0}" srcId="{5712372B-076D-4931-8C54-1569E1237C79}" destId="{330AE417-7D16-4631-8F47-4475D4413CB8}" srcOrd="3" destOrd="0" parTransId="{29BA9774-BF74-40DE-8851-386134A7FE8A}" sibTransId="{4370921B-2C31-4254-9A16-67F6BB357905}"/>
    <dgm:cxn modelId="{7BFEDF0A-0446-4DE8-BBF5-41E909158ABB}" type="presOf" srcId="{5712372B-076D-4931-8C54-1569E1237C79}" destId="{CD2A28B2-7740-4E04-A010-836660C16134}" srcOrd="0" destOrd="0" presId="urn:microsoft.com/office/officeart/2005/8/layout/default"/>
    <dgm:cxn modelId="{17090C84-0653-4E3E-88A1-14BDCD089D6A}" srcId="{5712372B-076D-4931-8C54-1569E1237C79}" destId="{BB335C78-CEBE-4D32-B641-C1EAD2974A38}" srcOrd="1" destOrd="0" parTransId="{D9EDACEA-726E-4EAC-9AF8-F612675CB608}" sibTransId="{00498298-F019-4F1A-A445-4306425AC3E6}"/>
    <dgm:cxn modelId="{1495408A-31FE-4F7D-939D-AB362F13F7B7}" type="presOf" srcId="{330AE417-7D16-4631-8F47-4475D4413CB8}" destId="{EBA33CE1-7310-4C34-81CE-39B72A9F0351}" srcOrd="0" destOrd="0" presId="urn:microsoft.com/office/officeart/2005/8/layout/default"/>
    <dgm:cxn modelId="{886C7794-1439-43B2-8B6D-C0C8E0288E50}" type="presOf" srcId="{BB335C78-CEBE-4D32-B641-C1EAD2974A38}" destId="{98893A94-5A83-4209-8BCD-9E787EFAA782}" srcOrd="0" destOrd="0" presId="urn:microsoft.com/office/officeart/2005/8/layout/default"/>
    <dgm:cxn modelId="{3F7ABAB0-04CD-4551-9FEC-6C6FB2DD58C8}" type="presOf" srcId="{D732FC02-D7F9-4CC5-AC39-3A4F660EE725}" destId="{5682F414-7DA1-4114-BECF-A716AAD9D1E3}" srcOrd="0" destOrd="0" presId="urn:microsoft.com/office/officeart/2005/8/layout/default"/>
    <dgm:cxn modelId="{F1DEC7B7-55EA-4F80-B56D-E2627C04E425}" type="presOf" srcId="{E445964F-A977-4091-B69D-E716B5D305E0}" destId="{F64CC571-8C1E-481F-8EB1-ABDD56094A4F}" srcOrd="0" destOrd="0" presId="urn:microsoft.com/office/officeart/2005/8/layout/default"/>
    <dgm:cxn modelId="{4779CEE7-652C-4D90-93F7-CAEB41D11885}" srcId="{5712372B-076D-4931-8C54-1569E1237C79}" destId="{D732FC02-D7F9-4CC5-AC39-3A4F660EE725}" srcOrd="0" destOrd="0" parTransId="{2AFF9F2D-C419-4078-BF10-F704425B21CA}" sibTransId="{A1295819-CA95-4D95-8D4E-EED47778509F}"/>
    <dgm:cxn modelId="{1C3983FE-7291-4235-867A-43FE1B399963}" srcId="{5712372B-076D-4931-8C54-1569E1237C79}" destId="{E445964F-A977-4091-B69D-E716B5D305E0}" srcOrd="2" destOrd="0" parTransId="{E71BE5C3-880C-40CD-B34C-D1EF368F556D}" sibTransId="{88FDD4DF-BAF5-4F6D-9770-24A1A9C1A347}"/>
    <dgm:cxn modelId="{270A3ECD-BC1B-43D3-AC99-60E13B8C7C09}" type="presParOf" srcId="{CD2A28B2-7740-4E04-A010-836660C16134}" destId="{5682F414-7DA1-4114-BECF-A716AAD9D1E3}" srcOrd="0" destOrd="0" presId="urn:microsoft.com/office/officeart/2005/8/layout/default"/>
    <dgm:cxn modelId="{8A6B71ED-8E48-41E6-A35F-D385F5E6218B}" type="presParOf" srcId="{CD2A28B2-7740-4E04-A010-836660C16134}" destId="{5BC808D0-75F3-4830-BA84-80149301DF1F}" srcOrd="1" destOrd="0" presId="urn:microsoft.com/office/officeart/2005/8/layout/default"/>
    <dgm:cxn modelId="{65D029D6-CE53-4590-A6D2-9ACC3BC9E9C8}" type="presParOf" srcId="{CD2A28B2-7740-4E04-A010-836660C16134}" destId="{98893A94-5A83-4209-8BCD-9E787EFAA782}" srcOrd="2" destOrd="0" presId="urn:microsoft.com/office/officeart/2005/8/layout/default"/>
    <dgm:cxn modelId="{EB5554C8-73FA-4963-8E11-CBD73DBA6090}" type="presParOf" srcId="{CD2A28B2-7740-4E04-A010-836660C16134}" destId="{86E7DC3D-6CB2-4CE5-B8CF-B3B70679810A}" srcOrd="3" destOrd="0" presId="urn:microsoft.com/office/officeart/2005/8/layout/default"/>
    <dgm:cxn modelId="{52B33C2B-A2A3-4F94-91A3-C325BF8BEDE2}" type="presParOf" srcId="{CD2A28B2-7740-4E04-A010-836660C16134}" destId="{F64CC571-8C1E-481F-8EB1-ABDD56094A4F}" srcOrd="4" destOrd="0" presId="urn:microsoft.com/office/officeart/2005/8/layout/default"/>
    <dgm:cxn modelId="{67B5C251-91AD-4BD4-892D-51F5F6A2D7D9}" type="presParOf" srcId="{CD2A28B2-7740-4E04-A010-836660C16134}" destId="{ADF334E5-B414-4725-9CE2-8E4EBD8867B3}" srcOrd="5" destOrd="0" presId="urn:microsoft.com/office/officeart/2005/8/layout/default"/>
    <dgm:cxn modelId="{DB3952CA-99FE-4F11-9302-55F5C8E78618}" type="presParOf" srcId="{CD2A28B2-7740-4E04-A010-836660C16134}" destId="{EBA33CE1-7310-4C34-81CE-39B72A9F035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712372B-076D-4931-8C54-1569E1237C7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2FC02-D7F9-4CC5-AC39-3A4F660EE725}">
      <dgm:prSet phldrT="[Text]"/>
      <dgm:spPr>
        <a:solidFill>
          <a:schemeClr val="bg1"/>
        </a:solidFill>
        <a:ln w="38100">
          <a:solidFill>
            <a:schemeClr val="accent2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The </a:t>
          </a:r>
          <a:r>
            <a:rPr lang="en-GB" b="1" dirty="0">
              <a:solidFill>
                <a:schemeClr val="tx1"/>
              </a:solidFill>
            </a:rPr>
            <a:t>returns from investing in health</a:t>
          </a:r>
          <a:r>
            <a:rPr lang="en-GB" b="0" dirty="0">
              <a:solidFill>
                <a:schemeClr val="tx1"/>
              </a:solidFill>
            </a:rPr>
            <a:t> are extremely impressive</a:t>
          </a:r>
          <a:endParaRPr lang="en-US" dirty="0">
            <a:solidFill>
              <a:schemeClr val="tx1"/>
            </a:solidFill>
          </a:endParaRPr>
        </a:p>
      </dgm:t>
    </dgm:pt>
    <dgm:pt modelId="{2AFF9F2D-C419-4078-BF10-F704425B21CA}" type="parTrans" cxnId="{4779CEE7-652C-4D90-93F7-CAEB41D11885}">
      <dgm:prSet/>
      <dgm:spPr/>
      <dgm:t>
        <a:bodyPr/>
        <a:lstStyle/>
        <a:p>
          <a:endParaRPr lang="en-US"/>
        </a:p>
      </dgm:t>
    </dgm:pt>
    <dgm:pt modelId="{A1295819-CA95-4D95-8D4E-EED47778509F}" type="sibTrans" cxnId="{4779CEE7-652C-4D90-93F7-CAEB41D11885}">
      <dgm:prSet/>
      <dgm:spPr/>
      <dgm:t>
        <a:bodyPr/>
        <a:lstStyle/>
        <a:p>
          <a:endParaRPr lang="en-US"/>
        </a:p>
      </dgm:t>
    </dgm:pt>
    <dgm:pt modelId="{BB335C78-CEBE-4D32-B641-C1EAD2974A38}">
      <dgm:prSet phldrT="[Text]"/>
      <dgm:spPr>
        <a:solidFill>
          <a:schemeClr val="bg1"/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A </a:t>
          </a:r>
          <a:r>
            <a:rPr lang="en-GB" b="1" dirty="0">
              <a:solidFill>
                <a:schemeClr val="tx1"/>
              </a:solidFill>
            </a:rPr>
            <a:t>grand convergence</a:t>
          </a:r>
          <a:r>
            <a:rPr lang="en-GB" dirty="0">
              <a:solidFill>
                <a:schemeClr val="tx1"/>
              </a:solidFill>
            </a:rPr>
            <a:t> in health is achievable within our lifetime</a:t>
          </a:r>
          <a:endParaRPr lang="en-US" dirty="0">
            <a:solidFill>
              <a:schemeClr val="tx1"/>
            </a:solidFill>
          </a:endParaRPr>
        </a:p>
      </dgm:t>
    </dgm:pt>
    <dgm:pt modelId="{D9EDACEA-726E-4EAC-9AF8-F612675CB608}" type="parTrans" cxnId="{17090C84-0653-4E3E-88A1-14BDCD089D6A}">
      <dgm:prSet/>
      <dgm:spPr/>
      <dgm:t>
        <a:bodyPr/>
        <a:lstStyle/>
        <a:p>
          <a:endParaRPr lang="en-US"/>
        </a:p>
      </dgm:t>
    </dgm:pt>
    <dgm:pt modelId="{00498298-F019-4F1A-A445-4306425AC3E6}" type="sibTrans" cxnId="{17090C84-0653-4E3E-88A1-14BDCD089D6A}">
      <dgm:prSet/>
      <dgm:spPr/>
      <dgm:t>
        <a:bodyPr/>
        <a:lstStyle/>
        <a:p>
          <a:endParaRPr lang="en-US"/>
        </a:p>
      </dgm:t>
    </dgm:pt>
    <dgm:pt modelId="{E445964F-A977-4091-B69D-E716B5D305E0}">
      <dgm:prSet phldrT="[Text]"/>
      <dgm:spPr>
        <a:solidFill>
          <a:schemeClr val="bg1"/>
        </a:solidFill>
        <a:ln w="127000">
          <a:solidFill>
            <a:schemeClr val="accent3"/>
          </a:solidFill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Fiscal policies </a:t>
          </a:r>
          <a:r>
            <a:rPr lang="en-GB" dirty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dirty="0">
            <a:solidFill>
              <a:schemeClr val="tx1"/>
            </a:solidFill>
          </a:endParaRPr>
        </a:p>
      </dgm:t>
    </dgm:pt>
    <dgm:pt modelId="{E71BE5C3-880C-40CD-B34C-D1EF368F556D}" type="parTrans" cxnId="{1C3983FE-7291-4235-867A-43FE1B399963}">
      <dgm:prSet/>
      <dgm:spPr/>
      <dgm:t>
        <a:bodyPr/>
        <a:lstStyle/>
        <a:p>
          <a:endParaRPr lang="en-US"/>
        </a:p>
      </dgm:t>
    </dgm:pt>
    <dgm:pt modelId="{88FDD4DF-BAF5-4F6D-9770-24A1A9C1A347}" type="sibTrans" cxnId="{1C3983FE-7291-4235-867A-43FE1B399963}">
      <dgm:prSet/>
      <dgm:spPr/>
      <dgm:t>
        <a:bodyPr/>
        <a:lstStyle/>
        <a:p>
          <a:endParaRPr lang="en-US"/>
        </a:p>
      </dgm:t>
    </dgm:pt>
    <dgm:pt modelId="{330AE417-7D16-4631-8F47-4475D4413CB8}">
      <dgm:prSet/>
      <dgm:spPr>
        <a:solidFill>
          <a:schemeClr val="bg1"/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Pro-poor pathways to </a:t>
          </a:r>
          <a:r>
            <a:rPr lang="en-GB" b="1" dirty="0">
              <a:solidFill>
                <a:schemeClr val="tx1"/>
              </a:solidFill>
            </a:rPr>
            <a:t>universal health coverage </a:t>
          </a:r>
          <a:r>
            <a:rPr lang="en-GB" b="0" dirty="0">
              <a:solidFill>
                <a:schemeClr val="tx1"/>
              </a:solidFill>
            </a:rPr>
            <a:t>are</a:t>
          </a:r>
          <a:r>
            <a:rPr lang="en-GB" dirty="0">
              <a:solidFill>
                <a:schemeClr val="tx1"/>
              </a:solidFill>
            </a:rPr>
            <a:t> an efficient way to achieve health and financial protection</a:t>
          </a:r>
        </a:p>
      </dgm:t>
    </dgm:pt>
    <dgm:pt modelId="{29BA9774-BF74-40DE-8851-386134A7FE8A}" type="parTrans" cxnId="{AA047107-3402-4DA0-9C32-F2AE1E7E64A0}">
      <dgm:prSet/>
      <dgm:spPr/>
      <dgm:t>
        <a:bodyPr/>
        <a:lstStyle/>
        <a:p>
          <a:endParaRPr lang="en-US"/>
        </a:p>
      </dgm:t>
    </dgm:pt>
    <dgm:pt modelId="{4370921B-2C31-4254-9A16-67F6BB357905}" type="sibTrans" cxnId="{AA047107-3402-4DA0-9C32-F2AE1E7E64A0}">
      <dgm:prSet/>
      <dgm:spPr/>
      <dgm:t>
        <a:bodyPr/>
        <a:lstStyle/>
        <a:p>
          <a:endParaRPr lang="en-US"/>
        </a:p>
      </dgm:t>
    </dgm:pt>
    <dgm:pt modelId="{CD2A28B2-7740-4E04-A010-836660C16134}" type="pres">
      <dgm:prSet presAssocID="{5712372B-076D-4931-8C54-1569E1237C79}" presName="diagram" presStyleCnt="0">
        <dgm:presLayoutVars>
          <dgm:dir/>
          <dgm:resizeHandles val="exact"/>
        </dgm:presLayoutVars>
      </dgm:prSet>
      <dgm:spPr/>
    </dgm:pt>
    <dgm:pt modelId="{5682F414-7DA1-4114-BECF-A716AAD9D1E3}" type="pres">
      <dgm:prSet presAssocID="{D732FC02-D7F9-4CC5-AC39-3A4F660EE725}" presName="node" presStyleLbl="node1" presStyleIdx="0" presStyleCnt="4" custLinFactX="14752" custLinFactNeighborX="100000" custLinFactNeighborY="4040">
        <dgm:presLayoutVars>
          <dgm:bulletEnabled val="1"/>
        </dgm:presLayoutVars>
      </dgm:prSet>
      <dgm:spPr>
        <a:prstGeom prst="roundRect">
          <a:avLst/>
        </a:prstGeom>
      </dgm:spPr>
    </dgm:pt>
    <dgm:pt modelId="{5BC808D0-75F3-4830-BA84-80149301DF1F}" type="pres">
      <dgm:prSet presAssocID="{A1295819-CA95-4D95-8D4E-EED47778509F}" presName="sibTrans" presStyleCnt="0"/>
      <dgm:spPr/>
    </dgm:pt>
    <dgm:pt modelId="{98893A94-5A83-4209-8BCD-9E787EFAA782}" type="pres">
      <dgm:prSet presAssocID="{BB335C78-CEBE-4D32-B641-C1EAD2974A38}" presName="node" presStyleLbl="node1" presStyleIdx="1" presStyleCnt="4" custLinFactX="-14712" custLinFactNeighborX="-100000" custLinFactNeighborY="4040">
        <dgm:presLayoutVars>
          <dgm:bulletEnabled val="1"/>
        </dgm:presLayoutVars>
      </dgm:prSet>
      <dgm:spPr>
        <a:prstGeom prst="roundRect">
          <a:avLst/>
        </a:prstGeom>
      </dgm:spPr>
    </dgm:pt>
    <dgm:pt modelId="{86E7DC3D-6CB2-4CE5-B8CF-B3B70679810A}" type="pres">
      <dgm:prSet presAssocID="{00498298-F019-4F1A-A445-4306425AC3E6}" presName="sibTrans" presStyleCnt="0"/>
      <dgm:spPr/>
    </dgm:pt>
    <dgm:pt modelId="{F64CC571-8C1E-481F-8EB1-ABDD56094A4F}" type="pres">
      <dgm:prSet presAssocID="{E445964F-A977-4091-B69D-E716B5D305E0}" presName="node" presStyleLbl="node1" presStyleIdx="2" presStyleCnt="4" custLinFactNeighborX="-4808">
        <dgm:presLayoutVars>
          <dgm:bulletEnabled val="1"/>
        </dgm:presLayoutVars>
      </dgm:prSet>
      <dgm:spPr>
        <a:prstGeom prst="roundRect">
          <a:avLst/>
        </a:prstGeom>
      </dgm:spPr>
    </dgm:pt>
    <dgm:pt modelId="{ADF334E5-B414-4725-9CE2-8E4EBD8867B3}" type="pres">
      <dgm:prSet presAssocID="{88FDD4DF-BAF5-4F6D-9770-24A1A9C1A347}" presName="sibTrans" presStyleCnt="0"/>
      <dgm:spPr/>
    </dgm:pt>
    <dgm:pt modelId="{EBA33CE1-7310-4C34-81CE-39B72A9F0351}" type="pres">
      <dgm:prSet presAssocID="{330AE417-7D16-4631-8F47-4475D4413CB8}" presName="node" presStyleLbl="node1" presStyleIdx="3" presStyleCnt="4" custLinFactNeighborX="4808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AA047107-3402-4DA0-9C32-F2AE1E7E64A0}" srcId="{5712372B-076D-4931-8C54-1569E1237C79}" destId="{330AE417-7D16-4631-8F47-4475D4413CB8}" srcOrd="3" destOrd="0" parTransId="{29BA9774-BF74-40DE-8851-386134A7FE8A}" sibTransId="{4370921B-2C31-4254-9A16-67F6BB357905}"/>
    <dgm:cxn modelId="{D1BFF164-F981-431A-B132-E041393FF94A}" type="presOf" srcId="{BB335C78-CEBE-4D32-B641-C1EAD2974A38}" destId="{98893A94-5A83-4209-8BCD-9E787EFAA782}" srcOrd="0" destOrd="0" presId="urn:microsoft.com/office/officeart/2005/8/layout/default"/>
    <dgm:cxn modelId="{1030CD77-80A5-4F7D-9744-5055C66FF039}" type="presOf" srcId="{E445964F-A977-4091-B69D-E716B5D305E0}" destId="{F64CC571-8C1E-481F-8EB1-ABDD56094A4F}" srcOrd="0" destOrd="0" presId="urn:microsoft.com/office/officeart/2005/8/layout/default"/>
    <dgm:cxn modelId="{17090C84-0653-4E3E-88A1-14BDCD089D6A}" srcId="{5712372B-076D-4931-8C54-1569E1237C79}" destId="{BB335C78-CEBE-4D32-B641-C1EAD2974A38}" srcOrd="1" destOrd="0" parTransId="{D9EDACEA-726E-4EAC-9AF8-F612675CB608}" sibTransId="{00498298-F019-4F1A-A445-4306425AC3E6}"/>
    <dgm:cxn modelId="{BC78418E-601D-4682-96D6-9ABF6B916774}" type="presOf" srcId="{D732FC02-D7F9-4CC5-AC39-3A4F660EE725}" destId="{5682F414-7DA1-4114-BECF-A716AAD9D1E3}" srcOrd="0" destOrd="0" presId="urn:microsoft.com/office/officeart/2005/8/layout/default"/>
    <dgm:cxn modelId="{16163DD8-5D56-4D0F-815B-76ED2BFB55F5}" type="presOf" srcId="{330AE417-7D16-4631-8F47-4475D4413CB8}" destId="{EBA33CE1-7310-4C34-81CE-39B72A9F0351}" srcOrd="0" destOrd="0" presId="urn:microsoft.com/office/officeart/2005/8/layout/default"/>
    <dgm:cxn modelId="{4779CEE7-652C-4D90-93F7-CAEB41D11885}" srcId="{5712372B-076D-4931-8C54-1569E1237C79}" destId="{D732FC02-D7F9-4CC5-AC39-3A4F660EE725}" srcOrd="0" destOrd="0" parTransId="{2AFF9F2D-C419-4078-BF10-F704425B21CA}" sibTransId="{A1295819-CA95-4D95-8D4E-EED47778509F}"/>
    <dgm:cxn modelId="{6714C0FA-08B5-46C4-BE40-F356E051F038}" type="presOf" srcId="{5712372B-076D-4931-8C54-1569E1237C79}" destId="{CD2A28B2-7740-4E04-A010-836660C16134}" srcOrd="0" destOrd="0" presId="urn:microsoft.com/office/officeart/2005/8/layout/default"/>
    <dgm:cxn modelId="{1C3983FE-7291-4235-867A-43FE1B399963}" srcId="{5712372B-076D-4931-8C54-1569E1237C79}" destId="{E445964F-A977-4091-B69D-E716B5D305E0}" srcOrd="2" destOrd="0" parTransId="{E71BE5C3-880C-40CD-B34C-D1EF368F556D}" sibTransId="{88FDD4DF-BAF5-4F6D-9770-24A1A9C1A347}"/>
    <dgm:cxn modelId="{8671C2DE-CBCC-4897-AA4D-E7C04489908A}" type="presParOf" srcId="{CD2A28B2-7740-4E04-A010-836660C16134}" destId="{5682F414-7DA1-4114-BECF-A716AAD9D1E3}" srcOrd="0" destOrd="0" presId="urn:microsoft.com/office/officeart/2005/8/layout/default"/>
    <dgm:cxn modelId="{2AFEB5C0-9158-4046-A185-584308F07A32}" type="presParOf" srcId="{CD2A28B2-7740-4E04-A010-836660C16134}" destId="{5BC808D0-75F3-4830-BA84-80149301DF1F}" srcOrd="1" destOrd="0" presId="urn:microsoft.com/office/officeart/2005/8/layout/default"/>
    <dgm:cxn modelId="{4C5541D0-7D31-45CB-B354-848E8490874A}" type="presParOf" srcId="{CD2A28B2-7740-4E04-A010-836660C16134}" destId="{98893A94-5A83-4209-8BCD-9E787EFAA782}" srcOrd="2" destOrd="0" presId="urn:microsoft.com/office/officeart/2005/8/layout/default"/>
    <dgm:cxn modelId="{053CCA05-3086-40E2-9477-02FEF9541FDE}" type="presParOf" srcId="{CD2A28B2-7740-4E04-A010-836660C16134}" destId="{86E7DC3D-6CB2-4CE5-B8CF-B3B70679810A}" srcOrd="3" destOrd="0" presId="urn:microsoft.com/office/officeart/2005/8/layout/default"/>
    <dgm:cxn modelId="{270C00EF-7186-48B5-B8DB-503B74792721}" type="presParOf" srcId="{CD2A28B2-7740-4E04-A010-836660C16134}" destId="{F64CC571-8C1E-481F-8EB1-ABDD56094A4F}" srcOrd="4" destOrd="0" presId="urn:microsoft.com/office/officeart/2005/8/layout/default"/>
    <dgm:cxn modelId="{891E0366-529A-42FC-A27C-BB16590B7D7C}" type="presParOf" srcId="{CD2A28B2-7740-4E04-A010-836660C16134}" destId="{ADF334E5-B414-4725-9CE2-8E4EBD8867B3}" srcOrd="5" destOrd="0" presId="urn:microsoft.com/office/officeart/2005/8/layout/default"/>
    <dgm:cxn modelId="{271766D4-C66A-463F-AE6D-542F5CB84E80}" type="presParOf" srcId="{CD2A28B2-7740-4E04-A010-836660C16134}" destId="{EBA33CE1-7310-4C34-81CE-39B72A9F035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712372B-076D-4931-8C54-1569E1237C7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2FC02-D7F9-4CC5-AC39-3A4F660EE725}">
      <dgm:prSet phldrT="[Text]"/>
      <dgm:spPr>
        <a:solidFill>
          <a:schemeClr val="bg1"/>
        </a:solidFill>
        <a:ln w="38100">
          <a:solidFill>
            <a:schemeClr val="accent2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The </a:t>
          </a:r>
          <a:r>
            <a:rPr lang="en-GB" b="1" dirty="0">
              <a:solidFill>
                <a:schemeClr val="tx1"/>
              </a:solidFill>
            </a:rPr>
            <a:t>returns from investing in health</a:t>
          </a:r>
          <a:r>
            <a:rPr lang="en-GB" b="0" dirty="0">
              <a:solidFill>
                <a:schemeClr val="tx1"/>
              </a:solidFill>
            </a:rPr>
            <a:t> are extremely impressive</a:t>
          </a:r>
          <a:endParaRPr lang="en-US" dirty="0">
            <a:solidFill>
              <a:schemeClr val="tx1"/>
            </a:solidFill>
          </a:endParaRPr>
        </a:p>
      </dgm:t>
    </dgm:pt>
    <dgm:pt modelId="{2AFF9F2D-C419-4078-BF10-F704425B21CA}" type="parTrans" cxnId="{4779CEE7-652C-4D90-93F7-CAEB41D11885}">
      <dgm:prSet/>
      <dgm:spPr/>
      <dgm:t>
        <a:bodyPr/>
        <a:lstStyle/>
        <a:p>
          <a:endParaRPr lang="en-US"/>
        </a:p>
      </dgm:t>
    </dgm:pt>
    <dgm:pt modelId="{A1295819-CA95-4D95-8D4E-EED47778509F}" type="sibTrans" cxnId="{4779CEE7-652C-4D90-93F7-CAEB41D11885}">
      <dgm:prSet/>
      <dgm:spPr/>
      <dgm:t>
        <a:bodyPr/>
        <a:lstStyle/>
        <a:p>
          <a:endParaRPr lang="en-US"/>
        </a:p>
      </dgm:t>
    </dgm:pt>
    <dgm:pt modelId="{BB335C78-CEBE-4D32-B641-C1EAD2974A38}">
      <dgm:prSet phldrT="[Text]"/>
      <dgm:spPr>
        <a:solidFill>
          <a:schemeClr val="bg1"/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A </a:t>
          </a:r>
          <a:r>
            <a:rPr lang="en-GB" b="1" dirty="0">
              <a:solidFill>
                <a:schemeClr val="tx1"/>
              </a:solidFill>
            </a:rPr>
            <a:t>grand convergence</a:t>
          </a:r>
          <a:r>
            <a:rPr lang="en-GB" dirty="0">
              <a:solidFill>
                <a:schemeClr val="tx1"/>
              </a:solidFill>
            </a:rPr>
            <a:t> in health is achievable within our lifetime</a:t>
          </a:r>
          <a:endParaRPr lang="en-US" dirty="0">
            <a:solidFill>
              <a:schemeClr val="tx1"/>
            </a:solidFill>
          </a:endParaRPr>
        </a:p>
      </dgm:t>
    </dgm:pt>
    <dgm:pt modelId="{D9EDACEA-726E-4EAC-9AF8-F612675CB608}" type="parTrans" cxnId="{17090C84-0653-4E3E-88A1-14BDCD089D6A}">
      <dgm:prSet/>
      <dgm:spPr/>
      <dgm:t>
        <a:bodyPr/>
        <a:lstStyle/>
        <a:p>
          <a:endParaRPr lang="en-US"/>
        </a:p>
      </dgm:t>
    </dgm:pt>
    <dgm:pt modelId="{00498298-F019-4F1A-A445-4306425AC3E6}" type="sibTrans" cxnId="{17090C84-0653-4E3E-88A1-14BDCD089D6A}">
      <dgm:prSet/>
      <dgm:spPr/>
      <dgm:t>
        <a:bodyPr/>
        <a:lstStyle/>
        <a:p>
          <a:endParaRPr lang="en-US"/>
        </a:p>
      </dgm:t>
    </dgm:pt>
    <dgm:pt modelId="{E445964F-A977-4091-B69D-E716B5D305E0}">
      <dgm:prSet phldrT="[Text]"/>
      <dgm:spPr>
        <a:solidFill>
          <a:schemeClr val="bg1"/>
        </a:solidFill>
        <a:ln w="38100">
          <a:solidFill>
            <a:schemeClr val="accent3"/>
          </a:solidFill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Fiscal policies </a:t>
          </a:r>
          <a:r>
            <a:rPr lang="en-GB" dirty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dirty="0">
            <a:solidFill>
              <a:schemeClr val="tx1"/>
            </a:solidFill>
          </a:endParaRPr>
        </a:p>
      </dgm:t>
    </dgm:pt>
    <dgm:pt modelId="{E71BE5C3-880C-40CD-B34C-D1EF368F556D}" type="parTrans" cxnId="{1C3983FE-7291-4235-867A-43FE1B399963}">
      <dgm:prSet/>
      <dgm:spPr/>
      <dgm:t>
        <a:bodyPr/>
        <a:lstStyle/>
        <a:p>
          <a:endParaRPr lang="en-US"/>
        </a:p>
      </dgm:t>
    </dgm:pt>
    <dgm:pt modelId="{88FDD4DF-BAF5-4F6D-9770-24A1A9C1A347}" type="sibTrans" cxnId="{1C3983FE-7291-4235-867A-43FE1B399963}">
      <dgm:prSet/>
      <dgm:spPr/>
      <dgm:t>
        <a:bodyPr/>
        <a:lstStyle/>
        <a:p>
          <a:endParaRPr lang="en-US"/>
        </a:p>
      </dgm:t>
    </dgm:pt>
    <dgm:pt modelId="{330AE417-7D16-4631-8F47-4475D4413CB8}">
      <dgm:prSet/>
      <dgm:spPr>
        <a:solidFill>
          <a:schemeClr val="bg1"/>
        </a:solidFill>
        <a:ln w="127000">
          <a:solidFill>
            <a:schemeClr val="accent4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Pro-poor pathways to </a:t>
          </a:r>
          <a:r>
            <a:rPr lang="en-GB" b="1" dirty="0">
              <a:solidFill>
                <a:schemeClr val="tx1"/>
              </a:solidFill>
            </a:rPr>
            <a:t>universal health coverage </a:t>
          </a:r>
          <a:r>
            <a:rPr lang="en-GB" b="0" dirty="0">
              <a:solidFill>
                <a:schemeClr val="tx1"/>
              </a:solidFill>
            </a:rPr>
            <a:t>are</a:t>
          </a:r>
          <a:r>
            <a:rPr lang="en-GB" dirty="0">
              <a:solidFill>
                <a:schemeClr val="tx1"/>
              </a:solidFill>
            </a:rPr>
            <a:t> an efficient way to achieve health and financial protection</a:t>
          </a:r>
        </a:p>
      </dgm:t>
    </dgm:pt>
    <dgm:pt modelId="{29BA9774-BF74-40DE-8851-386134A7FE8A}" type="parTrans" cxnId="{AA047107-3402-4DA0-9C32-F2AE1E7E64A0}">
      <dgm:prSet/>
      <dgm:spPr/>
      <dgm:t>
        <a:bodyPr/>
        <a:lstStyle/>
        <a:p>
          <a:endParaRPr lang="en-US"/>
        </a:p>
      </dgm:t>
    </dgm:pt>
    <dgm:pt modelId="{4370921B-2C31-4254-9A16-67F6BB357905}" type="sibTrans" cxnId="{AA047107-3402-4DA0-9C32-F2AE1E7E64A0}">
      <dgm:prSet/>
      <dgm:spPr/>
      <dgm:t>
        <a:bodyPr/>
        <a:lstStyle/>
        <a:p>
          <a:endParaRPr lang="en-US"/>
        </a:p>
      </dgm:t>
    </dgm:pt>
    <dgm:pt modelId="{CD2A28B2-7740-4E04-A010-836660C16134}" type="pres">
      <dgm:prSet presAssocID="{5712372B-076D-4931-8C54-1569E1237C79}" presName="diagram" presStyleCnt="0">
        <dgm:presLayoutVars>
          <dgm:dir/>
          <dgm:resizeHandles val="exact"/>
        </dgm:presLayoutVars>
      </dgm:prSet>
      <dgm:spPr/>
    </dgm:pt>
    <dgm:pt modelId="{5682F414-7DA1-4114-BECF-A716AAD9D1E3}" type="pres">
      <dgm:prSet presAssocID="{D732FC02-D7F9-4CC5-AC39-3A4F660EE725}" presName="node" presStyleLbl="node1" presStyleIdx="0" presStyleCnt="4" custLinFactX="14752" custLinFactNeighborX="100000" custLinFactNeighborY="4040">
        <dgm:presLayoutVars>
          <dgm:bulletEnabled val="1"/>
        </dgm:presLayoutVars>
      </dgm:prSet>
      <dgm:spPr>
        <a:prstGeom prst="roundRect">
          <a:avLst/>
        </a:prstGeom>
      </dgm:spPr>
    </dgm:pt>
    <dgm:pt modelId="{5BC808D0-75F3-4830-BA84-80149301DF1F}" type="pres">
      <dgm:prSet presAssocID="{A1295819-CA95-4D95-8D4E-EED47778509F}" presName="sibTrans" presStyleCnt="0"/>
      <dgm:spPr/>
    </dgm:pt>
    <dgm:pt modelId="{98893A94-5A83-4209-8BCD-9E787EFAA782}" type="pres">
      <dgm:prSet presAssocID="{BB335C78-CEBE-4D32-B641-C1EAD2974A38}" presName="node" presStyleLbl="node1" presStyleIdx="1" presStyleCnt="4" custLinFactX="-14712" custLinFactNeighborX="-100000" custLinFactNeighborY="4040">
        <dgm:presLayoutVars>
          <dgm:bulletEnabled val="1"/>
        </dgm:presLayoutVars>
      </dgm:prSet>
      <dgm:spPr>
        <a:prstGeom prst="roundRect">
          <a:avLst/>
        </a:prstGeom>
      </dgm:spPr>
    </dgm:pt>
    <dgm:pt modelId="{86E7DC3D-6CB2-4CE5-B8CF-B3B70679810A}" type="pres">
      <dgm:prSet presAssocID="{00498298-F019-4F1A-A445-4306425AC3E6}" presName="sibTrans" presStyleCnt="0"/>
      <dgm:spPr/>
    </dgm:pt>
    <dgm:pt modelId="{F64CC571-8C1E-481F-8EB1-ABDD56094A4F}" type="pres">
      <dgm:prSet presAssocID="{E445964F-A977-4091-B69D-E716B5D305E0}" presName="node" presStyleLbl="node1" presStyleIdx="2" presStyleCnt="4" custLinFactNeighborX="-4808">
        <dgm:presLayoutVars>
          <dgm:bulletEnabled val="1"/>
        </dgm:presLayoutVars>
      </dgm:prSet>
      <dgm:spPr>
        <a:prstGeom prst="roundRect">
          <a:avLst/>
        </a:prstGeom>
      </dgm:spPr>
    </dgm:pt>
    <dgm:pt modelId="{ADF334E5-B414-4725-9CE2-8E4EBD8867B3}" type="pres">
      <dgm:prSet presAssocID="{88FDD4DF-BAF5-4F6D-9770-24A1A9C1A347}" presName="sibTrans" presStyleCnt="0"/>
      <dgm:spPr/>
    </dgm:pt>
    <dgm:pt modelId="{EBA33CE1-7310-4C34-81CE-39B72A9F0351}" type="pres">
      <dgm:prSet presAssocID="{330AE417-7D16-4631-8F47-4475D4413CB8}" presName="node" presStyleLbl="node1" presStyleIdx="3" presStyleCnt="4" custLinFactNeighborX="4808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B2478005-7BDB-4B9B-A70C-CFA8A4C38015}" type="presOf" srcId="{5712372B-076D-4931-8C54-1569E1237C79}" destId="{CD2A28B2-7740-4E04-A010-836660C16134}" srcOrd="0" destOrd="0" presId="urn:microsoft.com/office/officeart/2005/8/layout/default"/>
    <dgm:cxn modelId="{AA047107-3402-4DA0-9C32-F2AE1E7E64A0}" srcId="{5712372B-076D-4931-8C54-1569E1237C79}" destId="{330AE417-7D16-4631-8F47-4475D4413CB8}" srcOrd="3" destOrd="0" parTransId="{29BA9774-BF74-40DE-8851-386134A7FE8A}" sibTransId="{4370921B-2C31-4254-9A16-67F6BB357905}"/>
    <dgm:cxn modelId="{5DF0560F-76BC-4EEC-A935-4C0357C3ACAF}" type="presOf" srcId="{E445964F-A977-4091-B69D-E716B5D305E0}" destId="{F64CC571-8C1E-481F-8EB1-ABDD56094A4F}" srcOrd="0" destOrd="0" presId="urn:microsoft.com/office/officeart/2005/8/layout/default"/>
    <dgm:cxn modelId="{7F7C0D75-BC10-4CD9-8A6A-9D2CDC1BDF59}" type="presOf" srcId="{D732FC02-D7F9-4CC5-AC39-3A4F660EE725}" destId="{5682F414-7DA1-4114-BECF-A716AAD9D1E3}" srcOrd="0" destOrd="0" presId="urn:microsoft.com/office/officeart/2005/8/layout/default"/>
    <dgm:cxn modelId="{C561607F-DD13-4991-AAEE-85F959140A7D}" type="presOf" srcId="{330AE417-7D16-4631-8F47-4475D4413CB8}" destId="{EBA33CE1-7310-4C34-81CE-39B72A9F0351}" srcOrd="0" destOrd="0" presId="urn:microsoft.com/office/officeart/2005/8/layout/default"/>
    <dgm:cxn modelId="{17090C84-0653-4E3E-88A1-14BDCD089D6A}" srcId="{5712372B-076D-4931-8C54-1569E1237C79}" destId="{BB335C78-CEBE-4D32-B641-C1EAD2974A38}" srcOrd="1" destOrd="0" parTransId="{D9EDACEA-726E-4EAC-9AF8-F612675CB608}" sibTransId="{00498298-F019-4F1A-A445-4306425AC3E6}"/>
    <dgm:cxn modelId="{92ED71BE-739B-43D2-AD04-5989EE3F2841}" type="presOf" srcId="{BB335C78-CEBE-4D32-B641-C1EAD2974A38}" destId="{98893A94-5A83-4209-8BCD-9E787EFAA782}" srcOrd="0" destOrd="0" presId="urn:microsoft.com/office/officeart/2005/8/layout/default"/>
    <dgm:cxn modelId="{4779CEE7-652C-4D90-93F7-CAEB41D11885}" srcId="{5712372B-076D-4931-8C54-1569E1237C79}" destId="{D732FC02-D7F9-4CC5-AC39-3A4F660EE725}" srcOrd="0" destOrd="0" parTransId="{2AFF9F2D-C419-4078-BF10-F704425B21CA}" sibTransId="{A1295819-CA95-4D95-8D4E-EED47778509F}"/>
    <dgm:cxn modelId="{1C3983FE-7291-4235-867A-43FE1B399963}" srcId="{5712372B-076D-4931-8C54-1569E1237C79}" destId="{E445964F-A977-4091-B69D-E716B5D305E0}" srcOrd="2" destOrd="0" parTransId="{E71BE5C3-880C-40CD-B34C-D1EF368F556D}" sibTransId="{88FDD4DF-BAF5-4F6D-9770-24A1A9C1A347}"/>
    <dgm:cxn modelId="{5725C073-F394-4C48-B688-75E12D1CEA8E}" type="presParOf" srcId="{CD2A28B2-7740-4E04-A010-836660C16134}" destId="{5682F414-7DA1-4114-BECF-A716AAD9D1E3}" srcOrd="0" destOrd="0" presId="urn:microsoft.com/office/officeart/2005/8/layout/default"/>
    <dgm:cxn modelId="{99A5B193-8D10-4BAD-A7A8-D19C0D2DEDA4}" type="presParOf" srcId="{CD2A28B2-7740-4E04-A010-836660C16134}" destId="{5BC808D0-75F3-4830-BA84-80149301DF1F}" srcOrd="1" destOrd="0" presId="urn:microsoft.com/office/officeart/2005/8/layout/default"/>
    <dgm:cxn modelId="{D0098C19-C66F-42FC-B0E5-35404F363A71}" type="presParOf" srcId="{CD2A28B2-7740-4E04-A010-836660C16134}" destId="{98893A94-5A83-4209-8BCD-9E787EFAA782}" srcOrd="2" destOrd="0" presId="urn:microsoft.com/office/officeart/2005/8/layout/default"/>
    <dgm:cxn modelId="{A73BDC8A-A3AA-4D00-A61E-6E56D8F2C570}" type="presParOf" srcId="{CD2A28B2-7740-4E04-A010-836660C16134}" destId="{86E7DC3D-6CB2-4CE5-B8CF-B3B70679810A}" srcOrd="3" destOrd="0" presId="urn:microsoft.com/office/officeart/2005/8/layout/default"/>
    <dgm:cxn modelId="{3E0424CE-F8F9-4C8C-B520-A94A331878EC}" type="presParOf" srcId="{CD2A28B2-7740-4E04-A010-836660C16134}" destId="{F64CC571-8C1E-481F-8EB1-ABDD56094A4F}" srcOrd="4" destOrd="0" presId="urn:microsoft.com/office/officeart/2005/8/layout/default"/>
    <dgm:cxn modelId="{45BD94B4-2FC5-4EF1-94A9-031D0B1CA6C2}" type="presParOf" srcId="{CD2A28B2-7740-4E04-A010-836660C16134}" destId="{ADF334E5-B414-4725-9CE2-8E4EBD8867B3}" srcOrd="5" destOrd="0" presId="urn:microsoft.com/office/officeart/2005/8/layout/default"/>
    <dgm:cxn modelId="{0638E33A-263E-408B-922E-A9ABA29EE89D}" type="presParOf" srcId="{CD2A28B2-7740-4E04-A010-836660C16134}" destId="{EBA33CE1-7310-4C34-81CE-39B72A9F035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BD01B-AEAB-4F62-94AE-3CD66788D8F2}">
      <dsp:nvSpPr>
        <dsp:cNvPr id="0" name=""/>
        <dsp:cNvSpPr/>
      </dsp:nvSpPr>
      <dsp:spPr>
        <a:xfrm>
          <a:off x="343434" y="119572"/>
          <a:ext cx="7542731" cy="161830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accent4"/>
              </a:solidFill>
            </a:rPr>
            <a:t>The World Bank’s World Development Report 1993 </a:t>
          </a:r>
          <a:endParaRPr lang="en-US" sz="2000" b="1" kern="1200" dirty="0">
            <a:solidFill>
              <a:schemeClr val="accent4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GB" sz="1800" kern="1200" dirty="0">
              <a:solidFill>
                <a:schemeClr val="tx1"/>
              </a:solidFill>
            </a:rPr>
            <a:t>Evidence-based health expenditures are an investment not only in health but in economic prosperity</a:t>
          </a: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GB" sz="1800" kern="1200" dirty="0">
              <a:solidFill>
                <a:schemeClr val="tx1"/>
              </a:solidFill>
            </a:rPr>
            <a:t>Additional resources should be spent on cost-effective interventions to address high-burden diseases</a:t>
          </a:r>
        </a:p>
      </dsp:txBody>
      <dsp:txXfrm>
        <a:off x="390833" y="166971"/>
        <a:ext cx="7447933" cy="1523508"/>
      </dsp:txXfrm>
    </dsp:sp>
    <dsp:sp modelId="{F66B07A5-73FD-4CEF-8EBB-CF61A92E4297}">
      <dsp:nvSpPr>
        <dsp:cNvPr id="0" name=""/>
        <dsp:cNvSpPr/>
      </dsp:nvSpPr>
      <dsp:spPr>
        <a:xfrm rot="5400000">
          <a:off x="3896084" y="1789330"/>
          <a:ext cx="437431" cy="4190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 rot="-5400000">
        <a:off x="3989089" y="1780132"/>
        <a:ext cx="251421" cy="311721"/>
      </dsp:txXfrm>
    </dsp:sp>
    <dsp:sp modelId="{A2CE2CA4-45C5-4948-84A6-82A86C309B8E}">
      <dsp:nvSpPr>
        <dsp:cNvPr id="0" name=""/>
        <dsp:cNvSpPr/>
      </dsp:nvSpPr>
      <dsp:spPr>
        <a:xfrm>
          <a:off x="343434" y="2276376"/>
          <a:ext cx="7542731" cy="209352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schemeClr val="accent4"/>
              </a:solidFill>
            </a:rPr>
            <a:t>The</a:t>
          </a:r>
          <a:r>
            <a:rPr lang="en-US" sz="2000" b="1" i="1" kern="1200" dirty="0">
              <a:solidFill>
                <a:schemeClr val="accent4"/>
              </a:solidFill>
            </a:rPr>
            <a:t> </a:t>
          </a:r>
          <a:r>
            <a:rPr lang="en-US" sz="2000" b="1" i="0" kern="1200" dirty="0">
              <a:solidFill>
                <a:schemeClr val="accent4"/>
              </a:solidFill>
            </a:rPr>
            <a:t>2013</a:t>
          </a:r>
          <a:r>
            <a:rPr lang="en-US" sz="2000" b="1" i="1" kern="1200" dirty="0">
              <a:solidFill>
                <a:schemeClr val="accent4"/>
              </a:solidFill>
            </a:rPr>
            <a:t> Lancet </a:t>
          </a:r>
          <a:r>
            <a:rPr lang="en-US" sz="2000" b="1" kern="1200" dirty="0">
              <a:solidFill>
                <a:schemeClr val="accent4"/>
              </a:solidFill>
            </a:rPr>
            <a:t>Commission on Investing in Health (chaired by Lawrence Summers and Dean Jamison)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chemeClr val="tx1"/>
              </a:solidFill>
            </a:rPr>
            <a:t>Re-examined the case for investing in health</a:t>
          </a: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Proposed a health investment framework for low- and middle-income countries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chemeClr val="tx1"/>
              </a:solidFill>
            </a:rPr>
            <a:t>Provided a roadmap to achieving dramatic gains in global health by 2035</a:t>
          </a:r>
        </a:p>
      </dsp:txBody>
      <dsp:txXfrm>
        <a:off x="404751" y="2337693"/>
        <a:ext cx="7420097" cy="19708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B951C-ADEC-48F3-B0BD-D48A55F7E0F8}">
      <dsp:nvSpPr>
        <dsp:cNvPr id="0" name=""/>
        <dsp:cNvSpPr/>
      </dsp:nvSpPr>
      <dsp:spPr>
        <a:xfrm>
          <a:off x="358378" y="1635"/>
          <a:ext cx="2559843" cy="114002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High rates of avertable infectious, child, and maternal deaths</a:t>
          </a:r>
        </a:p>
      </dsp:txBody>
      <dsp:txXfrm>
        <a:off x="391768" y="35025"/>
        <a:ext cx="2493063" cy="1073246"/>
      </dsp:txXfrm>
    </dsp:sp>
    <dsp:sp modelId="{EE928492-612A-431D-AA86-FAF7CC7A7CEC}">
      <dsp:nvSpPr>
        <dsp:cNvPr id="0" name=""/>
        <dsp:cNvSpPr/>
      </dsp:nvSpPr>
      <dsp:spPr>
        <a:xfrm>
          <a:off x="614362" y="1141662"/>
          <a:ext cx="255984" cy="959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941"/>
              </a:lnTo>
              <a:lnTo>
                <a:pt x="255984" y="959941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D9E1B-1070-4A3D-AFC9-982519782B7A}">
      <dsp:nvSpPr>
        <dsp:cNvPr id="0" name=""/>
        <dsp:cNvSpPr/>
      </dsp:nvSpPr>
      <dsp:spPr>
        <a:xfrm>
          <a:off x="870346" y="1461642"/>
          <a:ext cx="2047875" cy="1279921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Unfinished agenda </a:t>
          </a:r>
        </a:p>
      </dsp:txBody>
      <dsp:txXfrm>
        <a:off x="907834" y="1499130"/>
        <a:ext cx="1972899" cy="12049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B951C-ADEC-48F3-B0BD-D48A55F7E0F8}">
      <dsp:nvSpPr>
        <dsp:cNvPr id="0" name=""/>
        <dsp:cNvSpPr/>
      </dsp:nvSpPr>
      <dsp:spPr>
        <a:xfrm>
          <a:off x="358378" y="1635"/>
          <a:ext cx="2559843" cy="114002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Global shift towards non-communicable diseases (NCDs) and injuries </a:t>
          </a:r>
        </a:p>
      </dsp:txBody>
      <dsp:txXfrm>
        <a:off x="391768" y="35025"/>
        <a:ext cx="2493063" cy="1073246"/>
      </dsp:txXfrm>
    </dsp:sp>
    <dsp:sp modelId="{EE928492-612A-431D-AA86-FAF7CC7A7CEC}">
      <dsp:nvSpPr>
        <dsp:cNvPr id="0" name=""/>
        <dsp:cNvSpPr/>
      </dsp:nvSpPr>
      <dsp:spPr>
        <a:xfrm>
          <a:off x="614362" y="1141662"/>
          <a:ext cx="255984" cy="959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941"/>
              </a:lnTo>
              <a:lnTo>
                <a:pt x="255984" y="959941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D9E1B-1070-4A3D-AFC9-982519782B7A}">
      <dsp:nvSpPr>
        <dsp:cNvPr id="0" name=""/>
        <dsp:cNvSpPr/>
      </dsp:nvSpPr>
      <dsp:spPr>
        <a:xfrm>
          <a:off x="870346" y="1461642"/>
          <a:ext cx="2047875" cy="1279921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Emerging agenda</a:t>
          </a:r>
        </a:p>
      </dsp:txBody>
      <dsp:txXfrm>
        <a:off x="907834" y="1499130"/>
        <a:ext cx="1972899" cy="12049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B951C-ADEC-48F3-B0BD-D48A55F7E0F8}">
      <dsp:nvSpPr>
        <dsp:cNvPr id="0" name=""/>
        <dsp:cNvSpPr/>
      </dsp:nvSpPr>
      <dsp:spPr>
        <a:xfrm>
          <a:off x="358378" y="1635"/>
          <a:ext cx="2559843" cy="114002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Impoverishing medical expenses, unproductive cost increases</a:t>
          </a:r>
        </a:p>
      </dsp:txBody>
      <dsp:txXfrm>
        <a:off x="391768" y="35025"/>
        <a:ext cx="2493063" cy="1073246"/>
      </dsp:txXfrm>
    </dsp:sp>
    <dsp:sp modelId="{EE928492-612A-431D-AA86-FAF7CC7A7CEC}">
      <dsp:nvSpPr>
        <dsp:cNvPr id="0" name=""/>
        <dsp:cNvSpPr/>
      </dsp:nvSpPr>
      <dsp:spPr>
        <a:xfrm>
          <a:off x="614362" y="1141662"/>
          <a:ext cx="255984" cy="959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941"/>
              </a:lnTo>
              <a:lnTo>
                <a:pt x="255984" y="959941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D9E1B-1070-4A3D-AFC9-982519782B7A}">
      <dsp:nvSpPr>
        <dsp:cNvPr id="0" name=""/>
        <dsp:cNvSpPr/>
      </dsp:nvSpPr>
      <dsp:spPr>
        <a:xfrm>
          <a:off x="870346" y="1461642"/>
          <a:ext cx="2047875" cy="1279921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Cost agenda</a:t>
          </a:r>
        </a:p>
      </dsp:txBody>
      <dsp:txXfrm>
        <a:off x="907834" y="1499130"/>
        <a:ext cx="1972899" cy="12049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2F414-7DA1-4114-BECF-A716AAD9D1E3}">
      <dsp:nvSpPr>
        <dsp:cNvPr id="0" name=""/>
        <dsp:cNvSpPr/>
      </dsp:nvSpPr>
      <dsp:spPr>
        <a:xfrm>
          <a:off x="4000495" y="76208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The </a:t>
          </a:r>
          <a:r>
            <a:rPr lang="en-GB" sz="2100" b="1" kern="1200" dirty="0">
              <a:solidFill>
                <a:schemeClr val="tx1"/>
              </a:solidFill>
            </a:rPr>
            <a:t>returns from investing in health</a:t>
          </a:r>
          <a:r>
            <a:rPr lang="en-GB" sz="2100" b="0" kern="1200" dirty="0">
              <a:solidFill>
                <a:schemeClr val="tx1"/>
              </a:solidFill>
            </a:rPr>
            <a:t> are extremely impressive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4092039" y="167752"/>
        <a:ext cx="2942377" cy="1692191"/>
      </dsp:txXfrm>
    </dsp:sp>
    <dsp:sp modelId="{98893A94-5A83-4209-8BCD-9E787EFAA782}">
      <dsp:nvSpPr>
        <dsp:cNvPr id="0" name=""/>
        <dsp:cNvSpPr/>
      </dsp:nvSpPr>
      <dsp:spPr>
        <a:xfrm>
          <a:off x="266689" y="76208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A </a:t>
          </a:r>
          <a:r>
            <a:rPr lang="en-GB" sz="2100" b="1" kern="1200" dirty="0">
              <a:solidFill>
                <a:schemeClr val="tx1"/>
              </a:solidFill>
            </a:rPr>
            <a:t>grand convergence</a:t>
          </a:r>
          <a:r>
            <a:rPr lang="en-GB" sz="2100" kern="1200" dirty="0">
              <a:solidFill>
                <a:schemeClr val="tx1"/>
              </a:solidFill>
            </a:rPr>
            <a:t> in health is achievable within our lifetime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58233" y="167752"/>
        <a:ext cx="2942377" cy="1692191"/>
      </dsp:txXfrm>
    </dsp:sp>
    <dsp:sp modelId="{F64CC571-8C1E-481F-8EB1-ABDD56094A4F}">
      <dsp:nvSpPr>
        <dsp:cNvPr id="0" name=""/>
        <dsp:cNvSpPr/>
      </dsp:nvSpPr>
      <dsp:spPr>
        <a:xfrm>
          <a:off x="263689" y="2188273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solidFill>
                <a:schemeClr val="tx1"/>
              </a:solidFill>
            </a:rPr>
            <a:t>Fiscal policies </a:t>
          </a:r>
          <a:r>
            <a:rPr lang="en-GB" sz="2100" kern="1200" dirty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55233" y="2279817"/>
        <a:ext cx="2942377" cy="1692191"/>
      </dsp:txXfrm>
    </dsp:sp>
    <dsp:sp modelId="{EBA33CE1-7310-4C34-81CE-39B72A9F0351}">
      <dsp:nvSpPr>
        <dsp:cNvPr id="0" name=""/>
        <dsp:cNvSpPr/>
      </dsp:nvSpPr>
      <dsp:spPr>
        <a:xfrm>
          <a:off x="4002245" y="2188273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Pro-poor pathways to </a:t>
          </a:r>
          <a:r>
            <a:rPr lang="en-GB" sz="2100" b="1" kern="1200" dirty="0">
              <a:solidFill>
                <a:schemeClr val="tx1"/>
              </a:solidFill>
            </a:rPr>
            <a:t>universal health coverage </a:t>
          </a:r>
          <a:r>
            <a:rPr lang="en-GB" sz="2100" b="0" kern="1200" dirty="0">
              <a:solidFill>
                <a:schemeClr val="tx1"/>
              </a:solidFill>
            </a:rPr>
            <a:t>are</a:t>
          </a:r>
          <a:r>
            <a:rPr lang="en-GB" sz="2100" kern="1200" dirty="0">
              <a:solidFill>
                <a:schemeClr val="tx1"/>
              </a:solidFill>
            </a:rPr>
            <a:t> an efficient way to achieve health and financial protection</a:t>
          </a:r>
        </a:p>
      </dsp:txBody>
      <dsp:txXfrm>
        <a:off x="4093789" y="2279817"/>
        <a:ext cx="2942377" cy="16921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2F414-7DA1-4114-BECF-A716AAD9D1E3}">
      <dsp:nvSpPr>
        <dsp:cNvPr id="0" name=""/>
        <dsp:cNvSpPr/>
      </dsp:nvSpPr>
      <dsp:spPr>
        <a:xfrm>
          <a:off x="4000495" y="76208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The </a:t>
          </a:r>
          <a:r>
            <a:rPr lang="en-GB" sz="2100" b="1" kern="1200" dirty="0">
              <a:solidFill>
                <a:schemeClr val="tx1"/>
              </a:solidFill>
            </a:rPr>
            <a:t>returns from investing in health</a:t>
          </a:r>
          <a:r>
            <a:rPr lang="en-GB" sz="2100" b="0" kern="1200" dirty="0">
              <a:solidFill>
                <a:schemeClr val="tx1"/>
              </a:solidFill>
            </a:rPr>
            <a:t> are extremely impressive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4092039" y="167752"/>
        <a:ext cx="2942377" cy="1692191"/>
      </dsp:txXfrm>
    </dsp:sp>
    <dsp:sp modelId="{98893A94-5A83-4209-8BCD-9E787EFAA782}">
      <dsp:nvSpPr>
        <dsp:cNvPr id="0" name=""/>
        <dsp:cNvSpPr/>
      </dsp:nvSpPr>
      <dsp:spPr>
        <a:xfrm>
          <a:off x="266689" y="76208"/>
          <a:ext cx="3125465" cy="1875279"/>
        </a:xfrm>
        <a:prstGeom prst="roundRect">
          <a:avLst/>
        </a:prstGeom>
        <a:solidFill>
          <a:schemeClr val="bg1"/>
        </a:solidFill>
        <a:ln w="1270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A </a:t>
          </a:r>
          <a:r>
            <a:rPr lang="en-GB" sz="2100" b="1" kern="1200" dirty="0">
              <a:solidFill>
                <a:schemeClr val="tx1"/>
              </a:solidFill>
            </a:rPr>
            <a:t>grand convergence</a:t>
          </a:r>
          <a:r>
            <a:rPr lang="en-GB" sz="2100" kern="1200" dirty="0">
              <a:solidFill>
                <a:schemeClr val="tx1"/>
              </a:solidFill>
            </a:rPr>
            <a:t> in health is achievable within our lifetime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58233" y="167752"/>
        <a:ext cx="2942377" cy="1692191"/>
      </dsp:txXfrm>
    </dsp:sp>
    <dsp:sp modelId="{F64CC571-8C1E-481F-8EB1-ABDD56094A4F}">
      <dsp:nvSpPr>
        <dsp:cNvPr id="0" name=""/>
        <dsp:cNvSpPr/>
      </dsp:nvSpPr>
      <dsp:spPr>
        <a:xfrm>
          <a:off x="263689" y="2188273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solidFill>
                <a:schemeClr val="tx1"/>
              </a:solidFill>
            </a:rPr>
            <a:t>Fiscal policies </a:t>
          </a:r>
          <a:r>
            <a:rPr lang="en-GB" sz="2100" kern="1200" dirty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55233" y="2279817"/>
        <a:ext cx="2942377" cy="1692191"/>
      </dsp:txXfrm>
    </dsp:sp>
    <dsp:sp modelId="{EBA33CE1-7310-4C34-81CE-39B72A9F0351}">
      <dsp:nvSpPr>
        <dsp:cNvPr id="0" name=""/>
        <dsp:cNvSpPr/>
      </dsp:nvSpPr>
      <dsp:spPr>
        <a:xfrm>
          <a:off x="4002245" y="2188273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Pro-poor pathways to </a:t>
          </a:r>
          <a:r>
            <a:rPr lang="en-GB" sz="2100" b="1" kern="1200" dirty="0">
              <a:solidFill>
                <a:schemeClr val="tx1"/>
              </a:solidFill>
            </a:rPr>
            <a:t>universal health coverage </a:t>
          </a:r>
          <a:r>
            <a:rPr lang="en-GB" sz="2100" b="0" kern="1200" dirty="0">
              <a:solidFill>
                <a:schemeClr val="tx1"/>
              </a:solidFill>
            </a:rPr>
            <a:t>are</a:t>
          </a:r>
          <a:r>
            <a:rPr lang="en-GB" sz="2100" kern="1200" dirty="0">
              <a:solidFill>
                <a:schemeClr val="tx1"/>
              </a:solidFill>
            </a:rPr>
            <a:t> an efficient way to achieve health and financial protection</a:t>
          </a:r>
        </a:p>
      </dsp:txBody>
      <dsp:txXfrm>
        <a:off x="4093789" y="2279817"/>
        <a:ext cx="2942377" cy="16921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2F414-7DA1-4114-BECF-A716AAD9D1E3}">
      <dsp:nvSpPr>
        <dsp:cNvPr id="0" name=""/>
        <dsp:cNvSpPr/>
      </dsp:nvSpPr>
      <dsp:spPr>
        <a:xfrm>
          <a:off x="4000495" y="76208"/>
          <a:ext cx="3125465" cy="1875279"/>
        </a:xfrm>
        <a:prstGeom prst="roundRect">
          <a:avLst/>
        </a:prstGeom>
        <a:solidFill>
          <a:schemeClr val="bg1"/>
        </a:solidFill>
        <a:ln w="1270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The </a:t>
          </a:r>
          <a:r>
            <a:rPr lang="en-GB" sz="2100" b="1" kern="1200" dirty="0">
              <a:solidFill>
                <a:schemeClr val="tx1"/>
              </a:solidFill>
            </a:rPr>
            <a:t>returns from investing in health</a:t>
          </a:r>
          <a:r>
            <a:rPr lang="en-GB" sz="2100" b="0" kern="1200" dirty="0">
              <a:solidFill>
                <a:schemeClr val="tx1"/>
              </a:solidFill>
            </a:rPr>
            <a:t> are extremely impressive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4092039" y="167752"/>
        <a:ext cx="2942377" cy="1692191"/>
      </dsp:txXfrm>
    </dsp:sp>
    <dsp:sp modelId="{98893A94-5A83-4209-8BCD-9E787EFAA782}">
      <dsp:nvSpPr>
        <dsp:cNvPr id="0" name=""/>
        <dsp:cNvSpPr/>
      </dsp:nvSpPr>
      <dsp:spPr>
        <a:xfrm>
          <a:off x="266689" y="76208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A </a:t>
          </a:r>
          <a:r>
            <a:rPr lang="en-GB" sz="2100" b="1" kern="1200" dirty="0">
              <a:solidFill>
                <a:schemeClr val="tx1"/>
              </a:solidFill>
            </a:rPr>
            <a:t>grand convergence</a:t>
          </a:r>
          <a:r>
            <a:rPr lang="en-GB" sz="2100" kern="1200" dirty="0">
              <a:solidFill>
                <a:schemeClr val="tx1"/>
              </a:solidFill>
            </a:rPr>
            <a:t> in health is achievable within our lifetime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58233" y="167752"/>
        <a:ext cx="2942377" cy="1692191"/>
      </dsp:txXfrm>
    </dsp:sp>
    <dsp:sp modelId="{F64CC571-8C1E-481F-8EB1-ABDD56094A4F}">
      <dsp:nvSpPr>
        <dsp:cNvPr id="0" name=""/>
        <dsp:cNvSpPr/>
      </dsp:nvSpPr>
      <dsp:spPr>
        <a:xfrm>
          <a:off x="263689" y="2188273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solidFill>
                <a:schemeClr val="tx1"/>
              </a:solidFill>
            </a:rPr>
            <a:t>Fiscal policies </a:t>
          </a:r>
          <a:r>
            <a:rPr lang="en-GB" sz="2100" kern="1200" dirty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55233" y="2279817"/>
        <a:ext cx="2942377" cy="1692191"/>
      </dsp:txXfrm>
    </dsp:sp>
    <dsp:sp modelId="{EBA33CE1-7310-4C34-81CE-39B72A9F0351}">
      <dsp:nvSpPr>
        <dsp:cNvPr id="0" name=""/>
        <dsp:cNvSpPr/>
      </dsp:nvSpPr>
      <dsp:spPr>
        <a:xfrm>
          <a:off x="4002245" y="2188273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Pro-poor pathways to </a:t>
          </a:r>
          <a:r>
            <a:rPr lang="en-GB" sz="2100" b="1" kern="1200" dirty="0">
              <a:solidFill>
                <a:schemeClr val="tx1"/>
              </a:solidFill>
            </a:rPr>
            <a:t>universal health coverage </a:t>
          </a:r>
          <a:r>
            <a:rPr lang="en-GB" sz="2100" b="0" kern="1200" dirty="0">
              <a:solidFill>
                <a:schemeClr val="tx1"/>
              </a:solidFill>
            </a:rPr>
            <a:t>are</a:t>
          </a:r>
          <a:r>
            <a:rPr lang="en-GB" sz="2100" kern="1200" dirty="0">
              <a:solidFill>
                <a:schemeClr val="tx1"/>
              </a:solidFill>
            </a:rPr>
            <a:t> an efficient way to achieve health and financial protection</a:t>
          </a:r>
        </a:p>
      </dsp:txBody>
      <dsp:txXfrm>
        <a:off x="4093789" y="2279817"/>
        <a:ext cx="2942377" cy="16921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2F414-7DA1-4114-BECF-A716AAD9D1E3}">
      <dsp:nvSpPr>
        <dsp:cNvPr id="0" name=""/>
        <dsp:cNvSpPr/>
      </dsp:nvSpPr>
      <dsp:spPr>
        <a:xfrm>
          <a:off x="4000495" y="76208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The </a:t>
          </a:r>
          <a:r>
            <a:rPr lang="en-GB" sz="2100" b="1" kern="1200" dirty="0">
              <a:solidFill>
                <a:schemeClr val="tx1"/>
              </a:solidFill>
            </a:rPr>
            <a:t>returns from investing in health</a:t>
          </a:r>
          <a:r>
            <a:rPr lang="en-GB" sz="2100" b="0" kern="1200" dirty="0">
              <a:solidFill>
                <a:schemeClr val="tx1"/>
              </a:solidFill>
            </a:rPr>
            <a:t> are extremely impressive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4092039" y="167752"/>
        <a:ext cx="2942377" cy="1692191"/>
      </dsp:txXfrm>
    </dsp:sp>
    <dsp:sp modelId="{98893A94-5A83-4209-8BCD-9E787EFAA782}">
      <dsp:nvSpPr>
        <dsp:cNvPr id="0" name=""/>
        <dsp:cNvSpPr/>
      </dsp:nvSpPr>
      <dsp:spPr>
        <a:xfrm>
          <a:off x="266689" y="76208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A </a:t>
          </a:r>
          <a:r>
            <a:rPr lang="en-GB" sz="2100" b="1" kern="1200" dirty="0">
              <a:solidFill>
                <a:schemeClr val="tx1"/>
              </a:solidFill>
            </a:rPr>
            <a:t>grand convergence</a:t>
          </a:r>
          <a:r>
            <a:rPr lang="en-GB" sz="2100" kern="1200" dirty="0">
              <a:solidFill>
                <a:schemeClr val="tx1"/>
              </a:solidFill>
            </a:rPr>
            <a:t> in health is achievable within our lifetime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58233" y="167752"/>
        <a:ext cx="2942377" cy="1692191"/>
      </dsp:txXfrm>
    </dsp:sp>
    <dsp:sp modelId="{F64CC571-8C1E-481F-8EB1-ABDD56094A4F}">
      <dsp:nvSpPr>
        <dsp:cNvPr id="0" name=""/>
        <dsp:cNvSpPr/>
      </dsp:nvSpPr>
      <dsp:spPr>
        <a:xfrm>
          <a:off x="263689" y="2188273"/>
          <a:ext cx="3125465" cy="1875279"/>
        </a:xfrm>
        <a:prstGeom prst="roundRect">
          <a:avLst/>
        </a:prstGeom>
        <a:solidFill>
          <a:schemeClr val="bg1"/>
        </a:solidFill>
        <a:ln w="1270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solidFill>
                <a:schemeClr val="tx1"/>
              </a:solidFill>
            </a:rPr>
            <a:t>Fiscal policies </a:t>
          </a:r>
          <a:r>
            <a:rPr lang="en-GB" sz="2100" kern="1200" dirty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55233" y="2279817"/>
        <a:ext cx="2942377" cy="1692191"/>
      </dsp:txXfrm>
    </dsp:sp>
    <dsp:sp modelId="{EBA33CE1-7310-4C34-81CE-39B72A9F0351}">
      <dsp:nvSpPr>
        <dsp:cNvPr id="0" name=""/>
        <dsp:cNvSpPr/>
      </dsp:nvSpPr>
      <dsp:spPr>
        <a:xfrm>
          <a:off x="4002245" y="2188273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Pro-poor pathways to </a:t>
          </a:r>
          <a:r>
            <a:rPr lang="en-GB" sz="2100" b="1" kern="1200" dirty="0">
              <a:solidFill>
                <a:schemeClr val="tx1"/>
              </a:solidFill>
            </a:rPr>
            <a:t>universal health coverage </a:t>
          </a:r>
          <a:r>
            <a:rPr lang="en-GB" sz="2100" b="0" kern="1200" dirty="0">
              <a:solidFill>
                <a:schemeClr val="tx1"/>
              </a:solidFill>
            </a:rPr>
            <a:t>are</a:t>
          </a:r>
          <a:r>
            <a:rPr lang="en-GB" sz="2100" kern="1200" dirty="0">
              <a:solidFill>
                <a:schemeClr val="tx1"/>
              </a:solidFill>
            </a:rPr>
            <a:t> an efficient way to achieve health and financial protection</a:t>
          </a:r>
        </a:p>
      </dsp:txBody>
      <dsp:txXfrm>
        <a:off x="4093789" y="2279817"/>
        <a:ext cx="2942377" cy="16921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2F414-7DA1-4114-BECF-A716AAD9D1E3}">
      <dsp:nvSpPr>
        <dsp:cNvPr id="0" name=""/>
        <dsp:cNvSpPr/>
      </dsp:nvSpPr>
      <dsp:spPr>
        <a:xfrm>
          <a:off x="4000495" y="76208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The </a:t>
          </a:r>
          <a:r>
            <a:rPr lang="en-GB" sz="2100" b="1" kern="1200" dirty="0">
              <a:solidFill>
                <a:schemeClr val="tx1"/>
              </a:solidFill>
            </a:rPr>
            <a:t>returns from investing in health</a:t>
          </a:r>
          <a:r>
            <a:rPr lang="en-GB" sz="2100" b="0" kern="1200" dirty="0">
              <a:solidFill>
                <a:schemeClr val="tx1"/>
              </a:solidFill>
            </a:rPr>
            <a:t> are extremely impressive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4092039" y="167752"/>
        <a:ext cx="2942377" cy="1692191"/>
      </dsp:txXfrm>
    </dsp:sp>
    <dsp:sp modelId="{98893A94-5A83-4209-8BCD-9E787EFAA782}">
      <dsp:nvSpPr>
        <dsp:cNvPr id="0" name=""/>
        <dsp:cNvSpPr/>
      </dsp:nvSpPr>
      <dsp:spPr>
        <a:xfrm>
          <a:off x="266689" y="76208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A </a:t>
          </a:r>
          <a:r>
            <a:rPr lang="en-GB" sz="2100" b="1" kern="1200" dirty="0">
              <a:solidFill>
                <a:schemeClr val="tx1"/>
              </a:solidFill>
            </a:rPr>
            <a:t>grand convergence</a:t>
          </a:r>
          <a:r>
            <a:rPr lang="en-GB" sz="2100" kern="1200" dirty="0">
              <a:solidFill>
                <a:schemeClr val="tx1"/>
              </a:solidFill>
            </a:rPr>
            <a:t> in health is achievable within our lifetime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58233" y="167752"/>
        <a:ext cx="2942377" cy="1692191"/>
      </dsp:txXfrm>
    </dsp:sp>
    <dsp:sp modelId="{F64CC571-8C1E-481F-8EB1-ABDD56094A4F}">
      <dsp:nvSpPr>
        <dsp:cNvPr id="0" name=""/>
        <dsp:cNvSpPr/>
      </dsp:nvSpPr>
      <dsp:spPr>
        <a:xfrm>
          <a:off x="263689" y="2188273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solidFill>
                <a:schemeClr val="tx1"/>
              </a:solidFill>
            </a:rPr>
            <a:t>Fiscal policies </a:t>
          </a:r>
          <a:r>
            <a:rPr lang="en-GB" sz="2100" kern="1200" dirty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55233" y="2279817"/>
        <a:ext cx="2942377" cy="1692191"/>
      </dsp:txXfrm>
    </dsp:sp>
    <dsp:sp modelId="{EBA33CE1-7310-4C34-81CE-39B72A9F0351}">
      <dsp:nvSpPr>
        <dsp:cNvPr id="0" name=""/>
        <dsp:cNvSpPr/>
      </dsp:nvSpPr>
      <dsp:spPr>
        <a:xfrm>
          <a:off x="4002245" y="2188273"/>
          <a:ext cx="3125465" cy="1875279"/>
        </a:xfrm>
        <a:prstGeom prst="roundRect">
          <a:avLst/>
        </a:prstGeom>
        <a:solidFill>
          <a:schemeClr val="bg1"/>
        </a:solidFill>
        <a:ln w="1270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Pro-poor pathways to </a:t>
          </a:r>
          <a:r>
            <a:rPr lang="en-GB" sz="2100" b="1" kern="1200" dirty="0">
              <a:solidFill>
                <a:schemeClr val="tx1"/>
              </a:solidFill>
            </a:rPr>
            <a:t>universal health coverage </a:t>
          </a:r>
          <a:r>
            <a:rPr lang="en-GB" sz="2100" b="0" kern="1200" dirty="0">
              <a:solidFill>
                <a:schemeClr val="tx1"/>
              </a:solidFill>
            </a:rPr>
            <a:t>are</a:t>
          </a:r>
          <a:r>
            <a:rPr lang="en-GB" sz="2100" kern="1200" dirty="0">
              <a:solidFill>
                <a:schemeClr val="tx1"/>
              </a:solidFill>
            </a:rPr>
            <a:t> an efficient way to achieve health and financial protection</a:t>
          </a:r>
        </a:p>
      </dsp:txBody>
      <dsp:txXfrm>
        <a:off x="4093789" y="2279817"/>
        <a:ext cx="2942377" cy="1692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B54EA6A-8EB7-EC4B-8FF4-92CEC8D9C031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2F91E7C-ED99-BC40-8B61-8E205612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99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679C6BA-7449-4716-B5BF-8E7146F23D96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60E0F24-FC91-417C-AB2E-A66D31643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596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24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59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5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5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7EA729-4156-4B02-9A44-68B30A40B523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69F7-441A-4DEA-8853-FB30311A06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8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1938FB76-EC37-4676-96EF-A27161A309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8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38800" y="6172200"/>
            <a:ext cx="1905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2"/>
                </a:solidFill>
              </a:rPr>
              <a:t>Achieving UHC Through Primary Health Care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2800" b="1" i="1" dirty="0">
                <a:solidFill>
                  <a:schemeClr val="tx1">
                    <a:lumMod val="50000"/>
                  </a:schemeClr>
                </a:solidFill>
              </a:rPr>
              <a:t>Reflections on Alma Ata at 40 from the Lancet Commission on Investing in Health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Moderator: Gavin Yamey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Director, Center for Policy Impact in Global Health, Duke University</a:t>
            </a:r>
          </a:p>
          <a:p>
            <a:pPr marL="0" indent="0" algn="ctr">
              <a:buNone/>
            </a:pP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CUGH Day 1: March 8, 2019</a:t>
            </a:r>
          </a:p>
          <a:p>
            <a:pPr marL="0" indent="0" algn="ctr">
              <a:buNone/>
            </a:pP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5323596"/>
            <a:ext cx="1534467" cy="79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74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Convergence Has Impressive Benefit: Cost Ratio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5206855" cy="386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638800" y="6172200"/>
            <a:ext cx="1905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jim k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524" y="4893792"/>
            <a:ext cx="1552575" cy="116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0" y="2318496"/>
            <a:ext cx="289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“Further proof that improvements in human survival have economic value well beyond their direct links to GDP”</a:t>
            </a:r>
          </a:p>
          <a:p>
            <a:endParaRPr lang="en-US" dirty="0"/>
          </a:p>
          <a:p>
            <a:pPr algn="ctr"/>
            <a:r>
              <a:rPr lang="en-US" dirty="0"/>
              <a:t>Jim Kim</a:t>
            </a:r>
          </a:p>
          <a:p>
            <a:pPr algn="ctr"/>
            <a:r>
              <a:rPr lang="en-US" dirty="0"/>
              <a:t>World Bank President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0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Global Health 2035: 4 Key Findings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876300" y="1524000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5638800" y="6172200"/>
            <a:ext cx="1905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46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Single Greatest Opportunity To Curb NCDs is Tobacco Taxation</a:t>
            </a:r>
          </a:p>
        </p:txBody>
      </p:sp>
      <p:sp>
        <p:nvSpPr>
          <p:cNvPr id="7" name="L-Shape 6"/>
          <p:cNvSpPr/>
          <p:nvPr/>
        </p:nvSpPr>
        <p:spPr>
          <a:xfrm rot="5400000">
            <a:off x="1328101" y="805499"/>
            <a:ext cx="2164232" cy="3601234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90600" y="1908486"/>
            <a:ext cx="3810000" cy="3429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defTabSz="800100"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solidFill>
                  <a:srgbClr val="53565A"/>
                </a:solidFill>
              </a:rPr>
              <a:t>50% rise in tobacco price from tax increases in China</a:t>
            </a:r>
          </a:p>
          <a:p>
            <a:pPr marL="285750" lvl="1" indent="-285750" defTabSz="622300">
              <a:spcBef>
                <a:spcPct val="0"/>
              </a:spcBef>
              <a:spcAft>
                <a:spcPct val="15000"/>
              </a:spcAft>
              <a:buClr>
                <a:srgbClr val="00AEEF"/>
              </a:buClr>
              <a:buFont typeface="Wingdings" charset="2"/>
              <a:buChar char="§"/>
            </a:pPr>
            <a:r>
              <a:rPr lang="en-US" sz="1900" dirty="0">
                <a:solidFill>
                  <a:srgbClr val="53565A"/>
                </a:solidFill>
              </a:rPr>
              <a:t>prevents 20 million deaths + generates extra $20 billion/y in next 50 y</a:t>
            </a:r>
          </a:p>
          <a:p>
            <a:pPr marL="285750" lvl="1" indent="-285750" defTabSz="622300">
              <a:spcBef>
                <a:spcPct val="0"/>
              </a:spcBef>
              <a:spcAft>
                <a:spcPct val="15000"/>
              </a:spcAft>
              <a:buClr>
                <a:srgbClr val="00AEEF"/>
              </a:buClr>
              <a:buFont typeface="Wingdings" charset="2"/>
              <a:buChar char="§"/>
            </a:pPr>
            <a:r>
              <a:rPr lang="en-US" sz="1900" dirty="0">
                <a:solidFill>
                  <a:srgbClr val="53565A"/>
                </a:solidFill>
              </a:rPr>
              <a:t>additional tax revenue would fall over time </a:t>
            </a:r>
            <a:r>
              <a:rPr lang="en-US" sz="1900" b="1" dirty="0">
                <a:solidFill>
                  <a:srgbClr val="53565A"/>
                </a:solidFill>
              </a:rPr>
              <a:t>but</a:t>
            </a:r>
            <a:r>
              <a:rPr lang="en-US" sz="1900" dirty="0">
                <a:solidFill>
                  <a:srgbClr val="53565A"/>
                </a:solidFill>
              </a:rPr>
              <a:t> would be higher than current levels even after 50 y</a:t>
            </a:r>
          </a:p>
          <a:p>
            <a:pPr marL="285750" lvl="1" indent="-285750" defTabSz="622300">
              <a:spcBef>
                <a:spcPct val="0"/>
              </a:spcBef>
              <a:spcAft>
                <a:spcPct val="15000"/>
              </a:spcAft>
              <a:buClr>
                <a:srgbClr val="00AEEF"/>
              </a:buClr>
              <a:buFont typeface="Wingdings" charset="2"/>
              <a:buChar char="§"/>
            </a:pPr>
            <a:r>
              <a:rPr lang="en-US" sz="1900" dirty="0">
                <a:solidFill>
                  <a:srgbClr val="53565A"/>
                </a:solidFill>
              </a:rPr>
              <a:t>largest share of life-years gained is in bottom income quintile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807"/>
          <a:stretch/>
        </p:blipFill>
        <p:spPr>
          <a:xfrm>
            <a:off x="5010151" y="2133600"/>
            <a:ext cx="3905249" cy="29749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38800" y="6172200"/>
            <a:ext cx="1905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92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Global Health 2035: 4 Key Findings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876300" y="1524000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5638800" y="6172200"/>
            <a:ext cx="1905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93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096962"/>
          </a:xfrm>
        </p:spPr>
        <p:txBody>
          <a:bodyPr>
            <a:normAutofit/>
          </a:bodyPr>
          <a:lstStyle/>
          <a:p>
            <a:r>
              <a:rPr lang="en-US" sz="3200" dirty="0"/>
              <a:t>Our Recommendation on UHC:</a:t>
            </a:r>
            <a:br>
              <a:rPr lang="en-US" sz="3200" dirty="0"/>
            </a:br>
            <a:r>
              <a:rPr lang="en-US" sz="3200" dirty="0"/>
              <a:t>Pro-Poor Pathway  (Blue Shading)</a:t>
            </a:r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5814" b="7632"/>
          <a:stretch/>
        </p:blipFill>
        <p:spPr bwMode="auto">
          <a:xfrm>
            <a:off x="1388060" y="1905000"/>
            <a:ext cx="6367880" cy="35367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8400" y="4767590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+ essential package for NCDIs</a:t>
            </a:r>
          </a:p>
        </p:txBody>
      </p:sp>
      <p:sp>
        <p:nvSpPr>
          <p:cNvPr id="6" name="Rectangle 5"/>
          <p:cNvSpPr/>
          <p:nvPr/>
        </p:nvSpPr>
        <p:spPr>
          <a:xfrm>
            <a:off x="5638800" y="6172200"/>
            <a:ext cx="1905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9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0"/>
            <a:ext cx="8420100" cy="30384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38800" y="6172200"/>
            <a:ext cx="1905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39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World has Changed Since 2013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3A16236D-E17D-6D4E-926D-447395B8A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and worsened health threats </a:t>
            </a:r>
          </a:p>
          <a:p>
            <a:r>
              <a:rPr lang="en-US" dirty="0"/>
              <a:t>Continued demographic shifts</a:t>
            </a:r>
          </a:p>
          <a:p>
            <a:r>
              <a:rPr lang="en-US" dirty="0"/>
              <a:t>Geopolitical shifts (e.g., health ODA)</a:t>
            </a:r>
          </a:p>
          <a:p>
            <a:r>
              <a:rPr lang="en-US" dirty="0"/>
              <a:t>MDG to SDG transition</a:t>
            </a:r>
          </a:p>
          <a:p>
            <a:r>
              <a:rPr lang="en-US" dirty="0"/>
              <a:t>Challenges to UHC and health finance</a:t>
            </a:r>
          </a:p>
          <a:p>
            <a:r>
              <a:rPr lang="en-US" dirty="0"/>
              <a:t>Environmental threats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38800" y="6172200"/>
            <a:ext cx="1905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3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Scope of the New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On track for grand convergence?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future of PHC in the context of the modern UHC movement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future of official development assistance (ODA) for health and its role in achieving grand convergence, UHC, and the health-related SDGs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38800" y="6172200"/>
            <a:ext cx="1905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07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38800" y="6248400"/>
            <a:ext cx="1905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3900" y="533400"/>
            <a:ext cx="7696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dirty="0"/>
            </a:br>
            <a:endParaRPr lang="en-US" sz="2400" b="1" dirty="0"/>
          </a:p>
          <a:p>
            <a:r>
              <a:rPr lang="en-US" sz="2400" b="1" dirty="0"/>
              <a:t>Sue J. Goldie,</a:t>
            </a:r>
            <a:r>
              <a:rPr lang="en-US" sz="2400" dirty="0"/>
              <a:t> Roger Irving Lee Professor of Public Health, Harvard University, USA</a:t>
            </a:r>
            <a:br>
              <a:rPr lang="en-US" sz="2400" dirty="0"/>
            </a:br>
            <a:endParaRPr lang="en-US" sz="2400" dirty="0"/>
          </a:p>
          <a:p>
            <a:r>
              <a:rPr lang="en-US" sz="2400" b="1" dirty="0"/>
              <a:t>Osondu Ogbuoji, </a:t>
            </a:r>
            <a:r>
              <a:rPr lang="en-US" sz="2400" dirty="0"/>
              <a:t>Deputy Director, Center for Policy Impact in Global Health, Duke University, USA</a:t>
            </a:r>
          </a:p>
          <a:p>
            <a:endParaRPr lang="en-US" sz="2400" dirty="0"/>
          </a:p>
          <a:p>
            <a:r>
              <a:rPr lang="en-US" sz="2400" b="1" dirty="0"/>
              <a:t>David Watkins, </a:t>
            </a:r>
            <a:r>
              <a:rPr lang="en-US" sz="2400" dirty="0"/>
              <a:t>Assistant Professor, Division of General Internal Medicine, University of Washington, USA</a:t>
            </a:r>
          </a:p>
          <a:p>
            <a:br>
              <a:rPr lang="en-US" sz="2400" dirty="0"/>
            </a:br>
            <a:r>
              <a:rPr lang="en-US" sz="2400" b="1" dirty="0"/>
              <a:t>Agnes Soucat, </a:t>
            </a:r>
            <a:r>
              <a:rPr lang="en-US" sz="2400" dirty="0"/>
              <a:t>Director of Health Systems Governance and Financing, WHO, Switzerland</a:t>
            </a: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Speakers</a:t>
            </a:r>
          </a:p>
        </p:txBody>
      </p:sp>
    </p:spTree>
    <p:extLst>
      <p:ext uri="{BB962C8B-B14F-4D97-AF65-F5344CB8AC3E}">
        <p14:creationId xmlns:p14="http://schemas.microsoft.com/office/powerpoint/2010/main" val="3683676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Global Health 2035: WDR 1993 @20 Years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0959430"/>
              </p:ext>
            </p:extLst>
          </p:nvPr>
        </p:nvGraphicFramePr>
        <p:xfrm>
          <a:off x="457200" y="1524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5638800" y="6172200"/>
            <a:ext cx="1905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63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2015-2035: Three Domains of Health Challenges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0" y="2019300"/>
          <a:ext cx="32766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514443801"/>
              </p:ext>
            </p:extLst>
          </p:nvPr>
        </p:nvGraphicFramePr>
        <p:xfrm>
          <a:off x="2895600" y="2019300"/>
          <a:ext cx="32766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5791200" y="2019300"/>
          <a:ext cx="32766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" name="Rectangle 5"/>
          <p:cNvSpPr/>
          <p:nvPr/>
        </p:nvSpPr>
        <p:spPr>
          <a:xfrm>
            <a:off x="5638800" y="6172200"/>
            <a:ext cx="1905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74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Global Health 2035: 4 Key Findings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876300" y="1524000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5638800" y="6172200"/>
            <a:ext cx="1905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98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Global Health 2035: 4 Key Findings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876300" y="1524000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5638800" y="6172200"/>
            <a:ext cx="1905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82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9296400" cy="1363934"/>
          </a:xfrm>
        </p:spPr>
        <p:txBody>
          <a:bodyPr>
            <a:normAutofit/>
          </a:bodyPr>
          <a:lstStyle/>
          <a:p>
            <a:pPr algn="l"/>
            <a:r>
              <a:rPr lang="en-US" sz="2700" dirty="0"/>
              <a:t>Two Centuries of Divergence; ‘4C Countries’ Then Converged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5486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38800" y="6172200"/>
            <a:ext cx="1905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62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Now on Cusp of a Historical Achievement:</a:t>
            </a:r>
            <a:br>
              <a:rPr lang="en-US" sz="3200" dirty="0"/>
            </a:br>
            <a:r>
              <a:rPr lang="en-US" sz="3200" i="1" dirty="0"/>
              <a:t>Nearly</a:t>
            </a:r>
            <a:r>
              <a:rPr lang="en-US" sz="3200" dirty="0"/>
              <a:t> </a:t>
            </a:r>
            <a:r>
              <a:rPr lang="en-US" sz="3200" i="1" dirty="0"/>
              <a:t>All Countries </a:t>
            </a:r>
            <a:r>
              <a:rPr lang="en-US" sz="3200" dirty="0"/>
              <a:t>Could Converge by 2035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2514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Gates Graph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7702408" cy="411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8800" y="6172200"/>
            <a:ext cx="1905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83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Impact and Cost of Convergence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0" y="1371600"/>
          <a:ext cx="7772399" cy="400519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787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4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882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Low-income countries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Lower middle-income countries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203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Annual deaths averted from 2035 onwards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90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</a:t>
                      </a:r>
                      <a:r>
                        <a:rPr lang="en-US" baseline="0" dirty="0"/>
                        <a:t> million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5.8 million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151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Approximate incremental cost per year, 2016-2035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53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$25 billion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$45 billion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676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Proportion of costs devoted to structural</a:t>
                      </a:r>
                      <a:r>
                        <a:rPr lang="en-US" b="1" baseline="0" dirty="0"/>
                        <a:t> investments in health system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48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60-70%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30-40%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15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Proportion</a:t>
                      </a:r>
                      <a:r>
                        <a:rPr lang="en-US" b="1" baseline="0" dirty="0"/>
                        <a:t> of health gap closed by existing tools (rest closed by new tools)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540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2/3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4/5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38800" y="6172200"/>
            <a:ext cx="1905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01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Global Health 2035: 4 Key Findings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876300" y="1524000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5638800" y="6172200"/>
            <a:ext cx="1905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81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lobal Health 2035">
      <a:dk1>
        <a:srgbClr val="53565A"/>
      </a:dk1>
      <a:lt1>
        <a:sysClr val="window" lastClr="FFFFFF"/>
      </a:lt1>
      <a:dk2>
        <a:srgbClr val="1F497D"/>
      </a:dk2>
      <a:lt2>
        <a:srgbClr val="EEECE1"/>
      </a:lt2>
      <a:accent1>
        <a:srgbClr val="00AEEF"/>
      </a:accent1>
      <a:accent2>
        <a:srgbClr val="EC008C"/>
      </a:accent2>
      <a:accent3>
        <a:srgbClr val="F9C606"/>
      </a:accent3>
      <a:accent4>
        <a:srgbClr val="EE3124"/>
      </a:accent4>
      <a:accent5>
        <a:srgbClr val="FFA3DA"/>
      </a:accent5>
      <a:accent6>
        <a:srgbClr val="FCE2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11894</TotalTime>
  <Words>813</Words>
  <Application>Microsoft Office PowerPoint</Application>
  <PresentationFormat>On-screen Show (4:3)</PresentationFormat>
  <Paragraphs>97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PowerPoint Presentation</vt:lpstr>
      <vt:lpstr>Global Health 2035: WDR 1993 @20 Years</vt:lpstr>
      <vt:lpstr>2015-2035: Three Domains of Health Challenges</vt:lpstr>
      <vt:lpstr>Global Health 2035: 4 Key Findings</vt:lpstr>
      <vt:lpstr>Global Health 2035: 4 Key Findings</vt:lpstr>
      <vt:lpstr>Two Centuries of Divergence; ‘4C Countries’ Then Converged</vt:lpstr>
      <vt:lpstr>Now on Cusp of a Historical Achievement: Nearly All Countries Could Converge by 2035</vt:lpstr>
      <vt:lpstr>Impact and Cost of Convergence</vt:lpstr>
      <vt:lpstr>Global Health 2035: 4 Key Findings</vt:lpstr>
      <vt:lpstr>Convergence Has Impressive Benefit: Cost Ratio </vt:lpstr>
      <vt:lpstr>Global Health 2035: 4 Key Findings</vt:lpstr>
      <vt:lpstr>Single Greatest Opportunity To Curb NCDs is Tobacco Taxation</vt:lpstr>
      <vt:lpstr>Global Health 2035: 4 Key Findings</vt:lpstr>
      <vt:lpstr>Our Recommendation on UHC: Pro-Poor Pathway  (Blue Shading)</vt:lpstr>
      <vt:lpstr>PowerPoint Presentation</vt:lpstr>
      <vt:lpstr>The World has Changed Since 2013</vt:lpstr>
      <vt:lpstr>Scope of the New Report</vt:lpstr>
      <vt:lpstr>PowerPoint Presentation</vt:lpstr>
    </vt:vector>
  </TitlesOfParts>
  <Company>GMMB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Vita</dc:creator>
  <cp:lastModifiedBy>Jane Claire Anderson</cp:lastModifiedBy>
  <cp:revision>429</cp:revision>
  <cp:lastPrinted>2015-05-21T00:55:12Z</cp:lastPrinted>
  <dcterms:created xsi:type="dcterms:W3CDTF">2013-11-22T21:55:45Z</dcterms:created>
  <dcterms:modified xsi:type="dcterms:W3CDTF">2024-06-14T19:28:15Z</dcterms:modified>
</cp:coreProperties>
</file>